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66" r:id="rId4"/>
    <p:sldId id="274" r:id="rId5"/>
    <p:sldId id="279" r:id="rId6"/>
    <p:sldId id="268" r:id="rId7"/>
    <p:sldId id="269" r:id="rId8"/>
    <p:sldId id="276" r:id="rId9"/>
    <p:sldId id="280" r:id="rId10"/>
    <p:sldId id="277" r:id="rId11"/>
    <p:sldId id="273" r:id="rId12"/>
    <p:sldId id="275" r:id="rId13"/>
    <p:sldId id="281" r:id="rId14"/>
    <p:sldId id="283" r:id="rId15"/>
    <p:sldId id="282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8571" autoAdjust="0"/>
  </p:normalViewPr>
  <p:slideViewPr>
    <p:cSldViewPr>
      <p:cViewPr>
        <p:scale>
          <a:sx n="75" d="100"/>
          <a:sy n="75" d="100"/>
        </p:scale>
        <p:origin x="-219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AAC7-9BCE-4BBC-80D5-1CDE921F79C4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E32A-33FE-4307-AEBD-2BF8F2E9F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FA68-C894-4E0A-BA35-6C4E8AD193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39070C-FE32-400A-8401-E48F2DE8137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4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7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2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8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0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214-C812-4DA3-BEC0-FAFD2D759A5B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220A-F00C-451B-BDD5-C7BC9E216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B645BF-73DC-466E-8D27-13D543393C13}" type="datetimeFigureOut">
              <a:rPr lang="en-US" smtClean="0">
                <a:solidFill>
                  <a:srgbClr val="438086"/>
                </a:solidFill>
              </a:rPr>
              <a:pPr/>
              <a:t>11/19/2014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39070C-FE32-400A-8401-E48F2DE8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47.xml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.png"/><Relationship Id="rId5" Type="http://schemas.openxmlformats.org/officeDocument/2006/relationships/tags" Target="../tags/tag50.xml"/><Relationship Id="rId15" Type="http://schemas.openxmlformats.org/officeDocument/2006/relationships/image" Target="../media/image70.pn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74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tags" Target="../tags/tag56.xml"/><Relationship Id="rId21" Type="http://schemas.openxmlformats.org/officeDocument/2006/relationships/image" Target="../media/image85.png"/><Relationship Id="rId7" Type="http://schemas.openxmlformats.org/officeDocument/2006/relationships/tags" Target="../tags/tag60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55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8.xml"/><Relationship Id="rId15" Type="http://schemas.openxmlformats.org/officeDocument/2006/relationships/image" Target="../media/image79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83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5.xml"/><Relationship Id="rId7" Type="http://schemas.openxmlformats.org/officeDocument/2006/relationships/image" Target="../media/image87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9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26.png"/><Relationship Id="rId3" Type="http://schemas.openxmlformats.org/officeDocument/2006/relationships/tags" Target="../tags/tag7.xml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tags" Target="../tags/tag14.xml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tags" Target="../tags/tag23.xml"/><Relationship Id="rId21" Type="http://schemas.openxmlformats.org/officeDocument/2006/relationships/image" Target="../media/image41.png"/><Relationship Id="rId7" Type="http://schemas.openxmlformats.org/officeDocument/2006/relationships/tags" Target="../tags/tag27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37.png"/><Relationship Id="rId2" Type="http://schemas.openxmlformats.org/officeDocument/2006/relationships/tags" Target="../tags/tag22.xml"/><Relationship Id="rId16" Type="http://schemas.openxmlformats.org/officeDocument/2006/relationships/image" Target="../media/image22.png"/><Relationship Id="rId20" Type="http://schemas.openxmlformats.org/officeDocument/2006/relationships/image" Target="../media/image40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15" Type="http://schemas.openxmlformats.org/officeDocument/2006/relationships/image" Target="../media/image36.png"/><Relationship Id="rId10" Type="http://schemas.openxmlformats.org/officeDocument/2006/relationships/tags" Target="../tags/tag30.xml"/><Relationship Id="rId19" Type="http://schemas.openxmlformats.org/officeDocument/2006/relationships/image" Target="../media/image39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19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notesSlide" Target="../notesSlides/notesSlide6.xml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tags" Target="../tags/tag33.xml"/><Relationship Id="rId21" Type="http://schemas.openxmlformats.org/officeDocument/2006/relationships/image" Target="../media/image50.png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tags" Target="../tags/tag3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53.png"/><Relationship Id="rId5" Type="http://schemas.openxmlformats.org/officeDocument/2006/relationships/tags" Target="../tags/tag35.xml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tags" Target="../tags/tag40.xml"/><Relationship Id="rId19" Type="http://schemas.openxmlformats.org/officeDocument/2006/relationships/image" Target="../media/image48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45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Multicomponent FQHE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Tejas Deshpande</a:t>
            </a:r>
          </a:p>
          <a:p>
            <a:r>
              <a:rPr lang="en-US" sz="1800" dirty="0" smtClean="0"/>
              <a:t>Journal club: 18 November,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9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985627" cy="11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Moore-Read state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Pfaffian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 function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-Lee-Read (HLR) wave function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83948"/>
            <a:ext cx="2971800" cy="109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5908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the Moore-Read (MR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4789932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4" y="3019044"/>
            <a:ext cx="3945636" cy="562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4" y="3672840"/>
            <a:ext cx="3040380" cy="213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334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BCS wave function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ansatz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70804"/>
            <a:ext cx="4282440" cy="729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4" y="6501384"/>
            <a:ext cx="4405884" cy="2042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7505700" y="2154590"/>
            <a:ext cx="190500" cy="408605"/>
          </a:xfrm>
          <a:prstGeom prst="down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95255"/>
              </p:ext>
            </p:extLst>
          </p:nvPr>
        </p:nvGraphicFramePr>
        <p:xfrm>
          <a:off x="5562600" y="4703405"/>
          <a:ext cx="3489960" cy="2002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844360"/>
                <a:gridCol w="816800"/>
              </a:tblGrid>
              <a:tr h="389176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≠ 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17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Metal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Fermi liquid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HLR phase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293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Superconductor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BCS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MR phase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7293864" cy="4876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" y="4572000"/>
            <a:ext cx="5305044" cy="2301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76800"/>
            <a:ext cx="3721608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gauge arguments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QHE vs. Superconductivity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QHE: Laughlin gauge argument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4" y="3545272"/>
            <a:ext cx="897636" cy="207264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324600" y="3990915"/>
            <a:ext cx="2667000" cy="2667000"/>
            <a:chOff x="5334000" y="2971800"/>
            <a:chExt cx="3581400" cy="3581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9718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264932"/>
              <a:ext cx="104775" cy="114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45" y="4527550"/>
              <a:ext cx="118110" cy="114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54" y="4762500"/>
              <a:ext cx="182880" cy="1752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200" y="4936172"/>
              <a:ext cx="224790" cy="1733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33399" y="3409890"/>
            <a:ext cx="571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Superconductor: complex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parameter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8641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cooper pair charge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single-valued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20" y="4533900"/>
            <a:ext cx="3040380" cy="419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4953000"/>
            <a:ext cx="571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Moore-Read state: only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quasihole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excitations possible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quasihole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“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/4”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10" y="191155"/>
            <a:ext cx="2599311" cy="29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2" y="1689108"/>
            <a:ext cx="2612136" cy="4876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3400" y="2286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Bottom-line: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excitations smaller than </a:t>
            </a:r>
            <a:r>
              <a:rPr lang="en-US" sz="2000" i="1" dirty="0" smtClean="0">
                <a:latin typeface="Cambria"/>
                <a:ea typeface="Calibri"/>
                <a:cs typeface="Times New Roman"/>
              </a:rPr>
              <a:t>ϕ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2846070"/>
            <a:ext cx="1203960" cy="4053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20924"/>
            <a:ext cx="1155192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Detecting Moore-Read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686812"/>
            <a:ext cx="51612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compressibility measurements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charge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lling puddles with fractional charge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 t="50000"/>
          <a:stretch/>
        </p:blipFill>
        <p:spPr bwMode="auto">
          <a:xfrm>
            <a:off x="5808903" y="2823847"/>
            <a:ext cx="3048000" cy="16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ling puddles with fractional charge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4"/>
          <a:stretch/>
        </p:blipFill>
        <p:spPr bwMode="auto">
          <a:xfrm>
            <a:off x="6096000" y="76200"/>
            <a:ext cx="2819400" cy="27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omparison of spectra at 5/2 and 7/3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2"/>
          <a:stretch/>
        </p:blipFill>
        <p:spPr bwMode="auto">
          <a:xfrm>
            <a:off x="304800" y="4267200"/>
            <a:ext cx="4267199" cy="25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mparison of spectra at 5/2 and 7/3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2"/>
          <a:stretch/>
        </p:blipFill>
        <p:spPr bwMode="auto">
          <a:xfrm>
            <a:off x="4876800" y="4577000"/>
            <a:ext cx="4052844" cy="22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9" y="1600200"/>
            <a:ext cx="763524" cy="562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09" y="2286000"/>
            <a:ext cx="1168908" cy="480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2895600"/>
            <a:ext cx="516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correlation function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57" y="3383280"/>
            <a:ext cx="1770888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717" y="213955"/>
            <a:ext cx="3565883" cy="473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polarized or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unpolarized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762000"/>
            <a:ext cx="5161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Instability in tilted field measurements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r="46559" b="53651"/>
          <a:stretch/>
        </p:blipFill>
        <p:spPr bwMode="auto">
          <a:xfrm>
            <a:off x="581025" y="5029200"/>
            <a:ext cx="1933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7" t="46356" b="7905"/>
          <a:stretch/>
        </p:blipFill>
        <p:spPr bwMode="auto">
          <a:xfrm>
            <a:off x="6967537" y="5048250"/>
            <a:ext cx="194786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3" r="93437" b="31267"/>
          <a:stretch/>
        </p:blipFill>
        <p:spPr bwMode="auto">
          <a:xfrm>
            <a:off x="219806" y="5114925"/>
            <a:ext cx="27256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1" r="-1" b="53651"/>
          <a:stretch/>
        </p:blipFill>
        <p:spPr bwMode="auto">
          <a:xfrm>
            <a:off x="2667000" y="5029200"/>
            <a:ext cx="1933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46356" r="46903" b="7905"/>
          <a:stretch/>
        </p:blipFill>
        <p:spPr bwMode="auto">
          <a:xfrm>
            <a:off x="4876800" y="5029200"/>
            <a:ext cx="194786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 t="92698" r="26261"/>
          <a:stretch/>
        </p:blipFill>
        <p:spPr bwMode="auto">
          <a:xfrm>
            <a:off x="4124745" y="6553697"/>
            <a:ext cx="1561066" cy="22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617"/>
            <a:ext cx="4964723" cy="317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Conclusions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529361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1: Composite fermions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Convenient FQHE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IQHE mapping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-Lee-Read (HLR): metallic state 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layer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=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</a:p>
        </p:txBody>
      </p:sp>
      <p:pic>
        <p:nvPicPr>
          <p:cNvPr id="21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5"/>
          <a:stretch/>
        </p:blipFill>
        <p:spPr bwMode="auto">
          <a:xfrm>
            <a:off x="5827014" y="1065788"/>
            <a:ext cx="3171509" cy="17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3399" y="3907036"/>
            <a:ext cx="4419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2: Multicomponent FQHE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Hall Ferromagnetism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spin excitations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Excitonic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superfluidity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bilayer system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9788"/>
            <a:ext cx="3059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0788"/>
            <a:ext cx="3905250" cy="22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74" y="5371464"/>
            <a:ext cx="3242501" cy="13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4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616" y="1700808"/>
            <a:ext cx="5786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 for listening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3723" y="3585790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Questions</a:t>
            </a:r>
            <a:r>
              <a:rPr lang="en-C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54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96000" y="1219200"/>
            <a:ext cx="2895600" cy="2927824"/>
            <a:chOff x="5349240" y="3249693"/>
            <a:chExt cx="3566160" cy="3522582"/>
          </a:xfrm>
        </p:grpSpPr>
        <p:pic>
          <p:nvPicPr>
            <p:cNvPr id="19" name="Picture 2" descr="C:\Users\Tejas\Dropbox\Reviews\Experimental evidence for composite fermions\Source\fig3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240" y="3249693"/>
              <a:ext cx="3566160" cy="352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196075" y="3578423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theory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5864423"/>
              <a:ext cx="992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400800" y="3962400"/>
              <a:ext cx="1" cy="19812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time: composite fermions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31184"/>
            <a:ext cx="48152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Haldane’s hierarchical construction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fermion “trick”</a:t>
            </a:r>
          </a:p>
        </p:txBody>
      </p:sp>
      <p:pic>
        <p:nvPicPr>
          <p:cNvPr id="7" name="Picture 2" descr="F:\Dropbox\Books\FQHE\Composite Fermions\Source\Fig_05.0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5"/>
          <a:stretch/>
        </p:blipFill>
        <p:spPr bwMode="auto">
          <a:xfrm>
            <a:off x="1219200" y="3252992"/>
            <a:ext cx="3171509" cy="17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399" y="686812"/>
            <a:ext cx="4953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FQHE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states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1/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1639002"/>
            <a:ext cx="4626864" cy="62788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53" y="5659531"/>
            <a:ext cx="2596092" cy="96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5095459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HLR: Composite fermion “theory”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01633"/>
            <a:ext cx="3733800" cy="258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0524"/>
            <a:ext cx="1155192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Dropbox\Reviews\Experimental evidence for composite fermions\Source\fig42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5486400" y="762000"/>
            <a:ext cx="337319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FQHE experimental techniques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686812"/>
            <a:ext cx="51612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bulk energy gap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Arrhenius-type thermal activation energy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89560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compressibility measurements</a:t>
            </a:r>
          </a:p>
        </p:txBody>
      </p:sp>
      <p:pic>
        <p:nvPicPr>
          <p:cNvPr id="1026" name="Picture 2" descr="Filling puddles with fractional charg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5" t="50000"/>
          <a:stretch/>
        </p:blipFill>
        <p:spPr bwMode="auto">
          <a:xfrm>
            <a:off x="5694603" y="4908250"/>
            <a:ext cx="3276600" cy="17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ling puddles with fractional charg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4"/>
          <a:stretch/>
        </p:blipFill>
        <p:spPr bwMode="auto">
          <a:xfrm>
            <a:off x="2590800" y="3973037"/>
            <a:ext cx="2819400" cy="27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upload.wikimedia.org/wikipedia/commons/thumb/5/5d/Single_electron_transistor.svg/550px-Single_electron_transistor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3527"/>
            <a:ext cx="1813379" cy="34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1789176" cy="4876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400" y="2133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 and spin components included in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54741" b="67527"/>
          <a:stretch/>
        </p:blipFill>
        <p:spPr bwMode="auto">
          <a:xfrm>
            <a:off x="7331075" y="3048000"/>
            <a:ext cx="1692194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88762" r="54741"/>
          <a:stretch/>
        </p:blipFill>
        <p:spPr bwMode="auto">
          <a:xfrm>
            <a:off x="7324725" y="4192431"/>
            <a:ext cx="1692194" cy="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ejas\Dropbox\Books\FQHE\Composite Fermions\Source\Fig_12.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463" b="47127"/>
          <a:stretch/>
        </p:blipFill>
        <p:spPr bwMode="auto">
          <a:xfrm>
            <a:off x="1828800" y="1294489"/>
            <a:ext cx="3167415" cy="16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2/5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971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effect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in-plane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B-field in particle-hole conjugate state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(2 – 2/5)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86812"/>
            <a:ext cx="4513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Tilted Field Technique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“Daughter state” of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1/3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Dropbox\Books\FQHE\Perspectives in Quantum Hall Effects\Source\Fig02.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5" y="76200"/>
            <a:ext cx="4000568" cy="29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2" r="94435" b="37041"/>
          <a:stretch/>
        </p:blipFill>
        <p:spPr bwMode="auto">
          <a:xfrm>
            <a:off x="7086600" y="4076700"/>
            <a:ext cx="2381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019800" y="1621591"/>
            <a:ext cx="951299" cy="1274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48200" y="4599667"/>
            <a:ext cx="1831731" cy="1953533"/>
            <a:chOff x="4950069" y="4076700"/>
            <a:chExt cx="2021030" cy="2155419"/>
          </a:xfrm>
        </p:grpSpPr>
        <p:pic>
          <p:nvPicPr>
            <p:cNvPr id="13" name="Picture 11" descr="fig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6" t="5389" r="16644" b="74525"/>
            <a:stretch/>
          </p:blipFill>
          <p:spPr bwMode="auto">
            <a:xfrm>
              <a:off x="4950069" y="4076700"/>
              <a:ext cx="1905000" cy="215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29400" y="4076700"/>
              <a:ext cx="341699" cy="114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F:\Dropbox\Books\FQHE\Perspectives in Quantum Hall Effects\Source\Fig02.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03816"/>
            <a:ext cx="3784321" cy="30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49735" y="3715512"/>
            <a:ext cx="3021363" cy="627888"/>
            <a:chOff x="3949735" y="3686544"/>
            <a:chExt cx="3021363" cy="627888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533" y="3886200"/>
              <a:ext cx="2802636" cy="20269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949735" y="3686544"/>
              <a:ext cx="3021363" cy="627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32473" r="54741" b="37041"/>
          <a:stretch/>
        </p:blipFill>
        <p:spPr bwMode="auto">
          <a:xfrm>
            <a:off x="7331075" y="4241800"/>
            <a:ext cx="1692194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88762" r="54741"/>
          <a:stretch/>
        </p:blipFill>
        <p:spPr bwMode="auto">
          <a:xfrm>
            <a:off x="7331075" y="5257800"/>
            <a:ext cx="1692194" cy="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Dropbox\Books\FQHE\Perspectives in Quantum Hall Effects\Source\Fig02.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t="62959" r="54741"/>
          <a:stretch/>
        </p:blipFill>
        <p:spPr bwMode="auto">
          <a:xfrm>
            <a:off x="7331075" y="5267653"/>
            <a:ext cx="1692194" cy="13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spinless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41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DOF in FQHE 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Laughlin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84020"/>
            <a:ext cx="5510784" cy="627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244602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points out inconvenient detail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75527"/>
            <a:ext cx="4041648" cy="48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80099"/>
            <a:ext cx="2179320" cy="4785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65720" y="1760220"/>
            <a:ext cx="1097280" cy="627888"/>
            <a:chOff x="7665720" y="1600200"/>
            <a:chExt cx="1097280" cy="627888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689354"/>
              <a:ext cx="882396" cy="4495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65720" y="1600200"/>
              <a:ext cx="1097280" cy="627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3400" y="3436620"/>
            <a:ext cx="4815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Laughlin state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32" y="1188720"/>
            <a:ext cx="2459736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3877056"/>
            <a:ext cx="173736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56" y="3994404"/>
            <a:ext cx="1010412" cy="184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24" y="4351020"/>
            <a:ext cx="3960876" cy="4876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24" y="4960620"/>
            <a:ext cx="600456" cy="143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6" y="3589020"/>
            <a:ext cx="2249424" cy="448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35" y="5798820"/>
            <a:ext cx="1485900" cy="2042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400" y="526542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energy scales for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1/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Laughlin state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9" y="6179820"/>
            <a:ext cx="509016" cy="1447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84" y="5779008"/>
            <a:ext cx="1615440" cy="2438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179820"/>
            <a:ext cx="713232" cy="1447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2" y="5802503"/>
            <a:ext cx="1493520" cy="2042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06" y="6179820"/>
            <a:ext cx="713232" cy="1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Two-component FQHE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DOF in FQHE 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Laughlin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399" y="22860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Halperin’s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generalization of the Laughlin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wavefunction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4" y="2743200"/>
            <a:ext cx="8311905" cy="729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510784" cy="627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85" y="3653730"/>
            <a:ext cx="992124" cy="2133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65720" y="1600200"/>
            <a:ext cx="1097280" cy="627888"/>
            <a:chOff x="7665720" y="1600200"/>
            <a:chExt cx="1097280" cy="627888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689354"/>
              <a:ext cx="882396" cy="4495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665720" y="1600200"/>
              <a:ext cx="1097280" cy="627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3400" y="3822309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Flux-particle relation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82440"/>
            <a:ext cx="1461516" cy="449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84420"/>
            <a:ext cx="1517904" cy="449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98" y="4279509"/>
            <a:ext cx="2103120" cy="4297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98" y="4900422"/>
            <a:ext cx="2103120" cy="4175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399" y="5391090"/>
            <a:ext cx="541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{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Laughlin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5867400"/>
            <a:ext cx="1095756" cy="4130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0" y="5863590"/>
            <a:ext cx="128016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17" y="696538"/>
            <a:ext cx="2028825" cy="1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defects in FQHE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632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Skyrmions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closer look at Laughlin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charge enclosed in region Γ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1893129" cy="18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55" y="4572000"/>
            <a:ext cx="1981345" cy="198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56" y="1600200"/>
            <a:ext cx="3523488" cy="4617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399" y="2057400"/>
            <a:ext cx="63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phase across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Berry 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Aharonov-Bohm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1658112"/>
            <a:ext cx="914400" cy="313944"/>
            <a:chOff x="5562600" y="1658112"/>
            <a:chExt cx="914400" cy="313944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729740"/>
              <a:ext cx="638556" cy="20269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562600" y="1658112"/>
              <a:ext cx="914400" cy="3139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2438400"/>
            <a:ext cx="1411224" cy="4206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2895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Laughlin argument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43656"/>
            <a:ext cx="1888236" cy="466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52" y="3474720"/>
            <a:ext cx="1917192" cy="204216"/>
          </a:xfrm>
          <a:prstGeom prst="rect">
            <a:avLst/>
          </a:prstGeom>
        </p:spPr>
      </p:pic>
      <p:pic>
        <p:nvPicPr>
          <p:cNvPr id="3078" name="Picture 307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79926"/>
            <a:ext cx="1484376" cy="420624"/>
          </a:xfrm>
          <a:prstGeom prst="rect">
            <a:avLst/>
          </a:prstGeom>
        </p:spPr>
      </p:pic>
      <p:pic>
        <p:nvPicPr>
          <p:cNvPr id="3079" name="Picture 30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4" y="3962400"/>
            <a:ext cx="2301240" cy="455676"/>
          </a:xfrm>
          <a:prstGeom prst="rect">
            <a:avLst/>
          </a:prstGeom>
        </p:spPr>
      </p:pic>
      <p:pic>
        <p:nvPicPr>
          <p:cNvPr id="3077" name="Picture 307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979926"/>
            <a:ext cx="815340" cy="4206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3400" y="4476690"/>
            <a:ext cx="558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Infinitesimal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loop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307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" y="5029200"/>
            <a:ext cx="5843016" cy="204216"/>
          </a:xfrm>
          <a:prstGeom prst="rect">
            <a:avLst/>
          </a:prstGeom>
        </p:spPr>
      </p:pic>
      <p:pic>
        <p:nvPicPr>
          <p:cNvPr id="3081" name="Picture 308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0"/>
            <a:ext cx="3061716" cy="461772"/>
          </a:xfrm>
          <a:prstGeom prst="rect">
            <a:avLst/>
          </a:prstGeom>
        </p:spPr>
      </p:pic>
      <p:grpSp>
        <p:nvGrpSpPr>
          <p:cNvPr id="3082" name="Group 3081"/>
          <p:cNvGrpSpPr/>
          <p:nvPr/>
        </p:nvGrpSpPr>
        <p:grpSpPr>
          <a:xfrm>
            <a:off x="1247012" y="5946647"/>
            <a:ext cx="3705987" cy="606697"/>
            <a:chOff x="1247012" y="5946647"/>
            <a:chExt cx="3705987" cy="606697"/>
          </a:xfrm>
        </p:grpSpPr>
        <p:pic>
          <p:nvPicPr>
            <p:cNvPr id="43" name="Picture 4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019800"/>
              <a:ext cx="3523488" cy="46177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247012" y="5946647"/>
              <a:ext cx="3705987" cy="6066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95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258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defects in FQHE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632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Skyrmions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merons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charge enclosed in region Γ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600200"/>
            <a:ext cx="3523488" cy="4617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974"/>
            <a:ext cx="3905250" cy="223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3399" y="2111514"/>
            <a:ext cx="434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unit winding traps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29526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SU(2) ⇒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⇒ charge =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86" y="3581400"/>
            <a:ext cx="3529263" cy="301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3400" y="3429000"/>
            <a:ext cx="441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types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Skyrmions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bound states (gapped)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6" y="4718595"/>
            <a:ext cx="3771900" cy="7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3400" y="561969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states 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waves (gapless)</a:t>
            </a:r>
          </a:p>
        </p:txBody>
      </p:sp>
    </p:spTree>
    <p:extLst>
      <p:ext uri="{BB962C8B-B14F-4D97-AF65-F5344CB8AC3E}">
        <p14:creationId xmlns:p14="http://schemas.microsoft.com/office/powerpoint/2010/main" val="10836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7" y="4277360"/>
            <a:ext cx="2108734" cy="110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625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Bilayer FQHE</a:t>
            </a:r>
            <a:endParaRPr lang="en-US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6812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“QHE”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DOF ⇒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pseudospin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1/2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1/4 + 1/4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 function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59" y="162580"/>
            <a:ext cx="3684341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8" y="2600599"/>
            <a:ext cx="4187952" cy="284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399" y="3069848"/>
            <a:ext cx="5181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Superfluid at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=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 + 1/2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Halperin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 function</a:t>
            </a:r>
            <a:endParaRPr 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17"/>
          <a:stretch/>
        </p:blipFill>
        <p:spPr bwMode="auto">
          <a:xfrm>
            <a:off x="6566571" y="3200400"/>
            <a:ext cx="2501229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87" y="5576452"/>
            <a:ext cx="3228013" cy="108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1"/>
          <a:stretch/>
        </p:blipFill>
        <p:spPr bwMode="auto">
          <a:xfrm>
            <a:off x="6566571" y="4406262"/>
            <a:ext cx="2501229" cy="10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4053840"/>
            <a:ext cx="3166872" cy="28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0"/>
            <a:ext cx="2894076" cy="518160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87" y="5257800"/>
            <a:ext cx="3242501" cy="133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m}(\{z_{i}\})=\prod_{j&lt;k}^{N}\left(\frac{z_{j}-z_{k}}{\ell_{{\rm B}}}\right)^{m}\exp\left\{ -\frac{1}{4\ell_{{\rm B}}^{2}}\sum_{\ell=1}^{N}|z_{\ell}|^{2}\right\}$$&#10;&#10;\end{document}"/>
  <p:tag name="IGUANATEXSIZ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B=m\rho_{{\rm e}}\Phi_{0}$$&#10;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3\times\left(\frac{4}{3}\times10^{11}\;{\rm cm}^{-2}\right)\times(4\times10^{11}\;{\rm T}\cdot{\rm cm}^{2})$$&#10;&#10;\end{document}"/>
  <p:tag name="IGUANATEXSIZE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16\;{\rm T}$$&#10;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\hbar\omega_{{\rm c}}=\hbar\frac{eB}{m_{{\rm b}}c}\approx20\, B[{\rm T}]\;{\rm K}$$&#10;&#10;\end{document}"/>
  <p:tag name="IGUANATEXSIZ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E_{{\rm Z}}=0.3\, B(T)\;{\rm K}$$&#10;&#10;\end{document}"/>
  <p:tag name="IGUANATEXSIZ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approx 5\;{\rm K}$$&#10;&#10;\end{document}"/>
  <p:tag name="IGUANATEXSIZ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V_{{\rm C}}=50\,\sqrt{B(T)}\;{\rm K}$$&#10;&#10;\end{document}"/>
  <p:tag name="IGUANATEXSIZE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200\;{\rm K}$$&#10;&#10;\end{document}"/>
  <p:tag name="IGUANATEXSIZE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hbar\omega_{{\rm c}}=20\, B(T)\;{\rm K}$$&#10;&#10;\end{document}"/>
  <p:tag name="IGUANATEXSIZE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320\;{\rm K}$$&#10;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frac{\nu^{*}}{2p\nu^{*}\pm1}$$&#10;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frac{B}{\Phi_{0}}=m\rho_{{\rm e}}$$&#10;&#10;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hi_{m,m',n}[Z]=\prod_{i&lt;j\leq N_{\uparrow}}(z_{i}-z_{j})^{m}\prod_{k&lt;l\leq N_{\downarrow}}(z_{[k]}-z_{[l]})^{m'}\prod_{a=1}^{N_{\uparrow}}\prod_{b=1}^{N_{\downarrow}}(z_{a}-z_{[b]})^{n}\prod_{s=1}^{N}\exp\left\{ -\frac{1}{4}|z_{s}|^{2}\right\} $$&#10;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m}(\{z_{i}\})=\prod_{j&lt;k}^{N}\left(\frac{z_{j}-z_{k}}{\ell_{{\rm B}}}\right)^{m}\exp\left\{ -\frac{1}{4\ell_{{\rm B}}^{2}}\sum_{\ell=1}^{N}|z_{\ell}|^{2}\right\} | \uparrow\uparrow \ldots \uparrow \rangle$$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[i]\equiv N_{\uparrow}+i$$&#10;&#10;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frac{B}{\Phi_{0}}=m\rho_{\uparrow}+n\rho_{\downarrow}$$&#10;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frac{B}{\Phi_{0}}=m^{\prime}\rho_{\downarrow}+n\rho_{\uparrow}$$&#10;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nu_{\uparrow}=\frac{\rho_{\uparrow}\Phi_{0}}{B}=\frac{m^{\prime}-n}{mm^{\prime}-n^{2}}$$&#10;&#10;\end{document}"/>
  <p:tag name="IGUANATEXSIZE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nu_{\downarrow}=\frac{\rho_{\downarrow}\Phi_{0}}{B}=\frac{m-n}{mm^{\prime}-n^{2}}$$&#10;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nu_{\uparrow}+\nu_{\downarrow}=\frac{1}{m}$$&#10;&#10;\end{document}"/>
  <p:tag name="IGUANATEXSIZE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nu_{\uparrow}-\nu_{\downarrow}=\frac{2S^{z}}{Nm}$$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rho_{xx}\propto\exp\left[-\frac{\Delta_{{\rm total}}}{k_{{\rm B}}T}\right]$$&#10;&#10;\end{document}"/>
  <p:tag name="IGUANATEXSIZE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frac{B}{\Phi_{0}}=m\rho_{{\rm e}}$$&#10;&#10;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Delta Q=-\frac{e\nu}{8\pi}\int_{\Gamma}dx\, dy\,\epsilon_{\mu\nu}\,{\bf m}\cdot\partial_{\mu}{\bf m}\times\partial_{\nu}{\bf m}$$&#10;&#10;\end{document}"/>
  <p:tag name="IGUANATEXSIZE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Delta\Phi_{{\rm total}}=\frac{\Omega}{4\pi}\Phi_{0}$$&#10;&#10;\end{document}"/>
  <p:tag name="IGUANATEXSIZE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oint_{\partial\Gamma}{\bf E}\cdot d{\bf r}=-\frac{d\Phi_{\rm total}}{dt}$$&#10;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hat{\mathbf{z}}\cdot{\bf J}\times d{\bf r}=\sigma_{xy}\,{\bf E}\cdot d{\bf r}$$&#10;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frac{dQ}{dt}=\sigma_{xy}\frac{d\Phi_{\rm total}}{dt}$$&#10;&#10;\end{document}"/>
  <p:tag name="IGUANATEXSIZE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qquad \Rightarrow \qquad \Delta Q=-e\nu\frac{\Delta\Phi_{\rm total}}{\Phi_{0}}$$&#10;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-e\nu\frac{\Omega}{4\pi}$$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d\omega=\left[{\bf m}(x+dx,y)-{\bf m}(x,y)\right]\times\left[{\bf m}(x,y+dy)-{\bf m}(x,y)\right]\cdot{\bf m}(x,y)$$&#10;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Omega=\int_{\Gamma}dx\, dy\,\,\frac{1}{2}\epsilon_{\mu\nu}\,{\bf m}\cdot\partial_{\mu}{\bf m}\times\partial_{\nu}{\bf m}$$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Delta_{{\rm total}}=\Delta_{{\rm orbital}}-|g|\mu_{{\rm B}}B_{{\rm tot}}\Delta S$$&#10;&#10;\end{document}"/>
  <p:tag name="IGUANATEXSIZE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Delta Q=-\frac{e\nu}{8\pi}\int_{\Gamma}dx\, dy\,\epsilon_{\mu\nu}\,{\bf m}\cdot\partial_{\mu}{\bf m}\times\partial_{\nu}{\bf m}$$&#10;&#10;\end{document}"/>
  <p:tag name="IGUANATEXSIZE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|{\bf m}|=1$$&#10;&#10;\end{document}"/>
  <p:tag name="IGUANATEXSIZE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Delta Q=-\frac{e\nu}{8\pi}\int_{\Gamma}dx\, dy\,\epsilon_{\mu\nu}\,{\bf m}\cdot\partial_{\mu}{\bf m}\times\partial_{\nu}{\bf m}$$&#10;&#10;\end{document}"/>
  <p:tag name="IGUANATEXSIZE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331}\sim\prod(z_{i}-z_{j})^{3}\prod(z_{m}-w_{n})\prod(w_{k}-w_{l})^{3}$$&#10;&#10;\end{document}"/>
  <p:tag name="IGUANATEXSIZE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\sim \prod(z_{i}-z_{j})(w_{k}-w_{l})(z_{m}-w_{n})$$&#10;&#10;\end{document}"/>
  <p:tag name="IGUANATEXSIZE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|\Psi\rangle=\prod_{\mathbf{k}}|\mathbf{k}\rangle\otimes\frac{1}{\sqrt{2}}\left[|\uparrow\rangle+{\rm e}^{{\rm i}\phi}|\downarrow\rangle\right]$$&#10;&#10;\end{document}"/>
  <p:tag name="IGUANATEXSIZE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2}=\left|\begin{array}{ccc}&#10;{\rm e}^{{\rm i}\mathbf{k}_{1}\cdot\mathbf{r}_{1}} &amp; {\rm e}^{{\rm i}\mathbf{k}_{1}\cdot\mathbf{r}_{2}} &amp; \cdots\\&#10;{\rm e}^{{\rm i}\mathbf{k}_{2}\cdot\mathbf{r}_{1}} &amp; \ddots\\&#10;\vdots&#10;\end{array}\right|\prod_{i&lt;j}(z_{i}-z_{j})^{2}\prod_{i}{\rm e}^{-\frac{1}{4}|z_{i}|^{2}}$$&#10;&#10;\end{document}"/>
  <p:tag name="IGUANATEXSIZE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2}^{{\rm Pf}}= {\rm Pf} \left( \frac{1}{z_i - z_j} \right) \prod_{i&lt;j}(z_{i}-z_{j})^{2}\prod_{i}{\rm e}^{-\frac{1}{4}|z_{i}|^{2}}$$&#10;&#10;\end{document}"/>
  <p:tag name="IGUANATEXSIZE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{\rm Pf}(M_{ij})=A\left[M_{12}M_{34}\ldots M_{N-1,N}\right]$$&#10;&#10;\end{document}"/>
  <p:tag name="IGUANATEXSIZE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|\Psi_{{\rm BCS}}\rangle=\prod_{\mathbf{k}}{}^{\prime}\prod_{\alpha}\left(u_{\mathbf{k}\alpha\alpha}+\sum_{\beta}v_{\mathbf{k}\alpha\beta}c_{\mathbf{k}\alpha}^{\dagger}c_{-\mathbf{k}\beta}^{\dagger}\right)|0\rangle$$&#10;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m}(\{z_{i}\})=\prod_{j&lt;k}^{N}\left(\frac{z_{j}-z_{k}}{\ell_{{\rm B}}}\right)^{m}\exp\left\{ -\frac{1}{4\ell_{{\rm B}}^{2}}\sum_{\ell=1}^{N}|z_{\ell}|^{2}\right\} | \uparrow\uparrow \ldots \uparrow \rangle$$&#10;&#10;\end{document}"/>
  <p:tag name="IGUANATEXSIZE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{\rm BCS}}(\{\mathbf{r}_{i}\})=A\left[\phi(\mathbf{r}_{1},\mathbf{r}_{2})\phi(\mathbf{r}_{3},\mathbf{r}_{4})\ldots\phi(\mathbf{r}_{N-1},\mathbf{r}_{N})\right]$$&#10;&#10;\end{document}"/>
  <p:tag name="IGUANATEXSIZE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si_{1/2}^{{\rm Pf}}(z_{1},z_{2},z_{3},z_{4})=\left[\frac{1}{(z_{1}-z_{2})(z_{3}-z_{4})}-\frac{1}{(z_{1}-z_{3})(z_{2}-z_{4})}+\frac{1}{(z_{1}-z_{4})(z_{2}-z_{3})}\right]$$&#10;&#10;\end{document}"/>
  <p:tag name="IGUANATEXSIZE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times(z_{1}-z_{2})^{2}(z_{1}-z_{3})^{2}(z_{1}-z_{4})^{2}(z_{2}-z_{3})^{2}(z_{2}-z_{4})^{2}(z_{3}-z_{4})^{2}$$&#10;&#10;\end{document}"/>
  <p:tag name="IGUANATEXSIZE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times\exp\left[-\frac{1}{4}|z_{1}|^{2}-\frac{1}{4}|z_{2}|^{2}-\frac{1}{4}|z_{3}|^{2}-\frac{1}{4}|z_{4}|^{2}\right]$$&#10;&#10;\end{document}"/>
  <p:tag name="IGUANATEXSIZE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&#10;\usepackage{amsmath}&#10;&#10;\begin{document}&#10;&#10;$\Delta = \Delta_0 {\rm e}^{{\rm i}\theta}$&#10;&#10;\end{document}"/>
  <p:tag name="IGUANATEXSIZE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tilde{\phi}_0 = \frac{h}{2e} \approx 2 \times 10^{-11} \; {\rm T} \cdot {\rm cm}^2 = \frac{\phi_0}{2}$$&#10;&#10;\end{document}"/>
  <p:tag name="IGUANATEXSIZE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Psi=\exp\left[-{\rm i}\frac{e}{\hbar c}\int^{x}\mathbf{A}_{{\rm t}}\cdot d\mathbf{l}\right]\Psi^{\prime}$$&#10;&#10;&#10;\end{document}"/>
  <p:tag name="IGUANATEXSIZE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Q=\frac{-e}{2p\nu^{*}+1}$$&#10;&#10;&#10;\end{document}"/>
  <p:tag name="IGUANATEXSIZE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nu=\frac{\nu^{*}}{2p\nu^{*}+1}$$&#10;&#10;&#10;\end{document}"/>
  <p:tag name="IGUANATEXSIZE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r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E_{{\rm Z}}=2g\mu_{{\rm B}}\mathbf{B}\cdot\mathbf{S}=\frac{g}{2}\left(\frac{m_{{\rm b}}}{m_{{\rm e}}}\right)\hbar\omega_{{\rm c}}\approx0.3\, B[{\rm T}]\;{\rm K}$$&#10;&#10;\end{document}"/>
  <p:tag name="IGUANATEXSIZE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a$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B$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2e$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beta=\frac{e_{7/3}^{*}}{e_{5/2}^{*}}$$&#10;&#10;\end{document}"/>
  <p:tag name="IGUANATEXSIZE" val="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=\frac{e/3}{e/4}=1.33$$&#10;&#10;\end{document}"/>
  <p:tag name="IGUANATEXSIZE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frac{\langle C_{5/2}(i)C_{7/3}(i)\rangle}{\sqrt{\langle C_{5/2}^{2}(i)\rangle\langle C_{7/3}^{2}(i)\rangle}}$$&#10;&#10;\end{document}"/>
  <p:tag name="IGUANATEXSIZE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usepackage{amsmath}&#10;&#10;\begin{document}&#10;&#10;$$V_{{\rm C}}\equiv\frac{e^{2}}{\epsilon\ell_{\rm B}}\approx50\,\sqrt{B[{\rm T}]}\;{\rm K}$$&#10;&#10;\end{document}"/>
  <p:tag name="IGUANATEXSIZE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Phi_{0}=\frac{h}{e}\approx4\times10^{-11}\;{\rm T}\cdot{\rm cm}^{2}$$&#10;&#10;\end{document}"/>
  <p:tag name="IGUANATEXSIZE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begin{document}&#10;&#10;$$\rho_{{\rm e}}=\frac{4}{3} \times 10^{11}\;{\rm cm}^{-2}$$&#10;&#10;\end{document}"/>
  <p:tag name="IGUANATEXSIZE" val="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23715</TotalTime>
  <Words>470</Words>
  <Application>Microsoft Office PowerPoint</Application>
  <PresentationFormat>On-screen Show (4:3)</PresentationFormat>
  <Paragraphs>125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Urban</vt:lpstr>
      <vt:lpstr>Multicomponent FQHE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Tejas</dc:creator>
  <cp:lastModifiedBy>Tejas</cp:lastModifiedBy>
  <cp:revision>3038</cp:revision>
  <dcterms:created xsi:type="dcterms:W3CDTF">2013-05-09T07:02:33Z</dcterms:created>
  <dcterms:modified xsi:type="dcterms:W3CDTF">2014-11-19T18:47:08Z</dcterms:modified>
</cp:coreProperties>
</file>