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6.xml" ContentType="application/vnd.openxmlformats-officedocument.presentationml.notesSlide+xml"/>
  <Override PartName="/ppt/tags/tag74.xml" ContentType="application/vnd.openxmlformats-officedocument.presentationml.tags+xml"/>
  <Override PartName="/ppt/notesSlides/notesSlide1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82" r:id="rId3"/>
    <p:sldId id="257" r:id="rId4"/>
    <p:sldId id="285" r:id="rId5"/>
    <p:sldId id="266" r:id="rId6"/>
    <p:sldId id="265" r:id="rId7"/>
    <p:sldId id="267" r:id="rId8"/>
    <p:sldId id="268" r:id="rId9"/>
    <p:sldId id="284" r:id="rId10"/>
    <p:sldId id="269" r:id="rId11"/>
    <p:sldId id="270" r:id="rId12"/>
    <p:sldId id="271" r:id="rId13"/>
    <p:sldId id="272" r:id="rId14"/>
    <p:sldId id="273" r:id="rId15"/>
    <p:sldId id="283" r:id="rId16"/>
    <p:sldId id="279" r:id="rId17"/>
    <p:sldId id="286" r:id="rId18"/>
    <p:sldId id="274" r:id="rId19"/>
    <p:sldId id="287" r:id="rId20"/>
    <p:sldId id="289" r:id="rId21"/>
    <p:sldId id="290" r:id="rId22"/>
    <p:sldId id="280" r:id="rId23"/>
    <p:sldId id="276" r:id="rId24"/>
    <p:sldId id="275" r:id="rId25"/>
    <p:sldId id="278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0591" autoAdjust="0"/>
  </p:normalViewPr>
  <p:slideViewPr>
    <p:cSldViewPr>
      <p:cViewPr>
        <p:scale>
          <a:sx n="75" d="100"/>
          <a:sy n="75" d="100"/>
        </p:scale>
        <p:origin x="-2250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AAC7-9BCE-4BBC-80D5-1CDE921F79C4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E32A-33FE-4307-AEBD-2BF8F2E9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4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3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739070C-FE32-400A-8401-E48F2DE8137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20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8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34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6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6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19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64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60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9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8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8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5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B1214-C812-4DA3-BEC0-FAFD2D759A5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4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6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notesSlide" Target="../notesSlides/notesSlide11.xml"/><Relationship Id="rId18" Type="http://schemas.openxmlformats.org/officeDocument/2006/relationships/image" Target="../media/image56.png"/><Relationship Id="rId3" Type="http://schemas.openxmlformats.org/officeDocument/2006/relationships/tags" Target="../tags/tag46.xml"/><Relationship Id="rId21" Type="http://schemas.openxmlformats.org/officeDocument/2006/relationships/image" Target="../media/image59.png"/><Relationship Id="rId7" Type="http://schemas.openxmlformats.org/officeDocument/2006/relationships/tags" Target="../tags/tag50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tags" Target="../tags/tag45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62.png"/><Relationship Id="rId5" Type="http://schemas.openxmlformats.org/officeDocument/2006/relationships/tags" Target="../tags/tag48.xml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tags" Target="../tags/tag53.xml"/><Relationship Id="rId19" Type="http://schemas.openxmlformats.org/officeDocument/2006/relationships/image" Target="../media/image57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tags" Target="../tags/tag57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68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7.png"/><Relationship Id="rId5" Type="http://schemas.openxmlformats.org/officeDocument/2006/relationships/tags" Target="../tags/tag59.xml"/><Relationship Id="rId10" Type="http://schemas.openxmlformats.org/officeDocument/2006/relationships/image" Target="../media/image66.png"/><Relationship Id="rId4" Type="http://schemas.openxmlformats.org/officeDocument/2006/relationships/tags" Target="../tags/tag58.xml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3" Type="http://schemas.openxmlformats.org/officeDocument/2006/relationships/tags" Target="../tags/tag62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7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3.png"/><Relationship Id="rId5" Type="http://schemas.openxmlformats.org/officeDocument/2006/relationships/tags" Target="../tags/tag64.xml"/><Relationship Id="rId10" Type="http://schemas.openxmlformats.org/officeDocument/2006/relationships/image" Target="../media/image70.png"/><Relationship Id="rId4" Type="http://schemas.openxmlformats.org/officeDocument/2006/relationships/tags" Target="../tags/tag63.xml"/><Relationship Id="rId9" Type="http://schemas.openxmlformats.org/officeDocument/2006/relationships/image" Target="../media/image72.png"/><Relationship Id="rId1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82.png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1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80.png"/><Relationship Id="rId5" Type="http://schemas.openxmlformats.org/officeDocument/2006/relationships/tags" Target="../tags/tag69.xml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tags" Target="../tags/tag68.xml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73.xml"/><Relationship Id="rId7" Type="http://schemas.openxmlformats.org/officeDocument/2006/relationships/image" Target="../media/image86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8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8.png"/><Relationship Id="rId3" Type="http://schemas.openxmlformats.org/officeDocument/2006/relationships/tags" Target="../tags/tag77.xml"/><Relationship Id="rId7" Type="http://schemas.openxmlformats.org/officeDocument/2006/relationships/image" Target="../media/image86.png"/><Relationship Id="rId12" Type="http://schemas.openxmlformats.org/officeDocument/2006/relationships/image" Target="../media/image97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94.png"/><Relationship Id="rId11" Type="http://schemas.openxmlformats.org/officeDocument/2006/relationships/image" Target="../media/image96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9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0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99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jpeg"/><Relationship Id="rId4" Type="http://schemas.openxmlformats.org/officeDocument/2006/relationships/image" Target="../media/image10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5.xml"/><Relationship Id="rId21" Type="http://schemas.openxmlformats.org/officeDocument/2006/relationships/image" Target="../media/image16.png"/><Relationship Id="rId7" Type="http://schemas.openxmlformats.org/officeDocument/2006/relationships/tags" Target="../tags/tag9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12.png"/><Relationship Id="rId2" Type="http://schemas.openxmlformats.org/officeDocument/2006/relationships/tags" Target="../tags/tag4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tags" Target="../tags/tag12.xml"/><Relationship Id="rId19" Type="http://schemas.openxmlformats.org/officeDocument/2006/relationships/image" Target="../media/image14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tags" Target="../tags/tag14.xml"/><Relationship Id="rId16" Type="http://schemas.openxmlformats.org/officeDocument/2006/relationships/image" Target="../media/image25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20.png"/><Relationship Id="rId5" Type="http://schemas.openxmlformats.org/officeDocument/2006/relationships/tags" Target="../tags/tag17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tags" Target="../tags/tag16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29.png"/><Relationship Id="rId18" Type="http://schemas.openxmlformats.org/officeDocument/2006/relationships/image" Target="../media/image31.png"/><Relationship Id="rId3" Type="http://schemas.openxmlformats.org/officeDocument/2006/relationships/tags" Target="../tags/tag22.xml"/><Relationship Id="rId21" Type="http://schemas.openxmlformats.org/officeDocument/2006/relationships/image" Target="../media/image33.png"/><Relationship Id="rId7" Type="http://schemas.openxmlformats.org/officeDocument/2006/relationships/tags" Target="../tags/tag26.xml"/><Relationship Id="rId12" Type="http://schemas.openxmlformats.org/officeDocument/2006/relationships/image" Target="../media/image28.png"/><Relationship Id="rId17" Type="http://schemas.openxmlformats.org/officeDocument/2006/relationships/image" Target="../media/image11.png"/><Relationship Id="rId2" Type="http://schemas.openxmlformats.org/officeDocument/2006/relationships/tags" Target="../tags/tag21.xml"/><Relationship Id="rId16" Type="http://schemas.openxmlformats.org/officeDocument/2006/relationships/image" Target="../media/image10.png"/><Relationship Id="rId20" Type="http://schemas.openxmlformats.org/officeDocument/2006/relationships/image" Target="../media/image32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13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30.pn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tags" Target="../tags/tag30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33.xml"/><Relationship Id="rId15" Type="http://schemas.openxmlformats.org/officeDocument/2006/relationships/image" Target="../media/image39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43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40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49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8.png"/><Relationship Id="rId5" Type="http://schemas.openxmlformats.org/officeDocument/2006/relationships/tags" Target="../tags/tag42.xml"/><Relationship Id="rId10" Type="http://schemas.openxmlformats.org/officeDocument/2006/relationships/image" Target="../media/image47.png"/><Relationship Id="rId4" Type="http://schemas.openxmlformats.org/officeDocument/2006/relationships/tags" Target="../tags/tag41.xml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even-denominator FQHE: composite fermions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Tejas Deshpande</a:t>
            </a:r>
          </a:p>
          <a:p>
            <a:r>
              <a:rPr lang="en-US" sz="1800" dirty="0" smtClean="0"/>
              <a:t>Journal club: 11 November, 2014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72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FQHE: Review of Laughlin states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Laughlin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quasiparticle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Laughlin wave function describes ground state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charge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come from?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Excitations create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What causes excitations?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Tejas\Dropbox\Books\FQHE\The Quantum Hall Effect\Source\fig07.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03034"/>
            <a:ext cx="5562600" cy="387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FQHE: Haldane’s hierarchical structure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“Daughter” states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Haldane proposed hierarchical construction for other fractions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89" y="1600200"/>
            <a:ext cx="2537460" cy="1432560"/>
          </a:xfrm>
          <a:prstGeom prst="rect">
            <a:avLst/>
          </a:prstGeom>
        </p:spPr>
      </p:pic>
      <p:pic>
        <p:nvPicPr>
          <p:cNvPr id="3074" name="Picture 2" descr="C:\Users\Tejas\Dropbox\Books\FQHE\Composite Fermions\Source\Fig_12.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67100"/>
            <a:ext cx="6599238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399" y="3066990"/>
            <a:ext cx="6172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FQHE of Laughlin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quasiparticles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1/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299771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ejas\Dropbox\Books\FQHE\Composite Fermions\Source\Fig_12.01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463" b="26054"/>
          <a:stretch/>
        </p:blipFill>
        <p:spPr bwMode="auto">
          <a:xfrm>
            <a:off x="5600700" y="990600"/>
            <a:ext cx="34671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FQHE: Review of the K-matrix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2/5 and 3/7: “Shut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and calculate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Chern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-Simons effective theory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4972812" cy="413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399" y="2819400"/>
            <a:ext cx="5067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Laughlin state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399" y="2038290"/>
            <a:ext cx="5486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Formulas for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quasiparticle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40000"/>
            <a:ext cx="1149096" cy="219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2540000"/>
            <a:ext cx="1341120" cy="230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274060"/>
            <a:ext cx="944880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274060"/>
            <a:ext cx="1626108" cy="487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3274060"/>
            <a:ext cx="883920" cy="487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3624072" cy="487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80" y="3962400"/>
            <a:ext cx="4175760" cy="4876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4495800"/>
            <a:ext cx="5067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from daughter state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4953000"/>
            <a:ext cx="986028" cy="7299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96" y="4953000"/>
            <a:ext cx="2129028" cy="7299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32" y="4953000"/>
            <a:ext cx="925068" cy="7299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3400" y="569589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matrix dimension equal to the hierarchy level</a:t>
            </a:r>
          </a:p>
        </p:txBody>
      </p:sp>
    </p:spTree>
    <p:extLst>
      <p:ext uri="{BB962C8B-B14F-4D97-AF65-F5344CB8AC3E}">
        <p14:creationId xmlns:p14="http://schemas.microsoft.com/office/powerpoint/2010/main" val="18316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fermion “trick” (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theory)?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 to IQHE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particle by “attaching” even (2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flux quanta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 descr="F:\Dropbox\Books\FQHE\Composite Fermions\Source\Fig_05.0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97" b="73366"/>
          <a:stretch/>
        </p:blipFill>
        <p:spPr bwMode="auto">
          <a:xfrm>
            <a:off x="5348605" y="923925"/>
            <a:ext cx="1985646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Dropbox\Books\FQHE\Composite Fermions\Source\Fig_05.0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6" b="41077"/>
          <a:stretch/>
        </p:blipFill>
        <p:spPr bwMode="auto">
          <a:xfrm>
            <a:off x="5348604" y="2743200"/>
            <a:ext cx="3690621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Dropbox\Books\FQHE\Composite Fermions\Source\Fig_05.0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5"/>
          <a:stretch/>
        </p:blipFill>
        <p:spPr bwMode="auto">
          <a:xfrm>
            <a:off x="5348604" y="4660900"/>
            <a:ext cx="3690621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382" y="2014728"/>
            <a:ext cx="1431036" cy="195072"/>
          </a:xfrm>
          <a:prstGeom prst="rect">
            <a:avLst/>
          </a:prstGeom>
        </p:spPr>
      </p:pic>
      <p:pic>
        <p:nvPicPr>
          <p:cNvPr id="13" name="Picture 2" descr="F:\Dropbox\Books\FQHE\Composite Fermions\Source\Fig_05.0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6" b="73366"/>
          <a:stretch/>
        </p:blipFill>
        <p:spPr bwMode="auto">
          <a:xfrm>
            <a:off x="7515225" y="923925"/>
            <a:ext cx="1524000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08" y="2687574"/>
            <a:ext cx="1155192" cy="455676"/>
          </a:xfrm>
          <a:prstGeom prst="rect">
            <a:avLst/>
          </a:prstGeom>
        </p:spPr>
      </p:pic>
      <p:pic>
        <p:nvPicPr>
          <p:cNvPr id="1027" name="Picture 3" descr="F:\Dropbox\Books\FQHE\Composite Fermions\Source\Fig_05.06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7"/>
          <a:stretch/>
        </p:blipFill>
        <p:spPr bwMode="auto">
          <a:xfrm>
            <a:off x="1066800" y="4160484"/>
            <a:ext cx="4281804" cy="12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06624"/>
            <a:ext cx="713232" cy="417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04" y="2706624"/>
            <a:ext cx="806196" cy="4175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3399" y="2286000"/>
            <a:ext cx="472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and effective filling factors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399" y="3175337"/>
            <a:ext cx="4724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picture of flux attachment: real electron + 2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fluxes ⇒ “composite fermion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(CF)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447748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 Landau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(Λ level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degeneracy = total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flux quanta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72" y="6214872"/>
            <a:ext cx="1591056" cy="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fermion “trick” (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theory)?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50862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Laughlin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quasiparticles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CFs carry charge -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ground state at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arbitrary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 (ν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08" y="2058924"/>
            <a:ext cx="1155192" cy="45567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12" y="1397825"/>
            <a:ext cx="3448188" cy="157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3399" y="2568714"/>
            <a:ext cx="495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Degeneracy of each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level: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399" y="3327737"/>
            <a:ext cx="754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to (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+ 1)</a:t>
            </a:r>
            <a:r>
              <a:rPr lang="en-US" sz="20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excitation)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76" y="3048000"/>
            <a:ext cx="1591056" cy="2621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05600" y="1447800"/>
            <a:ext cx="152400" cy="144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3400" y="3784937"/>
            <a:ext cx="478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degeneracy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each Λ level: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54" y="3886200"/>
            <a:ext cx="2093976" cy="26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50" y="4285447"/>
            <a:ext cx="1027176" cy="2621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3399" y="4572000"/>
            <a:ext cx="7086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contributes to 2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CF-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quasiparticle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excitations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(2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CF-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quasiparticles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external electron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399" y="5486400"/>
            <a:ext cx="472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on each CF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quasiparticle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31" y="6019800"/>
            <a:ext cx="1203960" cy="40538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181600" y="5433774"/>
            <a:ext cx="3733800" cy="1258906"/>
            <a:chOff x="5322592" y="5433774"/>
            <a:chExt cx="3733800" cy="1258906"/>
          </a:xfrm>
        </p:grpSpPr>
        <p:pic>
          <p:nvPicPr>
            <p:cNvPr id="3075" name="Picture 3" descr="C:\Users\Tejas\Dropbox\Books\FQHE\Composite Fermions\Source\Fig_09.01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592" y="5433774"/>
              <a:ext cx="3733800" cy="125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765527" y="5517178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ν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1/3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5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Halperin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-Lee-Read (HLR) phase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830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the half-filled “Landau level”?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composite fermion picture have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predictive power?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HLR make hypothesis if Fermi liquid state at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1993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Tejas\Dropbox\Reviews\Experimental evidence for composite fermions\Source\fig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304" y="2362200"/>
            <a:ext cx="525849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824787" y="5340350"/>
            <a:ext cx="320675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474184"/>
            <a:ext cx="3275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Dips at other even denominator fractions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even denominators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plateaus at even denominators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13294"/>
            <a:ext cx="2982383" cy="111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9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HLR phase: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Chern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-Simons Theory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flux attachment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Simplest Hamiltonian of FQHE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62" y="1606296"/>
            <a:ext cx="3503676" cy="451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2035314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 flux via gauge transformation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34" y="2438400"/>
            <a:ext cx="4027932" cy="48768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981979"/>
            <a:ext cx="6115050" cy="14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399" y="4419600"/>
            <a:ext cx="495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Transformed Hamiltonian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48666"/>
            <a:ext cx="4043172" cy="451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34188"/>
            <a:ext cx="2819400" cy="4800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399" y="5314890"/>
            <a:ext cx="358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Fictitious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field: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394549"/>
            <a:ext cx="2424684" cy="2407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399" y="5772090"/>
            <a:ext cx="845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Fictitious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external (real) B-field cancel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average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exactly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58" y="6248400"/>
            <a:ext cx="2729484" cy="2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fermion “theory”!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5715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verification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parameters of a Fermi liquid?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1080516" cy="204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399" y="1905000"/>
            <a:ext cx="571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biggest hypothesis: do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quasiparticles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really see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11880"/>
            <a:ext cx="458724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78605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inspirehep.net/record/1283887/files/fermisurfac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"/>
            <a:ext cx="27432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58696"/>
            <a:ext cx="347472" cy="121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22118"/>
            <a:ext cx="1620012" cy="2118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295269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Yes! Surface acoustic wave (SAW) experiment on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prove composite Fermi liquid hypothesis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3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fermion “theory”!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4815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acoustic wave (SAW) propagation experiment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HLR predicted SAW resonance for probe wavelength less than CF mean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path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11880"/>
            <a:ext cx="458724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Tejas\Dropbox\Reviews\Experimental evidence for composite fermions\Source\fig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5287"/>
            <a:ext cx="3733800" cy="28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667000"/>
            <a:ext cx="3787140" cy="81229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25440" y="3200400"/>
            <a:ext cx="3566160" cy="3522582"/>
            <a:chOff x="5349240" y="3249693"/>
            <a:chExt cx="3566160" cy="3522582"/>
          </a:xfrm>
        </p:grpSpPr>
        <p:pic>
          <p:nvPicPr>
            <p:cNvPr id="10242" name="Picture 2" descr="C:\Users\Tejas\Dropbox\Reviews\Experimental evidence for composite fermions\Source\fig3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240" y="3249693"/>
              <a:ext cx="3566160" cy="3522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196075" y="3578423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theory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19800" y="5864423"/>
              <a:ext cx="992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400800" y="3962400"/>
              <a:ext cx="1" cy="198120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75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28"/>
          <a:stretch/>
        </p:blipFill>
        <p:spPr bwMode="auto">
          <a:xfrm>
            <a:off x="5334000" y="3611880"/>
            <a:ext cx="3786016" cy="201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fermion “theory”!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4663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 interpretation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11880"/>
            <a:ext cx="458724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168908"/>
            <a:ext cx="3787140" cy="812292"/>
          </a:xfrm>
          <a:prstGeom prst="rect">
            <a:avLst/>
          </a:prstGeom>
        </p:spPr>
      </p:pic>
      <p:pic>
        <p:nvPicPr>
          <p:cNvPr id="14" name="Picture 3" descr="C:\Users\Tejas\Dropbox\Reviews\Experimental evidence for composite fermions\Source\fig2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5287"/>
            <a:ext cx="3733800" cy="28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09575" y="2057400"/>
            <a:ext cx="2486025" cy="1370965"/>
            <a:chOff x="161925" y="2162810"/>
            <a:chExt cx="2486025" cy="1370965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" y="2362200"/>
              <a:ext cx="2486025" cy="117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2162810"/>
              <a:ext cx="536448" cy="18288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086100" y="2057400"/>
            <a:ext cx="2400300" cy="1342389"/>
            <a:chOff x="2865120" y="2162810"/>
            <a:chExt cx="2400300" cy="1342389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20" y="2390774"/>
              <a:ext cx="24003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552" y="2162810"/>
              <a:ext cx="536448" cy="18288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286250" y="1168908"/>
            <a:ext cx="742950" cy="50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324600" y="1421825"/>
            <a:ext cx="2068083" cy="5764"/>
            <a:chOff x="6324600" y="1421825"/>
            <a:chExt cx="2068083" cy="576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324600" y="1421825"/>
              <a:ext cx="4572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7935483" y="1427589"/>
              <a:ext cx="4572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86400" y="4343400"/>
            <a:ext cx="1229171" cy="5764"/>
            <a:chOff x="5486400" y="4343400"/>
            <a:chExt cx="1229171" cy="5764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5486400" y="4343400"/>
              <a:ext cx="4572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258371" y="4349164"/>
              <a:ext cx="4572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5" r="53220"/>
          <a:stretch/>
        </p:blipFill>
        <p:spPr bwMode="auto">
          <a:xfrm>
            <a:off x="5715001" y="5681943"/>
            <a:ext cx="1771116" cy="71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0" t="76135" r="32162"/>
          <a:stretch/>
        </p:blipFill>
        <p:spPr bwMode="auto">
          <a:xfrm>
            <a:off x="7486116" y="5681943"/>
            <a:ext cx="797251" cy="71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5" t="76135" r="11105"/>
          <a:stretch/>
        </p:blipFill>
        <p:spPr bwMode="auto">
          <a:xfrm>
            <a:off x="8255237" y="5681943"/>
            <a:ext cx="825382" cy="71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8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Integer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Hall Effect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399" y="686812"/>
            <a:ext cx="495300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von Klitzing sees IQHE in silicon MOSFET in 1980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Landau level Filling fraction or Hall conductivity: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352800"/>
            <a:ext cx="3365500" cy="232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2667000"/>
            <a:ext cx="2017776" cy="54102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838200"/>
            <a:ext cx="3238499" cy="28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5715000"/>
            <a:ext cx="550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Landau level degeneracy =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flux quanta (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>
                <a:latin typeface="Cambria"/>
                <a:ea typeface="Calibri"/>
                <a:cs typeface="Times New Roman"/>
              </a:rPr>
              <a:t>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69" y="3770252"/>
            <a:ext cx="2824161" cy="293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0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fermion “theory”!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45425"/>
            <a:ext cx="3448188" cy="157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33400" y="686812"/>
            <a:ext cx="487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of a composite fermion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Cyclotron gap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levels?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010400" y="1371600"/>
            <a:ext cx="440574" cy="304800"/>
            <a:chOff x="7010400" y="1371600"/>
            <a:chExt cx="440574" cy="30480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7010400" y="1371600"/>
              <a:ext cx="0" cy="30480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602" y="1423416"/>
              <a:ext cx="309372" cy="201168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66" y="1676400"/>
            <a:ext cx="1610868" cy="423672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276600" y="1888236"/>
            <a:ext cx="457200" cy="321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Odd-denominator states as “composite bosons”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Non-composite fermion flux attachment schemes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Heike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Kamerlingh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Onnes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produces liquid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on 10 July, 1908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8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discovered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superconduct-ivity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solid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origins of superconductivity a mystery until 1957</a:t>
            </a:r>
          </a:p>
        </p:txBody>
      </p:sp>
      <p:pic>
        <p:nvPicPr>
          <p:cNvPr id="1039" name="Picture 15" descr="http://tikalon.com/blog/2012/Hg_Onnes_19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580116" cy="34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114800" cy="311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419600" y="505974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Einstein,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Ehrenfest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Langevin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Kamerlingh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Onnes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Weiss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workshop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Leiden October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blackboard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in superconductors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Closing remarks: spin DOF?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5943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QHE in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GaAs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Heike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Kamerlingh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Onnes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produces liquid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on 10 July, 1908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8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discovered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superconduct-ivity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solid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origins of superconductivity a mystery until 1957</a:t>
            </a:r>
          </a:p>
        </p:txBody>
      </p:sp>
      <p:pic>
        <p:nvPicPr>
          <p:cNvPr id="21" name="Picture 13" descr="http://upload.wikimedia.org/wikipedia/commons/9/94/Kamerlingh_portr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52400"/>
            <a:ext cx="2162175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tikalon.com/blog/2012/Hg_Onnes_191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580116" cy="34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114800" cy="311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419600" y="505974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Einstein,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Ehrenfest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Langevin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Kamerlingh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Onnes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Weiss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workshop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Leiden October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blackboard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in superconductors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Closing remarks: edge states?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Fermi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or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Luttinger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liquid?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Heike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Kamerlingh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Onnes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produces liquid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on 10 July, 1908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8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discovered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superconduct-ivity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solid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origins of superconductivity a mystery until 1957</a:t>
            </a:r>
          </a:p>
        </p:txBody>
      </p:sp>
    </p:spTree>
    <p:extLst>
      <p:ext uri="{BB962C8B-B14F-4D97-AF65-F5344CB8AC3E}">
        <p14:creationId xmlns:p14="http://schemas.microsoft.com/office/powerpoint/2010/main" val="76282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time: even-denominator “plateaus”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Moore-Read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(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= 5/2 = 2 + 1/2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composite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fermion formation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 flux ⇒ metal in zero B-field at even denominators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 interactions ⇒ mass of composite fermions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08" y="5299843"/>
            <a:ext cx="3390900" cy="12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590800"/>
            <a:ext cx="3198717" cy="119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3862626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B-field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⇒ IQHE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 denominators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interactions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intractable interacting problem?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Attractive interactions?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BCS instability?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8616" y="1700808"/>
            <a:ext cx="5786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Thanks for listening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3723" y="3585790"/>
            <a:ext cx="3866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Questions</a:t>
            </a:r>
            <a:r>
              <a:rPr lang="en-C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566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twinkle_toes_engineering.home.comcast.net/~twinkle_toes_engineering/hall_device_state_densit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191000"/>
            <a:ext cx="47529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25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Fractional Quantum Hall Effect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4343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Tsui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Stormer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 in 1982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Landau level Filling fraction or Hall conductivity: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34" y="914400"/>
            <a:ext cx="4137109" cy="557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2667000"/>
            <a:ext cx="2017776" cy="541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276600"/>
            <a:ext cx="434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filled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non-interacting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Landau level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7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Aharonov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-Bohm Effect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4724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effect that lacks gauge invariance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picked up by a quantum particle of charge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0" y="990600"/>
            <a:ext cx="3544135" cy="3376613"/>
            <a:chOff x="5334000" y="990600"/>
            <a:chExt cx="3544135" cy="33766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990600"/>
              <a:ext cx="3544135" cy="337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3429000"/>
              <a:ext cx="104775" cy="1143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92" y="2384181"/>
              <a:ext cx="118110" cy="114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942" y="2757952"/>
              <a:ext cx="182880" cy="1752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2845582"/>
              <a:ext cx="104775" cy="1619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8" y="2278380"/>
            <a:ext cx="1670304" cy="4648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399" y="2743200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Gauge choice and parameterization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14" y="3209544"/>
            <a:ext cx="2747772" cy="4480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3400" y="3657600"/>
            <a:ext cx="464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picked up for arc subtending angle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circle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2" y="4389120"/>
            <a:ext cx="2421636" cy="4876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3400" y="48768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of flux is defined as: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886325"/>
            <a:ext cx="2436876" cy="41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42" y="4908423"/>
            <a:ext cx="1551432" cy="37490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0" y="5334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have: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48" y="5821700"/>
            <a:ext cx="1975104" cy="6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“Gauge invariance” in many disguises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399" y="686812"/>
            <a:ext cx="4495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Laughlin’s gauge argument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 of Hall resistance from thought experiment</a:t>
            </a:r>
          </a:p>
        </p:txBody>
      </p:sp>
      <p:pic>
        <p:nvPicPr>
          <p:cNvPr id="2055" name="Picture 7" descr="https://inspirehep.net/record/1127711/files/landau_level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29549"/>
            <a:ext cx="4120835" cy="355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3399" y="2743200"/>
            <a:ext cx="4495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Gauge choices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2" y="3209035"/>
            <a:ext cx="2616708" cy="417576"/>
          </a:xfrm>
          <a:prstGeom prst="rect">
            <a:avLst/>
          </a:prstGeom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5511"/>
            <a:ext cx="2599311" cy="29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2" y="1960166"/>
            <a:ext cx="2253996" cy="1813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2" y="2295144"/>
            <a:ext cx="3782568" cy="448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2" y="4122420"/>
            <a:ext cx="2667000" cy="44958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3400" y="3657600"/>
            <a:ext cx="4495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</a:t>
            </a: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2" y="4724400"/>
            <a:ext cx="2612136" cy="4876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2" y="5410200"/>
            <a:ext cx="1751076" cy="2331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72" y="5791200"/>
            <a:ext cx="1405128" cy="41300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33400" y="5772090"/>
            <a:ext cx="3200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Periodicity in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65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“Gauge invariance” in many disguises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5791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Superconductivity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a macroscopic quantum effect like QHE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order parameter</a:t>
            </a:r>
          </a:p>
        </p:txBody>
      </p:sp>
      <p:pic>
        <p:nvPicPr>
          <p:cNvPr id="8" name="Picture 2" descr="http://upload.wikimedia.org/wikipedia/commons/thumb/b/b5/EfektMeisnera.svg/220px-EfektMeisnera.svg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3863"/>
          <a:stretch/>
        </p:blipFill>
        <p:spPr bwMode="auto">
          <a:xfrm>
            <a:off x="6248400" y="152400"/>
            <a:ext cx="2705100" cy="24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897636" cy="2072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34000" y="2971800"/>
            <a:ext cx="3581400" cy="3581400"/>
            <a:chOff x="5334000" y="2971800"/>
            <a:chExt cx="3581400" cy="3581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971800"/>
              <a:ext cx="35814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264932"/>
              <a:ext cx="104775" cy="1143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245" y="4527550"/>
              <a:ext cx="118110" cy="1143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54" y="4762500"/>
              <a:ext cx="182880" cy="1752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200" y="4936172"/>
              <a:ext cx="224790" cy="17335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33399" y="2057400"/>
            <a:ext cx="571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 quantization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Aharonov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-Bohm effect)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95" y="2506980"/>
            <a:ext cx="1670304" cy="464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95" y="3124200"/>
            <a:ext cx="2747772" cy="467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95" y="3733800"/>
            <a:ext cx="2258568" cy="6080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0" y="4324290"/>
            <a:ext cx="4479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cooper pair charge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single-valued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09" y="5055382"/>
            <a:ext cx="3040380" cy="4191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3400" y="5486400"/>
            <a:ext cx="4479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principle behind SQUIDs (Josephson effect)</a:t>
            </a:r>
          </a:p>
        </p:txBody>
      </p:sp>
    </p:spTree>
    <p:extLst>
      <p:ext uri="{BB962C8B-B14F-4D97-AF65-F5344CB8AC3E}">
        <p14:creationId xmlns:p14="http://schemas.microsoft.com/office/powerpoint/2010/main" val="83311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FQHE: Review of Laughlin states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Background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 range of fractions discovered after the 1982 discovery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 descr="C:\Users\Tejas\Dropbox\Reviews\Experimental evidence for composite fermions\Source\fig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1" y="1646839"/>
            <a:ext cx="6124575" cy="505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FQHE: Review of Laughlin states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Background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Challenge: solve Schrodinger’s equation</a:t>
            </a: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67" y="5849112"/>
            <a:ext cx="5779008" cy="627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025522"/>
            <a:ext cx="6781800" cy="6414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24" y="1676400"/>
            <a:ext cx="911352" cy="1417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399" y="5086290"/>
            <a:ext cx="822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Laughlin writes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many-body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wavefunction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ansatz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a specific set of FQHE states with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1/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3295710"/>
            <a:ext cx="2249424" cy="448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36" y="3294186"/>
            <a:ext cx="2179320" cy="4785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3886200"/>
            <a:ext cx="4041648" cy="4876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4450080"/>
            <a:ext cx="2612136" cy="5791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3399" y="2819400"/>
            <a:ext cx="426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energy/length scales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010400" y="3505200"/>
            <a:ext cx="990600" cy="1371600"/>
            <a:chOff x="7543800" y="3657600"/>
            <a:chExt cx="990600" cy="1371600"/>
          </a:xfrm>
        </p:grpSpPr>
        <p:sp>
          <p:nvSpPr>
            <p:cNvPr id="24" name="Rectangle 23"/>
            <p:cNvSpPr/>
            <p:nvPr/>
          </p:nvSpPr>
          <p:spPr>
            <a:xfrm>
              <a:off x="7543800" y="3657600"/>
              <a:ext cx="9906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01857" y="3714690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Units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0332" y="4198620"/>
              <a:ext cx="562356" cy="17526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652" y="4495800"/>
              <a:ext cx="669036" cy="478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02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FQHE: Review of Laughlin states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Laughlin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wavefunction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Laughlin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wavefunction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FQHE states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units)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67" y="1639002"/>
            <a:ext cx="4626864" cy="627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399" y="2266890"/>
            <a:ext cx="358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3397" y="2667000"/>
            <a:ext cx="686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vanishes as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two electrons approach each other due 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3397" y="3657600"/>
            <a:ext cx="7259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farther apart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angular momentum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67110"/>
            <a:ext cx="1674876" cy="6233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57710"/>
            <a:ext cx="1213104" cy="446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73397" y="4552890"/>
            <a:ext cx="7259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within ℓ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feel “attraction” to the origin; analogous to classical 2D plasma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Boltzmann probability distribution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0178" y="3135175"/>
            <a:ext cx="3042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epulsion between electrons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04572" y="4057830"/>
            <a:ext cx="365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⇒ lower electron density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334000"/>
            <a:ext cx="2740152" cy="2484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701284"/>
            <a:ext cx="3916680" cy="6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nu=\left(\frac{e^{2}}{h}\right)^{-1}\frac{I}{V_{{\rm H}}}=\frac{N_{\phi}}{N_{e}}$$&#10;&#10;&#10;\end{document}"/>
  <p:tag name="IGUANATEXSIZE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a$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B$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q$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mathbf{A}_{\rm t}=\frac{N\phi_{0}}{L}\hat{\mathbf{x}}\qquad\mathbf{A}=-B_z y \; \hat{\mathbf{x}}$$&#10;&#10;&#10;\end{document}"/>
  <p:tag name="IGUANATEXSIZE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0 \le x \le L \qquad 0 \le y \le W$$&#10;&#10;\end{document}"/>
  <p:tag name="IGUANATEXSIZE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phi_{\rm t} = \frac{B_y L^2}{4\pi} \equiv N\phi_0 \qquad \phi = B_z LW \equiv N_\phi \phi_0$$&#10;&#10;\end{document}"/>
  <p:tag name="IGUANATEXSIZE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H=\frac{1}{2m_{{\rm b}}}\left(\hbar\mathbf{k}+\frac{e}{c}\mathbf{A}+\frac{e}{c}\mathbf{A}_{{\rm t}}\right)^{2}$$&#10;&#10;&#10;\end{document}"/>
  <p:tag name="IGUANATEXSIZE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Psi=\exp\left[-{\rm i}\frac{e}{\hbar c}\int^{x}\mathbf{A}_{{\rm t}}\cdot d\mathbf{l}\right]\Psi^{\prime}$$&#10;&#10;&#10;\end{document}"/>
  <p:tag name="IGUANATEXSIZE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Psi^{\prime}(x,y)=\Phi(y){\rm e}^{{\rm i}k_{x}x}$$&#10;&#10;&#10;\end{document}"/>
  <p:tag name="IGUANATEXSIZE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k_{x}=\frac{2\pi}{L}(j-N)$$&#10;&#10;&#10;\end{document}"/>
  <p:tag name="IGUANATEXSIZE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nu=\left(\frac{e^{2}}{h}\right)^{-1}\frac{I}{V_{{\rm H}}}=\frac{N_{\phi}}{N_{e}}$$&#10;&#10;&#10;\end{document}"/>
  <p:tag name="IGUANATEXSIZE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&#10;\usepackage{amsmath}&#10;&#10;\begin{document}&#10;&#10;$\Delta = \Delta_0 {\rm e}^{{\rm i}\theta}$&#10;&#10;\end{document}"/>
  <p:tag name="IGUANATEXSIZE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varphi=\frac{q}{\hbar}\int_{\mathcal{C}}\mathbf{A}(\mathbf{x})\cdot d\mathbf{x}$$&#10;&#10;\end{document}"/>
  <p:tag name="IGUANATEXSIZE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A_{\theta}(r)=\frac{Ba^{2}}{2r}=\frac{B(\pi a^{2})}{2\pi r}=\frac{\tilde{\phi}_0}{2\pi r}$$&#10;&#10;\end{document}"/>
  <p:tag name="IGUANATEXSIZE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varphi=\frac{q}{\hbar}\left[\frac{\tilde{\phi}_0}{2\pi r}(r\theta)\right]=\theta\frac{\tilde{\phi}_{0}q}{h}$$&#10;&#10;\end{document}"/>
  <p:tag name="IGUANATEXSIZE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tilde{\phi}_0 = \frac{h}{2e} \approx 2 \times 10^{-11} \; {\rm T} \cdot {\rm cm}^2 = \frac{\phi_0}{2}$$&#10;&#10;\end{document}"/>
  <p:tag name="IGUANATEXSIZE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r$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a$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B$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2e$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Psi_{1/m}(\{z_{i}\})=\prod_{j&lt;k}^{N}(z_{j}-z_{k})^{m}\exp\left\{ -\frac{1}{4}\sum_{\ell=1}^{N}|z_{\ell}|^{2}\right\} \qquad z_{j}=x_{j}+{\rm i}y_{j}$$&#10;&#10;\end{document}"/>
  <p:tag name="IGUANATEXSIZE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varphi=\frac{q}{\hbar}\int_{\mathcal{C}}\mathbf{A}(\mathbf{x})\cdot d\mathbf{x}$$&#10;&#10;\end{document}"/>
  <p:tag name="IGUANATEXSIZE" val="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}&#10;&#10;\begin{document}&#10;&#10;$$H=\sum_{j}\frac{1}{2m_{{\rm b}}}\left[\frac{\hbar}{i}\boldsymbol{\nabla}_{j}+\frac{e}{c}\mathbf{A}(\mathbf{r}_{j})\right]^{2}+\frac{e^{2}}{\epsilon}\sum_{j&lt;k}\frac{1}{|\mathbf{r}_{j}-\mathbf{r}_{k}|}+\sum_{j}U(\mathbf{r}_{j})+g\mu\mathbf{B}\cdot\mathbf{S}$$&#10;&#10;\end{document}"/>
  <p:tag name="IGUANATEXSIZE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}&#10;&#10;\begin{document}&#10;&#10;$$H\Psi=E\Psi$$&#10;&#10;\end{document}"/>
  <p:tag name="IGUANATEXSIZE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}&#10;&#10;\begin{document}&#10;&#10;$$\hbar\omega_{{\rm c}}=\hbar\frac{eB}{m_{{\rm b}}c}\approx20\, B[{\rm T}]\;{\rm K}$$&#10;&#10;\end{document}"/>
  <p:tag name="IGUANATEXSIZE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}&#10;&#10;\begin{document}&#10;&#10;$$V_{{\rm C}}\equiv\frac{e^{2}}{\epsilon\ell_{\rm B}}\approx50\,\sqrt{B[{\rm T}]}\;{\rm K}$$&#10;&#10;\end{document}"/>
  <p:tag name="IGUANATEXSIZE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}&#10;&#10;\begin{document}&#10;&#10;$$E_{{\rm Z}}=2g\mu_{{\rm B}}\mathbf{B}\cdot\mathbf{S}=\frac{g}{2}\left(\frac{m_{{\rm b}}}{m_{{\rm e}}}\right)\hbar\omega_{{\rm c}}\approx0.3\, B[{\rm T}]\;{\rm K}$$&#10;&#10;\end{document}"/>
  <p:tag name="IGUANATEXSIZE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}&#10;&#10;\begin{document}&#10;&#10;$$\ell_{\rm B}=\left(\frac{\hbar c}{eB}\right)^{1/2}\approx\frac{25}{\sqrt{B[{\rm T}]}}\;{\rm nm}$$&#10;&#10;\end{document}"/>
  <p:tag name="IGUANATEXSIZE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ell_{\rm B} = 1$$&#10;&#10;\end{document}"/>
  <p:tag name="IGUANATEXSIZE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}&#10;&#10;\begin{document}&#10;&#10;$$\frac{e^{2}}{\epsilon\ell_{\rm B}} = 1$$&#10;&#10;\end{document}"/>
  <p:tag name="IGUANATEXSIZE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Psi_{1/m}(\{z_{i}\})=\prod_{j&lt;k}^{N}\left(\frac{z_{j}-z_{k}}{\ell_{{\rm B}}}\right)^{m}\exp\left\{ -\frac{1}{4\ell_{{\rm B}}^{2}}\sum_{\ell=1}^{N}|z_{\ell}|^{2}\right\}$$&#10;&#10;\end{document}"/>
  <p:tag name="IGUANATEXSIZE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prod_{j&lt;k}^{N}(z_{j}-z_{k})^{m} \quad \Rightarrow$$&#10;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A_{\theta}(r)=\frac{Ba^{2}}{2r}=\frac{B(\pi a^{2})}{2\pi r}=\frac{\Phi}{2\pi r}$$&#10;&#10;\end{document}"/>
  <p:tag name="IGUANATEXSIZE" val="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m = \frac{N_{\phi}}{N_{e}} \quad \Rightarrow$$&#10;&#10;\end{document}"/>
  <p:tag name="IGUANATEXSIZE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left|\Psi_{m}(\{z_{i}\})\right|^{2}=\exp\left\{ -\beta\phi(\{z_{i}\})\right\} $$&#10;&#10;\end{document}"/>
  <p:tag name="IGUANATEXSIZE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phi(\{z_{i}\})=-2m^{2}\sum_{j&lt;k}\ln|z_{j}-z_{k}|+\frac{m}{2}\sum_{\ell=1}^{N}|z_{\ell}|^{2}$$&#10;&#10;\end{document}"/>
  <p:tag name="IGUANATEXSIZE" val="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}&#10;\begin{document}&#10;&#10;$$f=\frac{1}{{\displaystyle m\pm\frac{1}{{\displaystyle p_{2}\pm\frac{1}{{\displaystyle p_{3}\pm\frac{1}{{\displaystyle p_{4}\pm\frac{1}{p_{5}}}}}}}}}}$$&#10;&#10;\end{document}"/>
  <p:tag name="IGUANATEXSIZE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mathcal{L}=-\frac{1}{4\pi}\varepsilon^{\mu\nu\lambda}K_{{\rm I}{\rm J}}a_{{\rm I}\mu}\partial_{\nu}a_{{\rm J}\lambda}+\frac{e}{2\pi}q_{{\rm I}}\varepsilon^{\mu\nu\lambda}A_{\mu}\partial_{\nu}a_{{\rm I}\lambda}+l_{{\rm I}}a_{{\rm I}\mu}j^{\mu}$$&#10;&#10;\end{document}"/>
  <p:tag name="IGUANATEXSIZE" val="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nu=\mathbf{q}^{T}K^{-1}\mathbf{q}$$&#10;&#10;\end{document}"/>
  <p:tag name="IGUANATEXSIZE" val="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Q=|e|\mathbf{q}^{T}K^{-1}\mathbf{l}$$&#10;&#10;\end{document}"/>
  <p:tag name="IGUANATEXSIZE" val="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mathbf{q}=\left(\begin{array}{c}&#10;1\\&#10;0&#10;\end{array}\right)$$&#10;&#10;\end{document}"/>
  <p:tag name="IGUANATEXSIZE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K=\left(\begin{array}{cc}&#10;3 &amp; -1\\&#10;-1 &amp; 2&#10;\end{array}\right)$$&#10;&#10;\end{document}"/>
  <p:tag name="IGUANATEXSIZE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mathbf{l}=\left(\begin{array}{c}&#10;0\\&#10;1&#10;\end{array}\right)$$&#10;&#10;\end{document}"/>
  <p:tag name="IGUANATEXSIZE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varphi=\frac{q}{\hbar}\left[\frac{\Phi}{2\pi r}(r\theta)\right]=\theta\frac{N\phi_{0}q}{h}$$&#10;&#10;\end{document}"/>
  <p:tag name="IGUANATEXSIZE" val="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nu=\left(\begin{array}{cc}&#10;1 &amp; 0\end{array}\right)\left\{ \frac{1}{5}\left(\begin{array}{cc}&#10;2 &amp; 1\\&#10;1 &amp; 3&#10;\end{array}\right)\right\} \left(\begin{array}{c}&#10;1\\&#10;0&#10;\end{array}\right)=\frac{2}{5}$$&#10;&#10;\end{document}"/>
  <p:tag name="IGUANATEXSIZE" val="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Q=|e|\left(\begin{array}{cc}&#10;1 &amp; 0\end{array}\right)\left\{ \frac{1}{5}\left(\begin{array}{cc}&#10;2 &amp; 1\\&#10;1 &amp; 3&#10;\end{array}\right)\right\} \left(\begin{array}{c}&#10;0\\&#10;1&#10;\end{array}\right)=-\frac{|e|}{5}$$&#10;&#10;\end{document}"/>
  <p:tag name="IGUANATEXSIZE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mathbf{q}=\left(\begin{array}{c}&#10;1\\&#10;0\\&#10;0&#10;\end{array}\right)$$&#10;&#10;\end{document}"/>
  <p:tag name="IGUANATEXSIZE" val="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K=\left(\begin{array}{ccc}&#10;3 &amp; -1 &amp; 0\\&#10;-1 &amp; 2 &amp; -1\\&#10;0 &amp; -1 &amp; 2&#10;\end{array}\right)$$&#10;&#10;\end{document}"/>
  <p:tag name="IGUANATEXSIZE" val="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mathbf{l}=\left(\begin{array}{c}&#10;1\\&#10;0\\&#10;0&#10;\end{array}\right)$$&#10;&#10;\end{document}"/>
  <p:tag name="IGUANATEXSIZE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B=B^{*}+2p\rho\phi_{0}$$&#10;&#10;&#10;\end{document}"/>
  <p:tag name="IGUANATEXSIZE" val="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nu=\frac{\nu^{*}}{2p\nu^{*}\pm1}$$&#10;&#10;&#10;\end{document}"/>
  <p:tag name="IGUANATEXSIZE" val="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nu=\frac{\rho\phi_{0}}{B}$$&#10;&#10;&#10;\end{document}"/>
  <p:tag name="IGUANATEXSIZE" val="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nu^{*}=\frac{\rho\phi_{0}}{B^{*}}$$&#10;&#10;&#10;\end{document}"/>
  <p:tag name="IGUANATEXSIZE" val="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N_{\phi}^{{\rm eff}}=N_{\phi}-2pN_{e}$$&#10;&#10;&#10;\end{document}"/>
  <p:tag name="IGUANATEXSIZE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phi_{0}=\frac{h}{e}\approx4\times10^{-11}\;{\rm T}\cdot{\rm cm}^{2}$$&#10;&#10;\end{document}"/>
  <p:tag name="IGUANATEXSIZE" val="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nu=\frac{\nu^{*}}{2p\nu^{*}+1}$$&#10;&#10;&#10;\end{document}"/>
  <p:tag name="IGUANATEXSIZE" val="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N_{\phi}^{{\rm eff}}=N_{\phi}-2pN_{e}$$&#10;&#10;&#10;\end{document}"/>
  <p:tag name="IGUANATEXSIZE" val="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tilde{N}_{\phi}^{{\rm eff}}=N_{\phi}-2p(N_{e}+1)$$&#10;&#10;&#10;\end{document}"/>
  <p:tag name="IGUANATEXSIZE" val="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=N_{\phi}^{{\rm eff}}-2p$$&#10;&#10;&#10;\end{document}"/>
  <p:tag name="IGUANATEXSIZE" val="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Q=\frac{-e}{2p\nu^{*}+1}$$&#10;&#10;&#10;\end{document}"/>
  <p:tag name="IGUANATEXSIZE" val="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H=\frac{1}{2m^{*}}\int d^{2}\mathbf{r}\;\psi_{{\rm e}}^{\dagger}(-{\rm i}\boldsymbol{\nabla}+e\mathbf{A})^{2}\psi_{{\rm e}}+V$$&#10;&#10;&#10;\end{document}"/>
  <p:tag name="IGUANATEXSIZE" val="1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psi^{\dagger}(\mathbf{r})\equiv\psi_{{\rm e}}^{\dagger}\exp\left(2\pi{\rm i}\tilde{\phi}\int d^{2}\mathbf{r}^{\prime}\;{\rm arg}(\mathbf{r}-\mathbf{r}^{\prime})\rho(\mathbf{r}^{\prime})\right)$$&#10;&#10;&#10;\end{document}"/>
  <p:tag name="IGUANATEXSIZE" val="1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H=\frac{1}{2m^{*}}\int d^{2}\mathbf{r}\;\psi^{\dagger}(-{\rm i}\boldsymbol{\nabla}+e\mathbf{A}-\mathbf{a}(\mathbf{r}))^{2}\psi+V$$&#10;&#10;&#10;\end{document}"/>
  <p:tag name="IGUANATEXSIZE" val="1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mathbf{a}(\mathbf{r})\equiv\tilde{\phi}\int d^{2}\mathbf{r}^{\prime}\frac{\hat{\mathbf{z}}\times(\mathbf{r}-\mathbf{r}^{\prime})}{|\mathbf{r}-\mathbf{r}^{\prime}|^{2}}\rho(\mathbf{r}^{\prime})$$&#10;&#10;&#10;\end{document}"/>
  <p:tag name="IGUANATEXSIZE" val="1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mathbf{b}(\mathbf{r})\equiv\boldsymbol{\nabla}\times\mathbf{a}(\mathbf{r})=2\pi\rho(\mathbf{r})\tilde{\phi}$$&#10;&#10;&#10;\end{document}"/>
  <p:tag name="IGUANATEXSIZE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Rightarrow\quad\varphi=\left(\frac{q}{e}\right)N\theta$$&#10;&#10;\end{document}"/>
  <p:tag name="IGUANATEXSIZE" val="1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B_{{\rm eff}}=B-\langle b(\mathbf{r})\rangle=B-2\pi\tilde{\phi}n_{{\rm e}}$$&#10;&#10;&#10;\end{document}"/>
  <p:tag name="IGUANATEXSIZE" val="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k_{\rm F} = \sqrt{4\pi n_e}$$&#10;&#10;\end{document}"/>
  <p:tag name="IGUANATEXSIZE" val="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m_{\rm eff}$$&#10;&#10;\end{document}"/>
  <p:tag name="IGUANATEXSIZE" val="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B_{{\rm eff}}=B-B_{\nu=1/2}$$&#10;&#10;\end{document}"/>
  <p:tag name="IGUANATEXSIZE" val="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frac{\Delta v}{v}=\left(\frac{\alpha^{2}}{2}\right)\frac{{\displaystyle 1}}{{\displaystyle 1+\left(\frac{\sigma_{xx}(\omega,q)}{\sigma_{{\rm m}}}\right)^{2}}} \qquad q\ell\gg2$$&#10;&#10;&#10;\end{document}"/>
  <p:tag name="IGUANATEXSIZE" val="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frac{\Delta v}{v}=\left(\frac{\alpha^{2}}{2}\right)\frac{{\displaystyle 1}}{{\displaystyle 1+\left(\frac{\sigma_{xx}(\omega,q)}{\sigma_{{\rm m}}}\right)^{2}}} \qquad q\ell\gg2$$&#10;&#10;&#10;\end{document}"/>
  <p:tag name="IGUANATEXSIZE" val="1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q\ell &gt; 2$$&#10;&#10;&#10;\end{document}"/>
  <p:tag name="IGUANATEXSIZE" val="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q\ell &lt; 2$$&#10;&#10;&#10;\end{document}"/>
  <p:tag name="IGUANATEXSIZE" val="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Delta = \hbar \omega_{\rm c}^* = \frac{e \hbar \Delta B}{m^*}$$&#10;&#10;&#10;\end{document}"/>
  <p:tag name="IGUANATEXSIZE" val="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hbar \omega_{\rm c}^*$$&#10;&#10;&#10;\end{document}"/>
  <p:tag name="IGUANATEXSIZE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&#10;\usepackage{amsmath}&#10;&#10;\begin{document}&#10;&#10;\begin{equation}&#10;{\rm e}^{{\rm i}\varphi}=\begin{cases}&#10;+1 &amp; \quad N\;{\rm even}\\&#10;-1 &amp; \quad N\;{\rm odd}&#10;\end{cases}&#10;\nonumber&#10;\end{equation}&#10;&#10;\end{document}"/>
  <p:tag name="IGUANATEXSIZE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r$$&#10;&#10;\end{document}"/>
  <p:tag name="IGUANATEXSIZE" val="2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24385</TotalTime>
  <Words>1085</Words>
  <Application>Microsoft Office PowerPoint</Application>
  <PresentationFormat>On-screen Show (4:3)</PresentationFormat>
  <Paragraphs>205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Urban</vt:lpstr>
      <vt:lpstr>Introduction to even-denominator FQHE: composite fermions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Tejas</dc:creator>
  <cp:lastModifiedBy>Tejas</cp:lastModifiedBy>
  <cp:revision>3186</cp:revision>
  <dcterms:created xsi:type="dcterms:W3CDTF">2013-05-09T07:02:33Z</dcterms:created>
  <dcterms:modified xsi:type="dcterms:W3CDTF">2014-11-10T15:17:43Z</dcterms:modified>
</cp:coreProperties>
</file>