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5" r:id="rId2"/>
    <p:sldId id="346" r:id="rId3"/>
    <p:sldId id="295" r:id="rId4"/>
    <p:sldId id="341" r:id="rId5"/>
    <p:sldId id="340" r:id="rId6"/>
    <p:sldId id="300" r:id="rId7"/>
    <p:sldId id="348" r:id="rId8"/>
    <p:sldId id="302" r:id="rId9"/>
    <p:sldId id="304" r:id="rId10"/>
    <p:sldId id="339" r:id="rId11"/>
    <p:sldId id="306" r:id="rId12"/>
    <p:sldId id="308" r:id="rId13"/>
    <p:sldId id="309" r:id="rId14"/>
    <p:sldId id="310" r:id="rId15"/>
    <p:sldId id="313" r:id="rId16"/>
    <p:sldId id="326" r:id="rId17"/>
    <p:sldId id="328" r:id="rId18"/>
    <p:sldId id="327" r:id="rId19"/>
    <p:sldId id="329" r:id="rId20"/>
    <p:sldId id="330" r:id="rId21"/>
    <p:sldId id="331" r:id="rId22"/>
    <p:sldId id="332" r:id="rId23"/>
    <p:sldId id="333" r:id="rId24"/>
    <p:sldId id="342" r:id="rId25"/>
    <p:sldId id="344" r:id="rId26"/>
    <p:sldId id="343" r:id="rId27"/>
    <p:sldId id="298" r:id="rId28"/>
    <p:sldId id="34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79886" autoAdjust="0"/>
  </p:normalViewPr>
  <p:slideViewPr>
    <p:cSldViewPr>
      <p:cViewPr varScale="1">
        <p:scale>
          <a:sx n="93" d="100"/>
          <a:sy n="93" d="100"/>
        </p:scale>
        <p:origin x="-1854" y="-90"/>
      </p:cViewPr>
      <p:guideLst>
        <p:guide orient="horz" pos="2160"/>
        <p:guide pos="2880"/>
      </p:guideLst>
    </p:cSldViewPr>
  </p:slideViewPr>
  <p:outlineViewPr>
    <p:cViewPr>
      <p:scale>
        <a:sx n="33" d="100"/>
        <a:sy n="33" d="100"/>
      </p:scale>
      <p:origin x="0" y="14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3AAC7-9BCE-4BBC-80D5-1CDE921F79C4}" type="datetimeFigureOut">
              <a:rPr lang="en-US" smtClean="0"/>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4E32A-33FE-4307-AEBD-2BF8F2E9F912}" type="slidenum">
              <a:rPr lang="en-US" smtClean="0"/>
              <a:t>‹#›</a:t>
            </a:fld>
            <a:endParaRPr lang="en-US"/>
          </a:p>
        </p:txBody>
      </p:sp>
    </p:spTree>
    <p:extLst>
      <p:ext uri="{BB962C8B-B14F-4D97-AF65-F5344CB8AC3E}">
        <p14:creationId xmlns:p14="http://schemas.microsoft.com/office/powerpoint/2010/main" val="393704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develop a microscopic theory for this so-called “spin fluctuation pairing.” The case of </a:t>
            </a:r>
            <a:r>
              <a:rPr lang="en-US" dirty="0" err="1" smtClean="0"/>
              <a:t>pnictides</a:t>
            </a:r>
            <a:r>
              <a:rPr lang="en-US" dirty="0" smtClean="0"/>
              <a:t> we have multi-orbital system. It should be relatively straightforward to repeat this analysis for single-orbital systems like </a:t>
            </a:r>
            <a:r>
              <a:rPr lang="en-US" dirty="0" err="1" smtClean="0"/>
              <a:t>cuprates</a:t>
            </a:r>
            <a:r>
              <a:rPr lang="en-US" dirty="0" smtClean="0"/>
              <a:t>. It is important to stress that “multi-orbital” models don’t always mean multi-band systems. Explicitly stating that this is a multi-orbital model means we are considering different orbitals on the same atom (i.e. Fe).</a:t>
            </a:r>
          </a:p>
          <a:p>
            <a:endParaRPr lang="en-US" dirty="0" smtClean="0"/>
          </a:p>
          <a:p>
            <a:r>
              <a:rPr lang="en-US" dirty="0" smtClean="0"/>
              <a:t>Just as a reminder, here is the </a:t>
            </a:r>
            <a:r>
              <a:rPr lang="en-US" dirty="0" err="1" smtClean="0"/>
              <a:t>Fermiology</a:t>
            </a:r>
            <a:r>
              <a:rPr lang="en-US" dirty="0" smtClean="0"/>
              <a:t> of the </a:t>
            </a:r>
            <a:r>
              <a:rPr lang="en-US" dirty="0" err="1" smtClean="0"/>
              <a:t>pnictides</a:t>
            </a:r>
            <a:r>
              <a:rPr lang="en-US" dirty="0" smtClean="0"/>
              <a:t>. Recall the non-interacting Hamiltonian discussed a few slides ago. To induce pairing we naturally need to include Hubbard-like interaction terms. Looking at the </a:t>
            </a:r>
            <a:r>
              <a:rPr lang="en-US" dirty="0" err="1" smtClean="0"/>
              <a:t>Fermiology</a:t>
            </a:r>
            <a:r>
              <a:rPr lang="en-US" dirty="0" smtClean="0"/>
              <a:t> it should be obvious that pairing can occur in multiple ways. The states participating in pairing interactions can be labeled by spin, orbital, and Fermi sheet.</a:t>
            </a:r>
          </a:p>
          <a:p>
            <a:endParaRPr lang="en-US" dirty="0" smtClean="0"/>
          </a:p>
          <a:p>
            <a:r>
              <a:rPr lang="en-US" dirty="0" smtClean="0"/>
              <a:t>The first interaction term represents intra-orbital Coulomb interaction. This term can potentially give rise to on-site, intra-orbital, spin-singlet pairing.</a:t>
            </a:r>
          </a:p>
        </p:txBody>
      </p:sp>
      <p:sp>
        <p:nvSpPr>
          <p:cNvPr id="4" name="Slide Number Placeholder 3"/>
          <p:cNvSpPr>
            <a:spLocks noGrp="1"/>
          </p:cNvSpPr>
          <p:nvPr>
            <p:ph type="sldNum" sz="quarter" idx="10"/>
          </p:nvPr>
        </p:nvSpPr>
        <p:spPr/>
        <p:txBody>
          <a:bodyPr/>
          <a:lstStyle/>
          <a:p>
            <a:fld id="{385AFA68-C894-4E0A-BA35-6C4E8AD19317}" type="slidenum">
              <a:rPr lang="en-US" smtClean="0"/>
              <a:t>12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19</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common assumption that the ground state of many (but probably not all) Fe-based superconductors display anisotropic A_{1g}</a:t>
            </a:r>
            <a:r>
              <a:rPr lang="en-US" baseline="0" dirty="0" smtClean="0"/>
              <a:t> </a:t>
            </a:r>
            <a:r>
              <a:rPr lang="en-US" dirty="0" smtClean="0"/>
              <a:t>order, it is easy to see that the anisotropic component of the gap (whether on hole or electron sheet) will be destroyed by in-plane </a:t>
            </a:r>
            <a:r>
              <a:rPr lang="en-US" dirty="0" err="1" smtClean="0"/>
              <a:t>intraband</a:t>
            </a:r>
            <a:r>
              <a:rPr lang="en-US" dirty="0" smtClean="0"/>
              <a:t> scattering by the rough surface, since it does not conserve the parallel (to the surface) quasiparticle momentum. Thus, as one approaches the surface, the superconducting gap associated with a pair of momentum </a:t>
            </a:r>
            <a:r>
              <a:rPr lang="en-US" b="1" dirty="0" smtClean="0"/>
              <a:t>k</a:t>
            </a:r>
            <a:r>
              <a:rPr lang="en-US" dirty="0" smtClean="0"/>
              <a:t>,-</a:t>
            </a:r>
            <a:r>
              <a:rPr lang="en-US" b="1" dirty="0" smtClean="0"/>
              <a:t>k</a:t>
            </a:r>
            <a:r>
              <a:rPr lang="en-US" dirty="0" smtClean="0"/>
              <a:t>  should become isotropic and the nodes lifted. The phenomenon is similar to that observed for the same type of superconducting order in the presence of </a:t>
            </a:r>
            <a:r>
              <a:rPr lang="en-US" dirty="0" err="1" smtClean="0"/>
              <a:t>intraband</a:t>
            </a:r>
            <a:r>
              <a:rPr lang="en-US" dirty="0" smtClean="0"/>
              <a:t> scattering by impurities [Mishra_09]. Surface scattering and electronic reconstruction should be smaller for non-polar surfaces which occur, e.g. in the </a:t>
            </a:r>
            <a:r>
              <a:rPr lang="en-US" dirty="0" err="1" smtClean="0"/>
              <a:t>LiFeAs</a:t>
            </a:r>
            <a:r>
              <a:rPr lang="en-US" dirty="0" smtClean="0"/>
              <a:t> material. In this case, however, spin fluctuation theory [</a:t>
            </a:r>
            <a:r>
              <a:rPr lang="en-US" dirty="0" err="1" smtClean="0"/>
              <a:t>theory_LiFeAs</a:t>
            </a:r>
            <a:r>
              <a:rPr lang="en-US" dirty="0" smtClean="0"/>
              <a:t>], thermal conductivity [tanatar_2011], penetration depth [</a:t>
            </a:r>
            <a:r>
              <a:rPr lang="en-US" dirty="0" err="1" smtClean="0"/>
              <a:t>LiFeAspendepth</a:t>
            </a:r>
            <a:r>
              <a:rPr lang="en-US" dirty="0" smtClean="0"/>
              <a:t>], ARPES [borisenko_2010] and STM [</a:t>
            </a:r>
            <a:r>
              <a:rPr lang="en-US" dirty="0" err="1" smtClean="0"/>
              <a:t>STMLiFeAs</a:t>
            </a:r>
            <a:r>
              <a:rPr lang="en-US" dirty="0" smtClean="0"/>
              <a:t>] are all in agreement that the gap is fully developed.</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Last time we covered BCS</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dirty="0" smtClean="0"/>
              <a:t>This was followed by a brief discussion of heavy fermion superconductors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this talk are going to cover the physics behind the very first high-temperature superconductors: the </a:t>
            </a:r>
            <a:r>
              <a:rPr lang="en-US" dirty="0" err="1" smtClean="0"/>
              <a:t>cuprates</a:t>
            </a:r>
            <a:r>
              <a:rPr lang="en-US" dirty="0" smtClean="0"/>
              <a:t>. It’s worth mentioning that this talk, despite its gigantic volume, does not even come close to being comprehensive. The field of the </a:t>
            </a:r>
            <a:r>
              <a:rPr lang="en-US" dirty="0" err="1" smtClean="0"/>
              <a:t>cuprates</a:t>
            </a:r>
            <a:r>
              <a:rPr lang="en-US" dirty="0" smtClean="0"/>
              <a:t> has a lot of controversies. There are several contending theories. This talk naturally reflects the biases of the authors the paper as well as people who think alike.</a:t>
            </a:r>
          </a:p>
        </p:txBody>
      </p:sp>
      <p:sp>
        <p:nvSpPr>
          <p:cNvPr id="4" name="Slide Number Placeholder 3"/>
          <p:cNvSpPr>
            <a:spLocks noGrp="1"/>
          </p:cNvSpPr>
          <p:nvPr>
            <p:ph type="sldNum" sz="quarter" idx="10"/>
          </p:nvPr>
        </p:nvSpPr>
        <p:spPr/>
        <p:txBody>
          <a:bodyPr/>
          <a:lstStyle/>
          <a:p>
            <a:fld id="{385AFA68-C894-4E0A-BA35-6C4E8AD19317}" type="slidenum">
              <a:rPr lang="en-US" smtClean="0"/>
              <a:t>24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diving into the details of this paper, some disclaimers are in order:</a:t>
            </a:r>
          </a:p>
          <a:p>
            <a:endParaRPr lang="en-US" dirty="0" smtClean="0"/>
          </a:p>
          <a:p>
            <a:r>
              <a:rPr lang="en-US" dirty="0" smtClean="0"/>
              <a:t>The contents of this review article are extremely focused: the gap structure of the </a:t>
            </a:r>
            <a:r>
              <a:rPr lang="en-US" dirty="0" err="1" smtClean="0"/>
              <a:t>pnictides</a:t>
            </a:r>
            <a:r>
              <a:rPr lang="en-US" dirty="0" smtClean="0"/>
              <a:t>.</a:t>
            </a:r>
          </a:p>
          <a:p>
            <a:endParaRPr lang="en-US" dirty="0" smtClean="0"/>
          </a:p>
          <a:p>
            <a:r>
              <a:rPr lang="en-US" dirty="0" smtClean="0"/>
              <a:t>This article is far from comprehensive. Having only been discovered 5 years ago, the field of </a:t>
            </a:r>
            <a:r>
              <a:rPr lang="en-US" dirty="0" err="1" smtClean="0"/>
              <a:t>pnictides</a:t>
            </a:r>
            <a:r>
              <a:rPr lang="en-US" dirty="0" smtClean="0"/>
              <a:t> it still in its infancy and the literature is too “disorganized” or </a:t>
            </a:r>
            <a:r>
              <a:rPr lang="en-US" dirty="0" err="1" smtClean="0"/>
              <a:t>structureless</a:t>
            </a:r>
            <a:r>
              <a:rPr lang="en-US" dirty="0" smtClean="0"/>
              <a:t> for an elementary introduction.</a:t>
            </a:r>
          </a:p>
          <a:p>
            <a:endParaRPr lang="en-US" dirty="0" smtClean="0"/>
          </a:p>
          <a:p>
            <a:r>
              <a:rPr lang="en-US" sz="1200" kern="1200" dirty="0" smtClean="0">
                <a:solidFill>
                  <a:schemeClr val="tx1"/>
                </a:solidFill>
                <a:effectLst/>
                <a:latin typeface="+mn-lt"/>
                <a:ea typeface="+mn-ea"/>
                <a:cs typeface="+mn-cs"/>
              </a:rPr>
              <a:t>Throughout this section of the talk, I will be making comparisons to the </a:t>
            </a:r>
            <a:r>
              <a:rPr lang="en-US" sz="1200" kern="1200" dirty="0" err="1" smtClean="0">
                <a:solidFill>
                  <a:schemeClr val="tx1"/>
                </a:solidFill>
                <a:effectLst/>
                <a:latin typeface="+mn-lt"/>
                <a:ea typeface="+mn-ea"/>
                <a:cs typeface="+mn-cs"/>
              </a:rPr>
              <a:t>cuprates</a:t>
            </a:r>
            <a:r>
              <a:rPr lang="en-US" sz="1200" kern="1200" dirty="0" smtClean="0">
                <a:solidFill>
                  <a:schemeClr val="tx1"/>
                </a:solidFill>
                <a:effectLst/>
                <a:latin typeface="+mn-lt"/>
                <a:ea typeface="+mn-ea"/>
                <a:cs typeface="+mn-cs"/>
              </a:rPr>
              <a:t>. Since we’re discussing the gap structure, we will primarily focus on the superconducting portion of this phase diagram.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Recall from our discussion of the </a:t>
            </a:r>
            <a:r>
              <a:rPr lang="en-US" sz="1200" kern="1200" dirty="0" err="1" smtClean="0">
                <a:solidFill>
                  <a:schemeClr val="tx1"/>
                </a:solidFill>
                <a:effectLst/>
                <a:latin typeface="+mn-lt"/>
                <a:ea typeface="+mn-ea"/>
                <a:cs typeface="+mn-cs"/>
              </a:rPr>
              <a:t>cuprates</a:t>
            </a:r>
            <a:r>
              <a:rPr lang="en-US" sz="1200" kern="1200" dirty="0" smtClean="0">
                <a:solidFill>
                  <a:schemeClr val="tx1"/>
                </a:solidFill>
                <a:effectLst/>
                <a:latin typeface="+mn-lt"/>
                <a:ea typeface="+mn-ea"/>
                <a:cs typeface="+mn-cs"/>
              </a:rPr>
              <a:t> that we kept focusing on the </a:t>
            </a:r>
            <a:r>
              <a:rPr lang="en-US" sz="1200" kern="1200" dirty="0" err="1" smtClean="0">
                <a:solidFill>
                  <a:schemeClr val="tx1"/>
                </a:solidFill>
                <a:effectLst/>
                <a:latin typeface="+mn-lt"/>
                <a:ea typeface="+mn-ea"/>
                <a:cs typeface="+mn-cs"/>
              </a:rPr>
              <a:t>pseudogap</a:t>
            </a:r>
            <a:r>
              <a:rPr lang="en-US" sz="1200" kern="1200" dirty="0" smtClean="0">
                <a:solidFill>
                  <a:schemeClr val="tx1"/>
                </a:solidFill>
                <a:effectLst/>
                <a:latin typeface="+mn-lt"/>
                <a:ea typeface="+mn-ea"/>
                <a:cs typeface="+mn-cs"/>
              </a:rPr>
              <a:t> portion rather than the superconductivity portion. That was understandable considering the fact that the </a:t>
            </a:r>
            <a:r>
              <a:rPr lang="en-US" sz="1200" kern="1200" dirty="0" err="1" smtClean="0">
                <a:solidFill>
                  <a:schemeClr val="tx1"/>
                </a:solidFill>
                <a:effectLst/>
                <a:latin typeface="+mn-lt"/>
                <a:ea typeface="+mn-ea"/>
                <a:cs typeface="+mn-cs"/>
              </a:rPr>
              <a:t>pseudogap</a:t>
            </a:r>
            <a:r>
              <a:rPr lang="en-US" sz="1200" kern="1200" dirty="0" smtClean="0">
                <a:solidFill>
                  <a:schemeClr val="tx1"/>
                </a:solidFill>
                <a:effectLst/>
                <a:latin typeface="+mn-lt"/>
                <a:ea typeface="+mn-ea"/>
                <a:cs typeface="+mn-cs"/>
              </a:rPr>
              <a:t> is the key to unlocking the mysteries of the </a:t>
            </a:r>
            <a:r>
              <a:rPr lang="en-US" sz="1200" kern="1200" dirty="0" err="1" smtClean="0">
                <a:solidFill>
                  <a:schemeClr val="tx1"/>
                </a:solidFill>
                <a:effectLst/>
                <a:latin typeface="+mn-lt"/>
                <a:ea typeface="+mn-ea"/>
                <a:cs typeface="+mn-cs"/>
              </a:rPr>
              <a:t>cuprates</a:t>
            </a:r>
            <a:r>
              <a:rPr lang="en-US" sz="1200" kern="1200" dirty="0" smtClean="0">
                <a:solidFill>
                  <a:schemeClr val="tx1"/>
                </a:solidFill>
                <a:effectLst/>
                <a:latin typeface="+mn-lt"/>
                <a:ea typeface="+mn-ea"/>
                <a:cs typeface="+mn-cs"/>
              </a:rPr>
              <a:t>. As a result, we never really focused on the superconducting dome itself! Fortunately, we do not have the </a:t>
            </a:r>
            <a:r>
              <a:rPr lang="en-US" sz="1200" kern="1200" dirty="0" err="1" smtClean="0">
                <a:solidFill>
                  <a:schemeClr val="tx1"/>
                </a:solidFill>
                <a:effectLst/>
                <a:latin typeface="+mn-lt"/>
                <a:ea typeface="+mn-ea"/>
                <a:cs typeface="+mn-cs"/>
              </a:rPr>
              <a:t>pseudogap</a:t>
            </a:r>
            <a:r>
              <a:rPr lang="en-US" sz="1200" kern="1200" dirty="0" smtClean="0">
                <a:solidFill>
                  <a:schemeClr val="tx1"/>
                </a:solidFill>
                <a:effectLst/>
                <a:latin typeface="+mn-lt"/>
                <a:ea typeface="+mn-ea"/>
                <a:cs typeface="+mn-cs"/>
              </a:rPr>
              <a:t> in the </a:t>
            </a:r>
            <a:r>
              <a:rPr lang="en-US" sz="1200" kern="1200" dirty="0" err="1" smtClean="0">
                <a:solidFill>
                  <a:schemeClr val="tx1"/>
                </a:solidFill>
                <a:effectLst/>
                <a:latin typeface="+mn-lt"/>
                <a:ea typeface="+mn-ea"/>
                <a:cs typeface="+mn-cs"/>
              </a:rPr>
              <a:t>pnictides</a:t>
            </a:r>
            <a:r>
              <a:rPr lang="en-US" sz="1200" kern="1200" dirty="0" smtClean="0">
                <a:solidFill>
                  <a:schemeClr val="tx1"/>
                </a:solidFill>
                <a:effectLst/>
                <a:latin typeface="+mn-lt"/>
                <a:ea typeface="+mn-ea"/>
                <a:cs typeface="+mn-cs"/>
              </a:rPr>
              <a:t> and we can focus entirely on the superconducting dome. Yes, the </a:t>
            </a:r>
            <a:r>
              <a:rPr lang="en-US" sz="1200" kern="1200" dirty="0" err="1" smtClean="0">
                <a:solidFill>
                  <a:schemeClr val="tx1"/>
                </a:solidFill>
                <a:effectLst/>
                <a:latin typeface="+mn-lt"/>
                <a:ea typeface="+mn-ea"/>
                <a:cs typeface="+mn-cs"/>
              </a:rPr>
              <a:t>nematic</a:t>
            </a:r>
            <a:r>
              <a:rPr lang="en-US" sz="1200" kern="1200" dirty="0" smtClean="0">
                <a:solidFill>
                  <a:schemeClr val="tx1"/>
                </a:solidFill>
                <a:effectLst/>
                <a:latin typeface="+mn-lt"/>
                <a:ea typeface="+mn-ea"/>
                <a:cs typeface="+mn-cs"/>
              </a:rPr>
              <a:t> phase is somewhat exotic. However, this portion of the phase diagram is still the subject of an intense debate. It’s best that any elementary discussions of </a:t>
            </a:r>
            <a:r>
              <a:rPr lang="en-US" sz="1200" kern="1200" dirty="0" err="1" smtClean="0">
                <a:solidFill>
                  <a:schemeClr val="tx1"/>
                </a:solidFill>
                <a:effectLst/>
                <a:latin typeface="+mn-lt"/>
                <a:ea typeface="+mn-ea"/>
                <a:cs typeface="+mn-cs"/>
              </a:rPr>
              <a:t>pnictides</a:t>
            </a:r>
            <a:r>
              <a:rPr lang="en-US" sz="1200" kern="1200" dirty="0" smtClean="0">
                <a:solidFill>
                  <a:schemeClr val="tx1"/>
                </a:solidFill>
                <a:effectLst/>
                <a:latin typeface="+mn-lt"/>
                <a:ea typeface="+mn-ea"/>
                <a:cs typeface="+mn-cs"/>
              </a:rPr>
              <a:t> stay away from the </a:t>
            </a:r>
            <a:r>
              <a:rPr lang="en-US" sz="1200" kern="1200" dirty="0" err="1" smtClean="0">
                <a:solidFill>
                  <a:schemeClr val="tx1"/>
                </a:solidFill>
                <a:effectLst/>
                <a:latin typeface="+mn-lt"/>
                <a:ea typeface="+mn-ea"/>
                <a:cs typeface="+mn-cs"/>
              </a:rPr>
              <a:t>nematic</a:t>
            </a:r>
            <a:r>
              <a:rPr lang="en-US" sz="1200" kern="1200" dirty="0" smtClean="0">
                <a:solidFill>
                  <a:schemeClr val="tx1"/>
                </a:solidFill>
                <a:effectLst/>
                <a:latin typeface="+mn-lt"/>
                <a:ea typeface="+mn-ea"/>
                <a:cs typeface="+mn-cs"/>
              </a:rPr>
              <a:t> phase.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Anyways, the superconducting phase of the </a:t>
            </a:r>
            <a:r>
              <a:rPr lang="en-US" sz="1200" kern="1200" dirty="0" err="1" smtClean="0">
                <a:solidFill>
                  <a:schemeClr val="tx1"/>
                </a:solidFill>
                <a:effectLst/>
                <a:latin typeface="+mn-lt"/>
                <a:ea typeface="+mn-ea"/>
                <a:cs typeface="+mn-cs"/>
              </a:rPr>
              <a:t>pnictides</a:t>
            </a:r>
            <a:r>
              <a:rPr lang="en-US" sz="1200" kern="1200" dirty="0" smtClean="0">
                <a:solidFill>
                  <a:schemeClr val="tx1"/>
                </a:solidFill>
                <a:effectLst/>
                <a:latin typeface="+mn-lt"/>
                <a:ea typeface="+mn-ea"/>
                <a:cs typeface="+mn-cs"/>
              </a:rPr>
              <a:t> is more complex than the </a:t>
            </a:r>
            <a:r>
              <a:rPr lang="en-US" sz="1200" kern="1200" dirty="0" err="1" smtClean="0">
                <a:solidFill>
                  <a:schemeClr val="tx1"/>
                </a:solidFill>
                <a:effectLst/>
                <a:latin typeface="+mn-lt"/>
                <a:ea typeface="+mn-ea"/>
                <a:cs typeface="+mn-cs"/>
              </a:rPr>
              <a:t>cuprates</a:t>
            </a:r>
            <a:r>
              <a:rPr lang="en-US" sz="1200" kern="1200" dirty="0" smtClean="0">
                <a:solidFill>
                  <a:schemeClr val="tx1"/>
                </a:solidFill>
                <a:effectLst/>
                <a:latin typeface="+mn-lt"/>
                <a:ea typeface="+mn-ea"/>
                <a:cs typeface="+mn-cs"/>
              </a:rPr>
              <a:t> because of the existence of up to 5 Fermi sheets in the first </a:t>
            </a:r>
            <a:r>
              <a:rPr lang="en-US" sz="1200" kern="1200" dirty="0" err="1" smtClean="0">
                <a:solidFill>
                  <a:schemeClr val="tx1"/>
                </a:solidFill>
                <a:effectLst/>
                <a:latin typeface="+mn-lt"/>
                <a:ea typeface="+mn-ea"/>
                <a:cs typeface="+mn-cs"/>
              </a:rPr>
              <a:t>Brillouin</a:t>
            </a:r>
            <a:r>
              <a:rPr lang="en-US" sz="1200" kern="1200" dirty="0" smtClean="0">
                <a:solidFill>
                  <a:schemeClr val="tx1"/>
                </a:solidFill>
                <a:effectLst/>
                <a:latin typeface="+mn-lt"/>
                <a:ea typeface="+mn-ea"/>
                <a:cs typeface="+mn-cs"/>
              </a:rPr>
              <a:t> zone.</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once popular joke asked how a physicist would interpret experimental data on odd numbers. As the first experiments reveal that 1, 3, 5 and 7 are all prime numbers, the physicist becomes convinced that all odd numbers are prime and that a correct theory of '</a:t>
            </a:r>
            <a:r>
              <a:rPr lang="en-US" dirty="0" err="1" smtClean="0"/>
              <a:t>primeness</a:t>
            </a:r>
            <a:r>
              <a:rPr lang="en-US" dirty="0" smtClean="0"/>
              <a:t>' should be able to explain this experimental fact. Further studies, however, show that 9 is not a prime number. The community initially disregards this as an experimental error; however, after more experiments, the researchers are forced to admit that 9 is indeed not prime, making it a unique case. This view is reinforced when further experiments show that the next odd numbers in the series, 11 and 13, are both prime. Only after it is found that, in violation of 'conventional wisdom', 15 is not a prime number, does the idea that there are infinitely many odd numbers, but not prime numbers, take root in researchers' minds.</a:t>
            </a:r>
          </a:p>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once popular joke asked how a physicist would interpret experimental data on odd numbers. As the first experiments reveal that 1, 3, 5 and 7 are all prime numbers, the physicist becomes convinced that all odd numbers are prime and that a correct theory of '</a:t>
            </a:r>
            <a:r>
              <a:rPr lang="en-US" dirty="0" err="1" smtClean="0"/>
              <a:t>primeness</a:t>
            </a:r>
            <a:r>
              <a:rPr lang="en-US" dirty="0" smtClean="0"/>
              <a:t>' should be able to explain this experimental fact. Further studies, however, show that 9 is not a prime number. The community initially disregards this as an experimental error; however, after more experiments, the researchers are forced to admit that 9 is indeed not prime, making it a unique case. This view is reinforced when further experiments show that the next odd numbers in the series, 11 and 13, are both prime. Only after it is found that, in violation of 'conventional wisdom', 15 is not a prime number, does the idea that there are infinitely many odd numbers, but not prime numbers, take root in researchers' minds.</a:t>
            </a:r>
          </a:p>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us first write down the simplest possible non-interacting portion of the tight-binding Hamiltonian which can reproduce the general features of experiments and is consistent with ab-initio calculations.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saw in the last couple of slides, here is the crystal structure for </a:t>
            </a:r>
            <a:r>
              <a:rPr lang="en-US" sz="1200" kern="1200" dirty="0" err="1" smtClean="0">
                <a:solidFill>
                  <a:schemeClr val="tx1"/>
                </a:solidFill>
                <a:effectLst/>
                <a:latin typeface="+mn-lt"/>
                <a:ea typeface="+mn-ea"/>
                <a:cs typeface="+mn-cs"/>
              </a:rPr>
              <a:t>FeAs</a:t>
            </a:r>
            <a:r>
              <a:rPr lang="en-US" sz="1200" kern="1200" dirty="0" smtClean="0">
                <a:solidFill>
                  <a:schemeClr val="tx1"/>
                </a:solidFill>
                <a:effectLst/>
                <a:latin typeface="+mn-lt"/>
                <a:ea typeface="+mn-ea"/>
                <a:cs typeface="+mn-cs"/>
              </a:rPr>
              <a:t> layers. The arsenic atoms color coded in a different fashion differentiate the atoms lying above and below the Fe-plane. At first glance this 2 × 2 checkerboard-like patterned square appears to be the unit cell. However, upon careful observation, it can be noted that the unit cell can be defined more cleverly as this blue box. Consequently we have cut down the number of iron atoms per unit cell from 3 to 2. As we’ll see shortly, we need to consider up to five orbitals per iron atom. While writing down the tight-binding Hamiltonian, it would be even more convenient if we only had one iron atom per unit cell. As it turns out, this can be done by tweaking the tight-binding parameters slightly. Just as the oxygen does not play any role in the low-energy electronic properties of the </a:t>
            </a:r>
            <a:r>
              <a:rPr lang="en-US" sz="1200" kern="1200" dirty="0" err="1" smtClean="0">
                <a:solidFill>
                  <a:schemeClr val="tx1"/>
                </a:solidFill>
                <a:effectLst/>
                <a:latin typeface="+mn-lt"/>
                <a:ea typeface="+mn-ea"/>
                <a:cs typeface="+mn-cs"/>
              </a:rPr>
              <a:t>cuprates</a:t>
            </a:r>
            <a:r>
              <a:rPr lang="en-US" sz="1200" kern="1200" dirty="0" smtClean="0">
                <a:solidFill>
                  <a:schemeClr val="tx1"/>
                </a:solidFill>
                <a:effectLst/>
                <a:latin typeface="+mn-lt"/>
                <a:ea typeface="+mn-ea"/>
                <a:cs typeface="+mn-cs"/>
              </a:rPr>
              <a:t>, the out-of-plane displacement of arsenic atoms does not influence the low-energy dynamics of the </a:t>
            </a:r>
            <a:r>
              <a:rPr lang="en-US" sz="1200" kern="1200" dirty="0" err="1" smtClean="0">
                <a:solidFill>
                  <a:schemeClr val="tx1"/>
                </a:solidFill>
                <a:effectLst/>
                <a:latin typeface="+mn-lt"/>
                <a:ea typeface="+mn-ea"/>
                <a:cs typeface="+mn-cs"/>
              </a:rPr>
              <a:t>pnictides</a:t>
            </a:r>
            <a:r>
              <a:rPr lang="en-US" sz="1200" kern="1200" dirty="0" smtClean="0">
                <a:solidFill>
                  <a:schemeClr val="tx1"/>
                </a:solidFill>
                <a:effectLst/>
                <a:latin typeface="+mn-lt"/>
                <a:ea typeface="+mn-ea"/>
                <a:cs typeface="+mn-cs"/>
              </a:rPr>
              <a:t>. To that end, we further shrink down the unit cell to this dotted green box and treat the displacement of the arsenic atom as a perturbation. This theoretical transformation is also referred to as “zone folding.” These bottom two pictures show the respective </a:t>
            </a:r>
            <a:r>
              <a:rPr lang="en-US" sz="1200" kern="1200" dirty="0" err="1" smtClean="0">
                <a:solidFill>
                  <a:schemeClr val="tx1"/>
                </a:solidFill>
                <a:effectLst/>
                <a:latin typeface="+mn-lt"/>
                <a:ea typeface="+mn-ea"/>
                <a:cs typeface="+mn-cs"/>
              </a:rPr>
              <a:t>Brillouin</a:t>
            </a:r>
            <a:r>
              <a:rPr lang="en-US" sz="1200" kern="1200" dirty="0" smtClean="0">
                <a:solidFill>
                  <a:schemeClr val="tx1"/>
                </a:solidFill>
                <a:effectLst/>
                <a:latin typeface="+mn-lt"/>
                <a:ea typeface="+mn-ea"/>
                <a:cs typeface="+mn-cs"/>
              </a:rPr>
              <a:t> zones in the two folding schemes.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performing be simplifications we can write down the </a:t>
            </a:r>
            <a:r>
              <a:rPr lang="en-US" sz="1200" kern="1200" dirty="0" err="1" smtClean="0">
                <a:solidFill>
                  <a:schemeClr val="tx1"/>
                </a:solidFill>
                <a:effectLst/>
                <a:latin typeface="+mn-lt"/>
                <a:ea typeface="+mn-ea"/>
                <a:cs typeface="+mn-cs"/>
              </a:rPr>
              <a:t>noninteracting</a:t>
            </a:r>
            <a:r>
              <a:rPr lang="en-US" sz="1200" kern="1200" dirty="0" smtClean="0">
                <a:solidFill>
                  <a:schemeClr val="tx1"/>
                </a:solidFill>
                <a:effectLst/>
                <a:latin typeface="+mn-lt"/>
                <a:ea typeface="+mn-ea"/>
                <a:cs typeface="+mn-cs"/>
              </a:rPr>
              <a:t> are hopping term of the Hamiltonian in an already </a:t>
            </a:r>
            <a:r>
              <a:rPr lang="en-US" sz="1200" kern="1200" dirty="0" err="1" smtClean="0">
                <a:solidFill>
                  <a:schemeClr val="tx1"/>
                </a:solidFill>
                <a:effectLst/>
                <a:latin typeface="+mn-lt"/>
                <a:ea typeface="+mn-ea"/>
                <a:cs typeface="+mn-cs"/>
              </a:rPr>
              <a:t>diagonalized</a:t>
            </a:r>
            <a:r>
              <a:rPr lang="en-US" sz="1200" kern="1200" dirty="0" smtClean="0">
                <a:solidFill>
                  <a:schemeClr val="tx1"/>
                </a:solidFill>
                <a:effectLst/>
                <a:latin typeface="+mn-lt"/>
                <a:ea typeface="+mn-ea"/>
                <a:cs typeface="+mn-cs"/>
              </a:rPr>
              <a:t> form. Be careful of the index “</a:t>
            </a:r>
            <a:r>
              <a:rPr lang="en-US" sz="1200" i="1"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It labels two electron and two hole bands and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lattice site. The dispersion of the hole bands, denoted by α, can be written in the usual quadratic form. Note that the minus sign denotes dispersion below the chemical potential; hence it’s a hole band. These two hole bands are centered at the Γ point shown here. The two electron bands, denoted by β, are centered at the edges of the BZ and disperse upward compared to the Fermi energy; hence the positive sign.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Fe is in the 2+ oxidation state which corresponds to six electrons in the 3</a:t>
            </a:r>
            <a:r>
              <a:rPr lang="en-US" sz="1200" i="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orbital. Therefore the deviation of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from 6 represents doping. It’s worth noting that for whole doping a fifth Fermi sheet, denoted by γ, also appears at the edge of the BZ.</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9</a:t>
            </a:fld>
            <a:endParaRPr lang="en-US"/>
          </a:p>
        </p:txBody>
      </p:sp>
    </p:spTree>
    <p:extLst>
      <p:ext uri="{BB962C8B-B14F-4D97-AF65-F5344CB8AC3E}">
        <p14:creationId xmlns:p14="http://schemas.microsoft.com/office/powerpoint/2010/main" val="424060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19260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1541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48583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34002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1214-C812-4DA3-BEC0-FAFD2D759A5B}"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136709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B1214-C812-4DA3-BEC0-FAFD2D759A5B}"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0489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B1214-C812-4DA3-BEC0-FAFD2D759A5B}"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3709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B1214-C812-4DA3-BEC0-FAFD2D759A5B}"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7660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1214-C812-4DA3-BEC0-FAFD2D759A5B}"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55878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B1214-C812-4DA3-BEC0-FAFD2D759A5B}"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85568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B1214-C812-4DA3-BEC0-FAFD2D759A5B}"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77865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1214-C812-4DA3-BEC0-FAFD2D759A5B}" type="datetimeFigureOut">
              <a:rPr lang="en-US" smtClean="0"/>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C220A-F00C-451B-BDD5-C7BC9E21632F}" type="slidenum">
              <a:rPr lang="en-US" smtClean="0"/>
              <a:t>‹#›</a:t>
            </a:fld>
            <a:endParaRPr lang="en-US"/>
          </a:p>
        </p:txBody>
      </p:sp>
    </p:spTree>
    <p:extLst>
      <p:ext uri="{BB962C8B-B14F-4D97-AF65-F5344CB8AC3E}">
        <p14:creationId xmlns:p14="http://schemas.microsoft.com/office/powerpoint/2010/main" val="410524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4.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1.xml"/><Relationship Id="rId11" Type="http://schemas.openxmlformats.org/officeDocument/2006/relationships/image" Target="../media/image42.png"/><Relationship Id="rId5" Type="http://schemas.openxmlformats.org/officeDocument/2006/relationships/slideLayout" Target="../slideLayouts/slideLayout1.xml"/><Relationship Id="rId10" Type="http://schemas.openxmlformats.org/officeDocument/2006/relationships/image" Target="../media/image41.png"/><Relationship Id="rId4" Type="http://schemas.openxmlformats.org/officeDocument/2006/relationships/tags" Target="../tags/tag25.xml"/><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slideLayout" Target="../slideLayouts/slideLayout1.xml"/><Relationship Id="rId18" Type="http://schemas.openxmlformats.org/officeDocument/2006/relationships/image" Target="../media/image46.png"/><Relationship Id="rId3" Type="http://schemas.openxmlformats.org/officeDocument/2006/relationships/tags" Target="../tags/tag28.xml"/><Relationship Id="rId21" Type="http://schemas.openxmlformats.org/officeDocument/2006/relationships/image" Target="../media/image49.pn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tags" Target="../tags/tag27.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image" Target="../media/image52.png"/><Relationship Id="rId5" Type="http://schemas.openxmlformats.org/officeDocument/2006/relationships/tags" Target="../tags/tag30.xml"/><Relationship Id="rId15" Type="http://schemas.openxmlformats.org/officeDocument/2006/relationships/image" Target="../media/image36.png"/><Relationship Id="rId23" Type="http://schemas.openxmlformats.org/officeDocument/2006/relationships/image" Target="../media/image51.png"/><Relationship Id="rId10" Type="http://schemas.openxmlformats.org/officeDocument/2006/relationships/tags" Target="../tags/tag35.xml"/><Relationship Id="rId19" Type="http://schemas.openxmlformats.org/officeDocument/2006/relationships/image" Target="../media/image47.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notesSlide" Target="../notesSlides/notesSlide12.xml"/><Relationship Id="rId22"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tags" Target="../tags/tag40.xml"/><Relationship Id="rId7" Type="http://schemas.openxmlformats.org/officeDocument/2006/relationships/notesSlide" Target="../notesSlides/notesSlide13.xml"/><Relationship Id="rId12" Type="http://schemas.openxmlformats.org/officeDocument/2006/relationships/image" Target="../media/image5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11" Type="http://schemas.openxmlformats.org/officeDocument/2006/relationships/image" Target="../media/image50.png"/><Relationship Id="rId5" Type="http://schemas.openxmlformats.org/officeDocument/2006/relationships/tags" Target="../tags/tag42.xml"/><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tags" Target="../tags/tag41.xml"/><Relationship Id="rId9" Type="http://schemas.openxmlformats.org/officeDocument/2006/relationships/image" Target="../media/image55.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45.xml"/><Relationship Id="rId7" Type="http://schemas.openxmlformats.org/officeDocument/2006/relationships/notesSlide" Target="../notesSlides/notesSlide1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xml"/><Relationship Id="rId11" Type="http://schemas.openxmlformats.org/officeDocument/2006/relationships/image" Target="../media/image45.png"/><Relationship Id="rId5" Type="http://schemas.openxmlformats.org/officeDocument/2006/relationships/tags" Target="../tags/tag47.xml"/><Relationship Id="rId10" Type="http://schemas.openxmlformats.org/officeDocument/2006/relationships/image" Target="../media/image62.jpeg"/><Relationship Id="rId4" Type="http://schemas.openxmlformats.org/officeDocument/2006/relationships/tags" Target="../tags/tag46.xml"/><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notesSlide" Target="../notesSlides/notesSlide18.xml"/><Relationship Id="rId7" Type="http://schemas.openxmlformats.org/officeDocument/2006/relationships/image" Target="../media/image74.emf"/><Relationship Id="rId12"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73.emf"/><Relationship Id="rId11" Type="http://schemas.openxmlformats.org/officeDocument/2006/relationships/image" Target="../media/image78.pn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emf"/></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2.jpeg"/><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tags" Target="../tags/tag10.xml"/><Relationship Id="rId21" Type="http://schemas.openxmlformats.org/officeDocument/2006/relationships/image" Target="../media/image17.png"/><Relationship Id="rId7" Type="http://schemas.openxmlformats.org/officeDocument/2006/relationships/tags" Target="../tags/tag14.xml"/><Relationship Id="rId12" Type="http://schemas.openxmlformats.org/officeDocument/2006/relationships/notesSlide" Target="../notesSlides/notesSlide2.xml"/><Relationship Id="rId17" Type="http://schemas.openxmlformats.org/officeDocument/2006/relationships/image" Target="../media/image13.png"/><Relationship Id="rId25" Type="http://schemas.openxmlformats.org/officeDocument/2006/relationships/image" Target="../media/image20.png"/><Relationship Id="rId2" Type="http://schemas.openxmlformats.org/officeDocument/2006/relationships/tags" Target="../tags/tag9.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24" Type="http://schemas.openxmlformats.org/officeDocument/2006/relationships/image" Target="../media/image6.png"/><Relationship Id="rId5" Type="http://schemas.openxmlformats.org/officeDocument/2006/relationships/tags" Target="../tags/tag12.xm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tags" Target="../tags/tag17.xml"/><Relationship Id="rId19" Type="http://schemas.openxmlformats.org/officeDocument/2006/relationships/image" Target="../media/image15.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0.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7.emf"/></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25.xml"/><Relationship Id="rId7" Type="http://schemas.openxmlformats.org/officeDocument/2006/relationships/image" Target="../media/image90.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0.xml"/><Relationship Id="rId7" Type="http://schemas.openxmlformats.org/officeDocument/2006/relationships/image" Target="../media/image24.jpeg"/><Relationship Id="rId12" Type="http://schemas.openxmlformats.org/officeDocument/2006/relationships/image" Target="../media/image3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9.xml"/><Relationship Id="rId11" Type="http://schemas.openxmlformats.org/officeDocument/2006/relationships/image" Target="../media/image35.png"/><Relationship Id="rId5" Type="http://schemas.openxmlformats.org/officeDocument/2006/relationships/slideLayout" Target="../slideLayouts/slideLayout1.xml"/><Relationship Id="rId10" Type="http://schemas.openxmlformats.org/officeDocument/2006/relationships/image" Target="../media/image34.png"/><Relationship Id="rId4" Type="http://schemas.openxmlformats.org/officeDocument/2006/relationships/tags" Target="../tags/tag21.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b="4858"/>
          <a:stretch/>
        </p:blipFill>
        <p:spPr bwMode="auto">
          <a:xfrm>
            <a:off x="6019800" y="4496257"/>
            <a:ext cx="2876550" cy="228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rsta.royalsocietypublishing.org/content/369/1941/1670/F1.lar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2537043"/>
            <a:ext cx="2724628" cy="203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Recap: U(1) slave-boson </a:t>
            </a:r>
            <a:r>
              <a:rPr lang="en-US" sz="2800" b="1" dirty="0">
                <a:latin typeface="Times New Roman" panose="02020603050405020304" pitchFamily="18" charset="0"/>
                <a:cs typeface="Times New Roman" panose="02020603050405020304" pitchFamily="18" charset="0"/>
              </a:rPr>
              <a:t>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5810251"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Mean field phase diagram</a:t>
            </a:r>
            <a:endParaRPr lang="en-US" sz="2200" b="1"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00690828"/>
              </p:ext>
            </p:extLst>
          </p:nvPr>
        </p:nvGraphicFramePr>
        <p:xfrm>
          <a:off x="685800" y="4343400"/>
          <a:ext cx="5029200" cy="2286000"/>
        </p:xfrm>
        <a:graphic>
          <a:graphicData uri="http://schemas.openxmlformats.org/drawingml/2006/table">
            <a:tbl>
              <a:tblPr firstRow="1" bandRow="1">
                <a:tableStyleId>{5940675A-B579-460E-94D1-54222C63F5DA}</a:tableStyleId>
              </a:tblPr>
              <a:tblGrid>
                <a:gridCol w="762000"/>
                <a:gridCol w="2057400"/>
                <a:gridCol w="838200"/>
                <a:gridCol w="685800"/>
                <a:gridCol w="685800"/>
              </a:tblGrid>
              <a:tr h="370840">
                <a:tc>
                  <a:txBody>
                    <a:bodyPr/>
                    <a:lstStyle/>
                    <a:p>
                      <a:pPr algn="ctr"/>
                      <a:r>
                        <a:rPr lang="en-US" sz="2000" dirty="0" smtClean="0">
                          <a:latin typeface="Times New Roman" panose="02020603050405020304" pitchFamily="18" charset="0"/>
                          <a:cs typeface="Times New Roman" panose="02020603050405020304" pitchFamily="18" charset="0"/>
                        </a:rPr>
                        <a:t>Label</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State</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prstClr val="black"/>
                          </a:solidFill>
                          <a:latin typeface="Times New Roman" panose="02020603050405020304" pitchFamily="18" charset="0"/>
                          <a:ea typeface="Calibri"/>
                          <a:cs typeface="Times New Roman" panose="02020603050405020304" pitchFamily="18" charset="0"/>
                        </a:rPr>
                        <a:t>χ</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prstClr val="black"/>
                          </a:solidFill>
                          <a:latin typeface="Times New Roman" panose="02020603050405020304" pitchFamily="18" charset="0"/>
                          <a:ea typeface="Calibri"/>
                          <a:cs typeface="Times New Roman" panose="02020603050405020304" pitchFamily="18" charset="0"/>
                        </a:rPr>
                        <a:t>Δ</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i="1" dirty="0" smtClean="0">
                          <a:latin typeface="Times New Roman" panose="02020603050405020304" pitchFamily="18" charset="0"/>
                          <a:cs typeface="Times New Roman" panose="02020603050405020304" pitchFamily="18" charset="0"/>
                        </a:rPr>
                        <a:t>b</a:t>
                      </a:r>
                      <a:endParaRPr lang="en-US" sz="2000" i="1"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Fermi liquid</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solidFill>
                            <a:prstClr val="black"/>
                          </a:solidFill>
                          <a:latin typeface="Times New Roman" panose="02020603050405020304" pitchFamily="18" charset="0"/>
                          <a:cs typeface="Times New Roman" panose="02020603050405020304" pitchFamily="18" charset="0"/>
                        </a:rPr>
                        <a:t>Spin gap</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III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i="1"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-wave superconducting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IV</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solidFill>
                            <a:prstClr val="black"/>
                          </a:solidFill>
                          <a:latin typeface="Times New Roman" panose="02020603050405020304" pitchFamily="18" charset="0"/>
                          <a:cs typeface="Times New Roman" panose="02020603050405020304" pitchFamily="18" charset="0"/>
                        </a:rPr>
                        <a:t>uRVB</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bl>
          </a:graphicData>
        </a:graphic>
      </p:graphicFrame>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762000" y="1717548"/>
            <a:ext cx="4648200" cy="582168"/>
          </a:xfrm>
          <a:prstGeom prst="rect">
            <a:avLst/>
          </a:prstGeom>
        </p:spPr>
      </p:pic>
      <p:grpSp>
        <p:nvGrpSpPr>
          <p:cNvPr id="16" name="Group 15"/>
          <p:cNvGrpSpPr/>
          <p:nvPr/>
        </p:nvGrpSpPr>
        <p:grpSpPr>
          <a:xfrm>
            <a:off x="152400" y="2971800"/>
            <a:ext cx="6050280" cy="1194816"/>
            <a:chOff x="602234" y="3704336"/>
            <a:chExt cx="6050280" cy="1194816"/>
          </a:xfrm>
        </p:grpSpPr>
        <p:pic>
          <p:nvPicPr>
            <p:cNvPr id="17" name="Picture 1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602234" y="3704336"/>
              <a:ext cx="6050280" cy="560832"/>
            </a:xfrm>
            <a:prstGeom prst="rect">
              <a:avLst/>
            </a:prstGeom>
          </p:spPr>
        </p:pic>
        <p:pic>
          <p:nvPicPr>
            <p:cNvPr id="18" name="Picture 17"/>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745234" y="4417568"/>
              <a:ext cx="4622292" cy="481584"/>
            </a:xfrm>
            <a:prstGeom prst="rect">
              <a:avLst/>
            </a:prstGeom>
          </p:spPr>
        </p:pic>
      </p:grpSp>
      <p:grpSp>
        <p:nvGrpSpPr>
          <p:cNvPr id="5" name="Group 4"/>
          <p:cNvGrpSpPr/>
          <p:nvPr/>
        </p:nvGrpSpPr>
        <p:grpSpPr>
          <a:xfrm>
            <a:off x="5943600" y="1600200"/>
            <a:ext cx="1219200" cy="582168"/>
            <a:chOff x="5943600" y="1717548"/>
            <a:chExt cx="1219200" cy="582168"/>
          </a:xfrm>
        </p:grpSpPr>
        <p:pic>
          <p:nvPicPr>
            <p:cNvPr id="15" name="Picture 1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6115050" y="1878330"/>
              <a:ext cx="902208" cy="260604"/>
            </a:xfrm>
            <a:prstGeom prst="rect">
              <a:avLst/>
            </a:prstGeom>
          </p:spPr>
        </p:pic>
        <p:sp>
          <p:nvSpPr>
            <p:cNvPr id="3" name="Rectangle 2"/>
            <p:cNvSpPr/>
            <p:nvPr/>
          </p:nvSpPr>
          <p:spPr>
            <a:xfrm>
              <a:off x="5943600" y="1717548"/>
              <a:ext cx="1219200" cy="58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2000" y="2464308"/>
            <a:ext cx="4876800" cy="431292"/>
            <a:chOff x="762000" y="3810000"/>
            <a:chExt cx="4876800" cy="431292"/>
          </a:xfrm>
        </p:grpSpPr>
        <p:pic>
          <p:nvPicPr>
            <p:cNvPr id="23" name="Picture 22"/>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762000" y="3810000"/>
              <a:ext cx="1461516" cy="431292"/>
            </a:xfrm>
            <a:prstGeom prst="rect">
              <a:avLst/>
            </a:prstGeom>
          </p:spPr>
        </p:pic>
        <p:pic>
          <p:nvPicPr>
            <p:cNvPr id="24" name="Picture 23"/>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2658618" y="3860292"/>
              <a:ext cx="1909572" cy="211836"/>
            </a:xfrm>
            <a:prstGeom prst="rect">
              <a:avLst/>
            </a:prstGeom>
          </p:spPr>
        </p:pic>
        <p:pic>
          <p:nvPicPr>
            <p:cNvPr id="20" name="Picture 19"/>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5007864" y="3860292"/>
              <a:ext cx="630936" cy="204216"/>
            </a:xfrm>
            <a:prstGeom prst="rect">
              <a:avLst/>
            </a:prstGeom>
          </p:spPr>
        </p:pic>
      </p:grpSp>
    </p:spTree>
    <p:extLst>
      <p:ext uri="{BB962C8B-B14F-4D97-AF65-F5344CB8AC3E}">
        <p14:creationId xmlns:p14="http://schemas.microsoft.com/office/powerpoint/2010/main" val="15148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21" name="TextBox 20"/>
          <p:cNvSpPr txBox="1"/>
          <p:nvPr/>
        </p:nvSpPr>
        <p:spPr>
          <a:xfrm>
            <a:off x="304799" y="1218486"/>
            <a:ext cx="8534401"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Historical: ferromagnetic spin fluctuations</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Transition metals near ferromagnetism</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ea typeface="Calibri"/>
              </a:rPr>
              <a:t>Exchange of “</a:t>
            </a:r>
            <a:r>
              <a:rPr lang="en-US" sz="2000" dirty="0" err="1">
                <a:latin typeface="Times New Roman"/>
                <a:ea typeface="Calibri"/>
              </a:rPr>
              <a:t>paramagnons</a:t>
            </a:r>
            <a:r>
              <a:rPr lang="en-US" sz="2000" dirty="0">
                <a:latin typeface="Times New Roman"/>
                <a:ea typeface="Calibri"/>
              </a:rPr>
              <a:t>”</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Spin </a:t>
            </a:r>
            <a:r>
              <a:rPr lang="en-US" sz="2400" b="1" dirty="0">
                <a:latin typeface="Times New Roman" panose="02020603050405020304" pitchFamily="18" charset="0"/>
                <a:cs typeface="Times New Roman" panose="02020603050405020304" pitchFamily="18" charset="0"/>
              </a:rPr>
              <a:t>fluctuation pairing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03" y="2852048"/>
            <a:ext cx="6910193" cy="388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4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21" name="TextBox 20"/>
          <p:cNvSpPr txBox="1"/>
          <p:nvPr/>
        </p:nvSpPr>
        <p:spPr>
          <a:xfrm>
            <a:off x="304799" y="1218486"/>
            <a:ext cx="8534401"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Antiferromagnetic spin fluctuations</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Susceptibility strongly </a:t>
            </a:r>
            <a:r>
              <a:rPr lang="en-US" sz="2000" dirty="0">
                <a:latin typeface="Times New Roman" panose="02020603050405020304" pitchFamily="18" charset="0"/>
                <a:cs typeface="Times New Roman" panose="02020603050405020304" pitchFamily="18" charset="0"/>
              </a:rPr>
              <a:t>peaked near </a:t>
            </a:r>
            <a:r>
              <a:rPr lang="en-US" sz="2000" b="1" dirty="0" smtClean="0">
                <a:latin typeface="Times New Roman" panose="02020603050405020304" pitchFamily="18" charset="0"/>
                <a:cs typeface="Times New Roman" panose="02020603050405020304" pitchFamily="18" charset="0"/>
              </a:rPr>
              <a:t>Q</a:t>
            </a:r>
            <a:endParaRPr lang="de-DE" sz="2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Singlet interaction (always repulsive)</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Spin </a:t>
            </a:r>
            <a:r>
              <a:rPr lang="en-US" sz="2400" b="1" dirty="0">
                <a:latin typeface="Times New Roman" panose="02020603050405020304" pitchFamily="18" charset="0"/>
                <a:cs typeface="Times New Roman" panose="02020603050405020304" pitchFamily="18" charset="0"/>
              </a:rPr>
              <a:t>fluctuation pairing</a:t>
            </a:r>
          </a:p>
        </p:txBody>
      </p:sp>
      <p:sp>
        <p:nvSpPr>
          <p:cNvPr id="6" name="TextBox 5"/>
          <p:cNvSpPr txBox="1"/>
          <p:nvPr/>
        </p:nvSpPr>
        <p:spPr>
          <a:xfrm>
            <a:off x="304801" y="3048000"/>
            <a:ext cx="45339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ea typeface="Calibri"/>
              </a:rPr>
              <a:t>Self-consistent BCS gap equation</a:t>
            </a:r>
            <a:endParaRPr lang="de-DE" sz="20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15106" y="2590800"/>
            <a:ext cx="2189988" cy="48006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48000" y="3499104"/>
            <a:ext cx="3223260" cy="539496"/>
          </a:xfrm>
          <a:prstGeom prst="rect">
            <a:avLst/>
          </a:prstGeom>
        </p:spPr>
      </p:pic>
      <p:sp>
        <p:nvSpPr>
          <p:cNvPr id="8" name="TextBox 7"/>
          <p:cNvSpPr txBox="1"/>
          <p:nvPr/>
        </p:nvSpPr>
        <p:spPr>
          <a:xfrm>
            <a:off x="304800" y="4038600"/>
            <a:ext cx="45339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ea typeface="Calibri"/>
              </a:rPr>
              <a:t>Solution possible for</a:t>
            </a:r>
            <a:endParaRPr lang="de-DE" sz="20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927348" y="4438710"/>
            <a:ext cx="1213104" cy="204216"/>
          </a:xfrm>
          <a:prstGeom prst="rect">
            <a:avLst/>
          </a:prstGeom>
        </p:spPr>
      </p:pic>
      <p:pic>
        <p:nvPicPr>
          <p:cNvPr id="614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625" y="3505200"/>
            <a:ext cx="25431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9860" y="5038725"/>
            <a:ext cx="25336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4800" y="4705290"/>
            <a:ext cx="5616702"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ea typeface="Calibri"/>
              </a:rPr>
              <a:t>In </a:t>
            </a:r>
            <a:r>
              <a:rPr lang="en-US" sz="2000" dirty="0" err="1" smtClean="0">
                <a:latin typeface="Times New Roman"/>
                <a:ea typeface="Calibri"/>
              </a:rPr>
              <a:t>cuprates</a:t>
            </a:r>
            <a:r>
              <a:rPr lang="en-US" sz="2000" dirty="0" smtClean="0">
                <a:latin typeface="Times New Roman"/>
                <a:ea typeface="Calibri"/>
              </a:rPr>
              <a:t>, χ </a:t>
            </a:r>
            <a:r>
              <a:rPr lang="en-US" sz="2000" dirty="0">
                <a:latin typeface="Times New Roman"/>
                <a:ea typeface="Calibri"/>
              </a:rPr>
              <a:t>is peaked at </a:t>
            </a:r>
            <a:r>
              <a:rPr lang="en-US" sz="2000" b="1" dirty="0">
                <a:latin typeface="Times New Roman"/>
                <a:ea typeface="Calibri"/>
              </a:rPr>
              <a:t>Q</a:t>
            </a:r>
            <a:r>
              <a:rPr lang="en-US" sz="2000" dirty="0">
                <a:latin typeface="Times New Roman"/>
                <a:ea typeface="Calibri"/>
              </a:rPr>
              <a:t> = (π, π)</a:t>
            </a:r>
            <a:endParaRPr lang="de-DE" sz="2000" dirty="0" smtClean="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146298" y="5257800"/>
            <a:ext cx="2775204" cy="259080"/>
          </a:xfrm>
          <a:prstGeom prst="rect">
            <a:avLst/>
          </a:prstGeom>
        </p:spPr>
      </p:pic>
      <p:sp>
        <p:nvSpPr>
          <p:cNvPr id="14" name="TextBox 13"/>
          <p:cNvSpPr txBox="1"/>
          <p:nvPr/>
        </p:nvSpPr>
        <p:spPr>
          <a:xfrm>
            <a:off x="304800" y="5638800"/>
            <a:ext cx="58674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ea typeface="Calibri"/>
              </a:rPr>
              <a:t>In </a:t>
            </a:r>
            <a:r>
              <a:rPr lang="en-US" sz="2000" dirty="0" err="1" smtClean="0">
                <a:latin typeface="Times New Roman"/>
                <a:ea typeface="Calibri"/>
              </a:rPr>
              <a:t>pnictides</a:t>
            </a:r>
            <a:r>
              <a:rPr lang="en-US" sz="2000" dirty="0" smtClean="0">
                <a:latin typeface="Times New Roman"/>
                <a:ea typeface="Calibri"/>
              </a:rPr>
              <a:t>, χ is peaked at </a:t>
            </a:r>
            <a:r>
              <a:rPr lang="en-US" sz="2000" b="1" dirty="0" smtClean="0">
                <a:latin typeface="Times New Roman"/>
                <a:ea typeface="Calibri"/>
              </a:rPr>
              <a:t>Q</a:t>
            </a:r>
            <a:r>
              <a:rPr lang="en-US" sz="2000" dirty="0" smtClean="0">
                <a:latin typeface="Times New Roman"/>
                <a:ea typeface="Calibri"/>
              </a:rPr>
              <a:t> = (π, 0) </a:t>
            </a:r>
            <a:r>
              <a:rPr lang="en-US" sz="2000" dirty="0">
                <a:latin typeface="Times New Roman"/>
                <a:ea typeface="Calibri"/>
                <a:sym typeface="Wingdings" panose="05000000000000000000" pitchFamily="2" charset="2"/>
              </a:rPr>
              <a:t> </a:t>
            </a:r>
            <a:r>
              <a:rPr lang="en-US" sz="2000" i="1" dirty="0">
                <a:latin typeface="Times New Roman"/>
                <a:ea typeface="Calibri"/>
                <a:sym typeface="Wingdings" panose="05000000000000000000" pitchFamily="2" charset="2"/>
              </a:rPr>
              <a:t>s</a:t>
            </a:r>
            <a:r>
              <a:rPr lang="en-US" sz="2000" baseline="-25000" dirty="0" smtClean="0">
                <a:latin typeface="Times New Roman"/>
                <a:ea typeface="Calibri"/>
                <a:sym typeface="Wingdings" panose="05000000000000000000" pitchFamily="2" charset="2"/>
              </a:rPr>
              <a:t>±</a:t>
            </a:r>
            <a:r>
              <a:rPr lang="en-US" sz="2000" dirty="0" smtClean="0">
                <a:latin typeface="Times New Roman"/>
                <a:ea typeface="Calibri"/>
                <a:sym typeface="Wingdings" panose="05000000000000000000" pitchFamily="2" charset="2"/>
              </a:rPr>
              <a:t> pairing</a:t>
            </a:r>
            <a:endParaRPr lang="de-DE"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9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0000"/>
          <a:stretch/>
        </p:blipFill>
        <p:spPr bwMode="auto">
          <a:xfrm>
            <a:off x="6705600" y="853283"/>
            <a:ext cx="2415540" cy="249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4204556"/>
            <a:ext cx="3445136" cy="257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21" name="TextBox 20"/>
          <p:cNvSpPr txBox="1"/>
          <p:nvPr/>
        </p:nvSpPr>
        <p:spPr>
          <a:xfrm>
            <a:off x="304800" y="1143000"/>
            <a:ext cx="6273800"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Spin fluctuation pairing in </a:t>
            </a:r>
            <a:r>
              <a:rPr lang="en-US" sz="2200" b="1" dirty="0" smtClean="0">
                <a:latin typeface="Times New Roman" panose="02020603050405020304" pitchFamily="18" charset="0"/>
                <a:cs typeface="Times New Roman" panose="02020603050405020304" pitchFamily="18" charset="0"/>
              </a:rPr>
              <a:t>multi-orbital systems</a:t>
            </a:r>
            <a:endParaRPr lang="en-US" sz="2200" b="1" baseline="-25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Spin </a:t>
            </a:r>
            <a:r>
              <a:rPr lang="en-US" sz="2400" b="1" dirty="0">
                <a:latin typeface="Times New Roman" panose="02020603050405020304" pitchFamily="18" charset="0"/>
                <a:cs typeface="Times New Roman" panose="02020603050405020304" pitchFamily="18" charset="0"/>
              </a:rPr>
              <a:t>fluctuation pairing</a:t>
            </a:r>
          </a:p>
        </p:txBody>
      </p:sp>
      <p:pic>
        <p:nvPicPr>
          <p:cNvPr id="2" name="Picture 1"/>
          <p:cNvPicPr>
            <a:picLocks noChangeAspect="1"/>
          </p:cNvPicPr>
          <p:nvPr>
            <p:custDataLst>
              <p:tags r:id="rId1"/>
            </p:custDataLst>
          </p:nvPr>
        </p:nvPicPr>
        <p:blipFill rotWithShape="1">
          <a:blip r:embed="rId17" cstate="print">
            <a:extLst>
              <a:ext uri="{28A0092B-C50C-407E-A947-70E740481C1C}">
                <a14:useLocalDpi xmlns:a14="http://schemas.microsoft.com/office/drawing/2010/main" val="0"/>
              </a:ext>
            </a:extLst>
          </a:blip>
          <a:srcRect r="75092"/>
          <a:stretch/>
        </p:blipFill>
        <p:spPr>
          <a:xfrm>
            <a:off x="685800" y="2237232"/>
            <a:ext cx="2057400" cy="481584"/>
          </a:xfrm>
          <a:prstGeom prst="rect">
            <a:avLst/>
          </a:prstGeom>
        </p:spPr>
      </p:pic>
      <p:pic>
        <p:nvPicPr>
          <p:cNvPr id="3" name="Picture 2"/>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685800" y="1676400"/>
            <a:ext cx="2761488" cy="467868"/>
          </a:xfrm>
          <a:prstGeom prst="rect">
            <a:avLst/>
          </a:prstGeom>
        </p:spPr>
      </p:pic>
      <p:pic>
        <p:nvPicPr>
          <p:cNvPr id="7" name="Picture 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4953000" y="2871216"/>
            <a:ext cx="1484376" cy="179832"/>
          </a:xfrm>
          <a:prstGeom prst="rect">
            <a:avLst/>
          </a:prstGeom>
        </p:spPr>
      </p:pic>
      <p:sp>
        <p:nvSpPr>
          <p:cNvPr id="9" name="TextBox 8"/>
          <p:cNvSpPr txBox="1"/>
          <p:nvPr/>
        </p:nvSpPr>
        <p:spPr>
          <a:xfrm>
            <a:off x="304800" y="3265932"/>
            <a:ext cx="8610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Effective pair scattering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vertex between bands </a:t>
            </a:r>
            <a:r>
              <a:rPr lang="en-US" sz="2000" i="1" dirty="0" err="1" smtClean="0">
                <a:latin typeface="Times New Roman" panose="02020603050405020304" pitchFamily="18" charset="0"/>
                <a:cs typeface="Times New Roman" panose="02020603050405020304" pitchFamily="18" charset="0"/>
                <a:sym typeface="Wingdings" panose="05000000000000000000" pitchFamily="2" charset="2"/>
              </a:rPr>
              <a:t>i</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and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j</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in the singlet channel</a:t>
            </a:r>
            <a:endParaRPr lang="de-DE" sz="2000" i="1"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1152144" y="3646932"/>
            <a:ext cx="6915912" cy="620268"/>
          </a:xfrm>
          <a:prstGeom prst="rect">
            <a:avLst/>
          </a:prstGeom>
        </p:spPr>
      </p:pic>
      <p:pic>
        <p:nvPicPr>
          <p:cNvPr id="10" name="Picture 9"/>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1152144" y="4343400"/>
            <a:ext cx="1263396" cy="236220"/>
          </a:xfrm>
          <a:prstGeom prst="rect">
            <a:avLst/>
          </a:prstGeom>
        </p:spPr>
      </p:pic>
      <p:pic>
        <p:nvPicPr>
          <p:cNvPr id="11" name="Picture 10"/>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2895600" y="4387596"/>
            <a:ext cx="559308" cy="175260"/>
          </a:xfrm>
          <a:prstGeom prst="rect">
            <a:avLst/>
          </a:prstGeom>
        </p:spPr>
      </p:pic>
      <p:pic>
        <p:nvPicPr>
          <p:cNvPr id="12" name="Picture 11"/>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3886200" y="4370832"/>
            <a:ext cx="629412" cy="222504"/>
          </a:xfrm>
          <a:prstGeom prst="rect">
            <a:avLst/>
          </a:prstGeom>
        </p:spPr>
      </p:pic>
      <p:pic>
        <p:nvPicPr>
          <p:cNvPr id="14" name="Picture 13"/>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512826" y="5105400"/>
            <a:ext cx="4536948" cy="487680"/>
          </a:xfrm>
          <a:prstGeom prst="rect">
            <a:avLst/>
          </a:prstGeom>
        </p:spPr>
      </p:pic>
      <p:sp>
        <p:nvSpPr>
          <p:cNvPr id="17" name="TextBox 16"/>
          <p:cNvSpPr txBox="1"/>
          <p:nvPr/>
        </p:nvSpPr>
        <p:spPr>
          <a:xfrm>
            <a:off x="304800" y="4705290"/>
            <a:ext cx="33528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Orbital </a:t>
            </a:r>
            <a:r>
              <a:rPr lang="en-US" sz="2000" dirty="0">
                <a:latin typeface="Times New Roman" panose="02020603050405020304" pitchFamily="18" charset="0"/>
                <a:cs typeface="Times New Roman" panose="02020603050405020304" pitchFamily="18" charset="0"/>
                <a:sym typeface="Wingdings" panose="05000000000000000000" pitchFamily="2" charset="2"/>
              </a:rPr>
              <a:t>vertex functions</a:t>
            </a:r>
            <a:endParaRPr lang="de-DE" sz="2000" i="1" dirty="0" smtClean="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1447800" y="5638800"/>
            <a:ext cx="3494532" cy="518160"/>
          </a:xfrm>
          <a:prstGeom prst="rect">
            <a:avLst/>
          </a:prstGeom>
        </p:spPr>
      </p:pic>
      <p:sp>
        <p:nvSpPr>
          <p:cNvPr id="16" name="Rectangle 15"/>
          <p:cNvSpPr/>
          <p:nvPr/>
        </p:nvSpPr>
        <p:spPr>
          <a:xfrm>
            <a:off x="1981200" y="5638800"/>
            <a:ext cx="1371600" cy="457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6" idx="2"/>
            <a:endCxn id="20" idx="0"/>
          </p:cNvCxnSpPr>
          <p:nvPr/>
        </p:nvCxnSpPr>
        <p:spPr>
          <a:xfrm flipH="1">
            <a:off x="2612653" y="6096000"/>
            <a:ext cx="54347" cy="2710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15305" y="6367046"/>
            <a:ext cx="239469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Charge/orbital fluctuations</a:t>
            </a:r>
            <a:endParaRPr lang="en-US" dirty="0">
              <a:latin typeface="Times New Roman" panose="02020603050405020304" pitchFamily="18" charset="0"/>
              <a:cs typeface="Times New Roman" panose="02020603050405020304" pitchFamily="18" charset="0"/>
            </a:endParaRPr>
          </a:p>
        </p:txBody>
      </p:sp>
      <p:sp>
        <p:nvSpPr>
          <p:cNvPr id="27" name="Rectangle 26"/>
          <p:cNvSpPr/>
          <p:nvPr/>
        </p:nvSpPr>
        <p:spPr>
          <a:xfrm>
            <a:off x="2781300" y="5105400"/>
            <a:ext cx="1371600" cy="457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7" idx="0"/>
            <a:endCxn id="31" idx="1"/>
          </p:cNvCxnSpPr>
          <p:nvPr/>
        </p:nvCxnSpPr>
        <p:spPr>
          <a:xfrm flipV="1">
            <a:off x="3467100" y="4893677"/>
            <a:ext cx="723900" cy="2117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91000" y="4724400"/>
            <a:ext cx="1650506"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Spin fluctuations</a:t>
            </a:r>
            <a:endParaRPr lang="en-US" sz="1600"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custDataLst>
              <p:tags r:id="rId10"/>
            </p:custDataLst>
          </p:nvPr>
        </p:nvPicPr>
        <p:blipFill rotWithShape="1">
          <a:blip r:embed="rId17" cstate="print">
            <a:extLst>
              <a:ext uri="{28A0092B-C50C-407E-A947-70E740481C1C}">
                <a14:useLocalDpi xmlns:a14="http://schemas.microsoft.com/office/drawing/2010/main" val="0"/>
              </a:ext>
            </a:extLst>
          </a:blip>
          <a:srcRect l="42274" r="25842"/>
          <a:stretch/>
        </p:blipFill>
        <p:spPr>
          <a:xfrm>
            <a:off x="4189570" y="2237232"/>
            <a:ext cx="2633663" cy="481584"/>
          </a:xfrm>
          <a:prstGeom prst="rect">
            <a:avLst/>
          </a:prstGeom>
        </p:spPr>
      </p:pic>
      <p:pic>
        <p:nvPicPr>
          <p:cNvPr id="34" name="Picture 33"/>
          <p:cNvPicPr>
            <a:picLocks noChangeAspect="1"/>
          </p:cNvPicPr>
          <p:nvPr>
            <p:custDataLst>
              <p:tags r:id="rId11"/>
            </p:custDataLst>
          </p:nvPr>
        </p:nvPicPr>
        <p:blipFill rotWithShape="1">
          <a:blip r:embed="rId17" cstate="print">
            <a:extLst>
              <a:ext uri="{28A0092B-C50C-407E-A947-70E740481C1C}">
                <a14:useLocalDpi xmlns:a14="http://schemas.microsoft.com/office/drawing/2010/main" val="0"/>
              </a:ext>
            </a:extLst>
          </a:blip>
          <a:srcRect l="25169" r="57611"/>
          <a:stretch/>
        </p:blipFill>
        <p:spPr>
          <a:xfrm>
            <a:off x="2764790" y="2237232"/>
            <a:ext cx="1422400" cy="481584"/>
          </a:xfrm>
          <a:prstGeom prst="rect">
            <a:avLst/>
          </a:prstGeom>
        </p:spPr>
      </p:pic>
      <p:pic>
        <p:nvPicPr>
          <p:cNvPr id="35" name="Picture 34"/>
          <p:cNvPicPr>
            <a:picLocks noChangeAspect="1"/>
          </p:cNvPicPr>
          <p:nvPr>
            <p:custDataLst>
              <p:tags r:id="rId12"/>
            </p:custDataLst>
          </p:nvPr>
        </p:nvPicPr>
        <p:blipFill rotWithShape="1">
          <a:blip r:embed="rId17" cstate="print">
            <a:extLst>
              <a:ext uri="{28A0092B-C50C-407E-A947-70E740481C1C}">
                <a14:useLocalDpi xmlns:a14="http://schemas.microsoft.com/office/drawing/2010/main" val="0"/>
              </a:ext>
            </a:extLst>
          </a:blip>
          <a:srcRect l="73831"/>
          <a:stretch/>
        </p:blipFill>
        <p:spPr>
          <a:xfrm>
            <a:off x="1524000" y="2795016"/>
            <a:ext cx="2161540" cy="481584"/>
          </a:xfrm>
          <a:prstGeom prst="rect">
            <a:avLst/>
          </a:prstGeom>
        </p:spPr>
      </p:pic>
      <p:sp>
        <p:nvSpPr>
          <p:cNvPr id="37" name="Rectangle 36"/>
          <p:cNvSpPr/>
          <p:nvPr/>
        </p:nvSpPr>
        <p:spPr>
          <a:xfrm>
            <a:off x="4343399" y="2144268"/>
            <a:ext cx="2467927" cy="59893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37" idx="0"/>
            <a:endCxn id="39" idx="2"/>
          </p:cNvCxnSpPr>
          <p:nvPr/>
        </p:nvCxnSpPr>
        <p:spPr>
          <a:xfrm flipH="1" flipV="1">
            <a:off x="5577085" y="1953399"/>
            <a:ext cx="278" cy="1908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42332" y="1676400"/>
            <a:ext cx="1269506" cy="276999"/>
          </a:xfrm>
          <a:prstGeom prst="rect">
            <a:avLst/>
          </a:prstGeom>
          <a:noFill/>
        </p:spPr>
        <p:txBody>
          <a:bodyPr wrap="square" rtlCol="0">
            <a:spAutoFit/>
          </a:bodyPr>
          <a:lstStyle/>
          <a:p>
            <a:r>
              <a:rPr lang="en-US" sz="1200" dirty="0" err="1" smtClean="0">
                <a:latin typeface="Times New Roman" panose="02020603050405020304" pitchFamily="18" charset="0"/>
                <a:cs typeface="Times New Roman" panose="02020603050405020304" pitchFamily="18" charset="0"/>
              </a:rPr>
              <a:t>Hund’s</a:t>
            </a:r>
            <a:r>
              <a:rPr lang="en-US" sz="1200" dirty="0" smtClean="0">
                <a:latin typeface="Times New Roman" panose="02020603050405020304" pitchFamily="18" charset="0"/>
                <a:cs typeface="Times New Roman" panose="02020603050405020304" pitchFamily="18" charset="0"/>
              </a:rPr>
              <a:t> coupling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9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2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7" grpId="0" animBg="1"/>
      <p:bldP spid="31" grpId="0"/>
      <p:bldP spid="37"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Results of microscopic theory</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Gap symmetry and structure</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Spin </a:t>
            </a:r>
            <a:r>
              <a:rPr lang="en-US" sz="2400" b="1" dirty="0">
                <a:latin typeface="Times New Roman" panose="02020603050405020304" pitchFamily="18" charset="0"/>
                <a:cs typeface="Times New Roman" panose="02020603050405020304" pitchFamily="18" charset="0"/>
              </a:rPr>
              <a:t>fluctuation pairing</a:t>
            </a:r>
          </a:p>
        </p:txBody>
      </p:sp>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19317"/>
            <a:ext cx="3200400" cy="249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143000" y="2830068"/>
            <a:ext cx="4927092" cy="1208532"/>
          </a:xfrm>
          <a:prstGeom prst="rect">
            <a:avLst/>
          </a:prstGeom>
        </p:spPr>
      </p:pic>
      <p:sp>
        <p:nvSpPr>
          <p:cNvPr id="7" name="TextBox 6"/>
          <p:cNvSpPr txBox="1"/>
          <p:nvPr/>
        </p:nvSpPr>
        <p:spPr>
          <a:xfrm>
            <a:off x="304800" y="2362200"/>
            <a:ext cx="33528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Orbital </a:t>
            </a:r>
            <a:r>
              <a:rPr lang="en-US" sz="2000" dirty="0">
                <a:latin typeface="Times New Roman" panose="02020603050405020304" pitchFamily="18" charset="0"/>
                <a:cs typeface="Times New Roman" panose="02020603050405020304" pitchFamily="18" charset="0"/>
                <a:sym typeface="Wingdings" panose="05000000000000000000" pitchFamily="2" charset="2"/>
              </a:rPr>
              <a:t>vertex functions</a:t>
            </a:r>
            <a:endParaRPr lang="de-DE" sz="2000" i="1"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4754" y="2157984"/>
            <a:ext cx="1243584" cy="204216"/>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609588" y="3064764"/>
            <a:ext cx="559308" cy="175260"/>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600188" y="3048000"/>
            <a:ext cx="629412" cy="222504"/>
          </a:xfrm>
          <a:prstGeom prst="rect">
            <a:avLst/>
          </a:prstGeom>
        </p:spPr>
      </p:pic>
      <p:pic>
        <p:nvPicPr>
          <p:cNvPr id="8" name="Picture 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609588" y="3429000"/>
            <a:ext cx="1796796" cy="211836"/>
          </a:xfrm>
          <a:prstGeom prst="rect">
            <a:avLst/>
          </a:prstGeom>
        </p:spPr>
      </p:pic>
      <p:pic>
        <p:nvPicPr>
          <p:cNvPr id="1229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4149926"/>
            <a:ext cx="4876800" cy="232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6867" y="4033837"/>
            <a:ext cx="3853783" cy="274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9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21" name="TextBox 20"/>
          <p:cNvSpPr txBox="1"/>
          <p:nvPr/>
        </p:nvSpPr>
        <p:spPr>
          <a:xfrm>
            <a:off x="304799" y="1218486"/>
            <a:ext cx="8534401"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Physical origins of anisotropy of pair state and node </a:t>
            </a:r>
            <a:r>
              <a:rPr lang="en-US" sz="2200" b="1" dirty="0" smtClean="0">
                <a:latin typeface="Times New Roman" panose="02020603050405020304" pitchFamily="18" charset="0"/>
                <a:cs typeface="Times New Roman" panose="02020603050405020304" pitchFamily="18" charset="0"/>
              </a:rPr>
              <a:t>formation</a:t>
            </a:r>
            <a:endParaRPr lang="en-US" sz="2200" b="1" baseline="-25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Spin </a:t>
            </a:r>
            <a:r>
              <a:rPr lang="en-US" sz="2400" b="1" dirty="0">
                <a:latin typeface="Times New Roman" panose="02020603050405020304" pitchFamily="18" charset="0"/>
                <a:cs typeface="Times New Roman" panose="02020603050405020304" pitchFamily="18" charset="0"/>
              </a:rPr>
              <a:t>fluctuation pairing</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5864730" y="1793624"/>
            <a:ext cx="3126870" cy="323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1" y="1799272"/>
            <a:ext cx="5412649" cy="3323987"/>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Intra-orbital pairing between </a:t>
            </a:r>
            <a:r>
              <a:rPr lang="el-GR" sz="2000" dirty="0" smtClean="0">
                <a:latin typeface="Times New Roman" panose="02020603050405020304" pitchFamily="18" charset="0"/>
                <a:cs typeface="Times New Roman" panose="02020603050405020304" pitchFamily="18" charset="0"/>
              </a:rPr>
              <a:t>α </a:t>
            </a:r>
            <a:r>
              <a:rPr lang="en-US" sz="2000" dirty="0" smtClean="0">
                <a:latin typeface="Times New Roman" panose="02020603050405020304" pitchFamily="18" charset="0"/>
                <a:cs typeface="Times New Roman" panose="02020603050405020304" pitchFamily="18" charset="0"/>
              </a:rPr>
              <a:t>and </a:t>
            </a:r>
            <a:r>
              <a:rPr lang="el-GR" sz="2000" dirty="0" smtClean="0">
                <a:latin typeface="Times New Roman" panose="02020603050405020304" pitchFamily="18" charset="0"/>
                <a:cs typeface="Times New Roman" panose="02020603050405020304" pitchFamily="18" charset="0"/>
              </a:rPr>
              <a:t>β</a:t>
            </a:r>
            <a:r>
              <a:rPr lang="en-US" sz="2000" dirty="0" smtClean="0">
                <a:latin typeface="Times New Roman" panose="02020603050405020304" pitchFamily="18" charset="0"/>
                <a:cs typeface="Times New Roman" panose="02020603050405020304" pitchFamily="18" charset="0"/>
              </a:rPr>
              <a:t> Fermi sheets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favors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s</a:t>
            </a:r>
            <a:r>
              <a:rPr lang="el-GR" sz="2000" baseline="-25000" dirty="0" smtClean="0">
                <a:latin typeface="Times New Roman" panose="02020603050405020304" pitchFamily="18" charset="0"/>
                <a:cs typeface="Times New Roman" panose="02020603050405020304" pitchFamily="18" charset="0"/>
              </a:rPr>
              <a:t>±</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Sub-leading inter-orbital </a:t>
            </a:r>
            <a:r>
              <a:rPr lang="de-DE" sz="2000" dirty="0">
                <a:latin typeface="Times New Roman" panose="02020603050405020304" pitchFamily="18" charset="0"/>
                <a:cs typeface="Times New Roman" panose="02020603050405020304" pitchFamily="18" charset="0"/>
              </a:rPr>
              <a:t>between </a:t>
            </a:r>
            <a:r>
              <a:rPr lang="el-GR" sz="2000" dirty="0" smtClean="0">
                <a:latin typeface="Times New Roman" panose="02020603050405020304" pitchFamily="18" charset="0"/>
                <a:cs typeface="Times New Roman" panose="02020603050405020304" pitchFamily="18" charset="0"/>
              </a:rPr>
              <a:t>β</a:t>
            </a:r>
            <a:r>
              <a:rPr lang="en-US" sz="2000" baseline="-25000" dirty="0" smtClean="0">
                <a:latin typeface="Times New Roman" panose="02020603050405020304" pitchFamily="18" charset="0"/>
                <a:cs typeface="Times New Roman" panose="02020603050405020304" pitchFamily="18" charset="0"/>
              </a:rPr>
              <a:t>1</a:t>
            </a:r>
            <a:r>
              <a:rPr lang="el-GR"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l-GR" sz="2000" dirty="0" smtClean="0">
                <a:latin typeface="Times New Roman" panose="02020603050405020304" pitchFamily="18" charset="0"/>
                <a:cs typeface="Times New Roman" panose="02020603050405020304" pitchFamily="18" charset="0"/>
              </a:rPr>
              <a:t>β</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Fermi </a:t>
            </a:r>
            <a:r>
              <a:rPr lang="en-US" sz="2000" dirty="0" smtClean="0">
                <a:latin typeface="Times New Roman" panose="02020603050405020304" pitchFamily="18" charset="0"/>
                <a:cs typeface="Times New Roman" panose="02020603050405020304" pitchFamily="18" charset="0"/>
              </a:rPr>
              <a:t>sheets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favors nodes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frustrates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l-GR" sz="2000" baseline="-25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Hole doping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&lt; 6)  appearance of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γ</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pocket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Appearance </a:t>
            </a:r>
            <a:r>
              <a:rPr lang="en-US" sz="2000" dirty="0">
                <a:latin typeface="Times New Roman" panose="02020603050405020304" pitchFamily="18" charset="0"/>
                <a:cs typeface="Times New Roman" panose="02020603050405020304" pitchFamily="18" charset="0"/>
                <a:sym typeface="Wingdings" panose="05000000000000000000" pitchFamily="2" charset="2"/>
              </a:rPr>
              <a:t>of </a:t>
            </a:r>
            <a:r>
              <a:rPr lang="el-GR" sz="2000" dirty="0">
                <a:latin typeface="Times New Roman" panose="02020603050405020304" pitchFamily="18" charset="0"/>
                <a:cs typeface="Times New Roman" panose="02020603050405020304" pitchFamily="18" charset="0"/>
                <a:sym typeface="Wingdings" panose="05000000000000000000" pitchFamily="2" charset="2"/>
              </a:rPr>
              <a:t>γ</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pocket  </a:t>
            </a:r>
            <a:r>
              <a:rPr lang="el-GR" sz="2000" dirty="0">
                <a:latin typeface="Times New Roman" panose="02020603050405020304" pitchFamily="18" charset="0"/>
                <a:cs typeface="Times New Roman" panose="02020603050405020304" pitchFamily="18" charset="0"/>
              </a:rPr>
              <a:t>β</a:t>
            </a:r>
            <a:r>
              <a:rPr lang="en-US" sz="2000" baseline="-25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β</a:t>
            </a:r>
            <a:r>
              <a:rPr lang="en-US" sz="2000" baseline="-25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scattering </a:t>
            </a:r>
            <a:r>
              <a:rPr lang="en-US" sz="2000" dirty="0">
                <a:latin typeface="Times New Roman" panose="02020603050405020304" pitchFamily="18" charset="0"/>
                <a:cs typeface="Times New Roman" panose="02020603050405020304" pitchFamily="18" charset="0"/>
                <a:sym typeface="Wingdings" panose="05000000000000000000" pitchFamily="2" charset="2"/>
              </a:rPr>
              <a:t>causes weaker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baseline="-25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frustration</a:t>
            </a:r>
            <a:endParaRPr lang="de-DE" sz="20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5155049"/>
            <a:ext cx="85344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Height of Arsenic above Fe-plane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appearance </a:t>
            </a:r>
            <a:r>
              <a:rPr lang="en-US" sz="2000" dirty="0">
                <a:latin typeface="Times New Roman" panose="02020603050405020304" pitchFamily="18" charset="0"/>
                <a:cs typeface="Times New Roman" panose="02020603050405020304" pitchFamily="18" charset="0"/>
                <a:sym typeface="Wingdings" panose="05000000000000000000" pitchFamily="2" charset="2"/>
              </a:rPr>
              <a:t>of </a:t>
            </a:r>
            <a:r>
              <a:rPr lang="el-GR" sz="2000" dirty="0">
                <a:latin typeface="Times New Roman" panose="02020603050405020304" pitchFamily="18" charset="0"/>
                <a:cs typeface="Times New Roman" panose="02020603050405020304" pitchFamily="18" charset="0"/>
                <a:sym typeface="Wingdings" panose="05000000000000000000" pitchFamily="2" charset="2"/>
              </a:rPr>
              <a:t>γ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pocket and </a:t>
            </a:r>
            <a:r>
              <a:rPr lang="en-US" sz="2000" dirty="0">
                <a:latin typeface="Times New Roman" panose="02020603050405020304" pitchFamily="18" charset="0"/>
                <a:cs typeface="Times New Roman" panose="02020603050405020304" pitchFamily="18" charset="0"/>
                <a:sym typeface="Wingdings" panose="05000000000000000000" pitchFamily="2" charset="2"/>
              </a:rPr>
              <a:t>isotropy of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baseline="-25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state in 1111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family</a:t>
            </a:r>
            <a:endParaRPr lang="de-DE"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9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III</a:t>
            </a:r>
            <a:r>
              <a:rPr lang="en-US" sz="2800" b="1" dirty="0">
                <a:latin typeface="Times New Roman" panose="02020603050405020304" pitchFamily="18" charset="0"/>
                <a:cs typeface="Times New Roman" panose="02020603050405020304" pitchFamily="18" charset="0"/>
              </a:rPr>
              <a:t>. Theoretical background</a:t>
            </a:r>
          </a:p>
        </p:txBody>
      </p:sp>
      <p:sp>
        <p:nvSpPr>
          <p:cNvPr id="5" name="TextBox 4"/>
          <p:cNvSpPr txBox="1"/>
          <p:nvPr/>
        </p:nvSpPr>
        <p:spPr>
          <a:xfrm>
            <a:off x="381000" y="757535"/>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Alternative approaches</a:t>
            </a:r>
          </a:p>
        </p:txBody>
      </p:sp>
      <p:grpSp>
        <p:nvGrpSpPr>
          <p:cNvPr id="11" name="Group 10"/>
          <p:cNvGrpSpPr/>
          <p:nvPr/>
        </p:nvGrpSpPr>
        <p:grpSpPr>
          <a:xfrm>
            <a:off x="6705600" y="3994199"/>
            <a:ext cx="2235200" cy="2635201"/>
            <a:chOff x="6705600" y="3994199"/>
            <a:chExt cx="2235200" cy="2635201"/>
          </a:xfrm>
        </p:grpSpPr>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994199"/>
              <a:ext cx="2235200" cy="206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9" idx="1"/>
            </p:cNvCxnSpPr>
            <p:nvPr/>
          </p:nvCxnSpPr>
          <p:spPr>
            <a:xfrm flipH="1" flipV="1">
              <a:off x="6843941" y="5879068"/>
              <a:ext cx="457200" cy="5656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301141" y="6260068"/>
              <a:ext cx="92845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electron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43800" y="4038600"/>
              <a:ext cx="87716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phonon</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a:stCxn id="13" idx="2"/>
            </p:cNvCxnSpPr>
            <p:nvPr/>
          </p:nvCxnSpPr>
          <p:spPr>
            <a:xfrm flipH="1">
              <a:off x="7982381" y="4407932"/>
              <a:ext cx="1" cy="54506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9" idx="1"/>
            </p:cNvCxnSpPr>
            <p:nvPr/>
          </p:nvCxnSpPr>
          <p:spPr>
            <a:xfrm flipH="1" flipV="1">
              <a:off x="7162800" y="5334000"/>
              <a:ext cx="533401" cy="475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696201" y="5486400"/>
              <a:ext cx="121919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Orbital fluctuation</a:t>
              </a:r>
              <a:endParaRPr lang="en-US"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04800" y="5616714"/>
            <a:ext cx="6172200" cy="707886"/>
            <a:chOff x="304800" y="5848290"/>
            <a:chExt cx="6172200" cy="707886"/>
          </a:xfrm>
        </p:grpSpPr>
        <p:sp>
          <p:nvSpPr>
            <p:cNvPr id="20" name="TextBox 19"/>
            <p:cNvSpPr txBox="1"/>
            <p:nvPr/>
          </p:nvSpPr>
          <p:spPr>
            <a:xfrm>
              <a:off x="304800" y="5848290"/>
              <a:ext cx="61722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Cannot have 		for purely </a:t>
              </a:r>
              <a:r>
                <a:rPr lang="de-DE" sz="2000" dirty="0">
                  <a:latin typeface="Times New Roman" panose="02020603050405020304" pitchFamily="18" charset="0"/>
                  <a:cs typeface="Times New Roman" panose="02020603050405020304" pitchFamily="18" charset="0"/>
                </a:rPr>
                <a:t>electronic interactions</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5"/>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2541841" y="5975747"/>
              <a:ext cx="1377696" cy="213360"/>
            </a:xfrm>
            <a:prstGeom prst="rect">
              <a:avLst/>
            </a:prstGeom>
          </p:spPr>
        </p:pic>
      </p:grpSp>
      <p:pic>
        <p:nvPicPr>
          <p:cNvPr id="1026" name="Picture 2" descr="http://www.jvanwezel.com/pics/Highlight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0000" y="1379388"/>
            <a:ext cx="2717800" cy="20496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4800" y="1295400"/>
            <a:ext cx="5943600"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err="1" smtClean="0">
                <a:latin typeface="Times New Roman" panose="02020603050405020304" pitchFamily="18" charset="0"/>
                <a:cs typeface="Times New Roman" panose="02020603050405020304" pitchFamily="18" charset="0"/>
              </a:rPr>
              <a:t>Excitonic</a:t>
            </a:r>
            <a:r>
              <a:rPr lang="en-US" sz="2000" b="1" dirty="0" smtClean="0">
                <a:latin typeface="Times New Roman" panose="02020603050405020304" pitchFamily="18" charset="0"/>
                <a:cs typeface="Times New Roman" panose="02020603050405020304" pitchFamily="18" charset="0"/>
              </a:rPr>
              <a:t> Superconductivity</a:t>
            </a:r>
            <a:endParaRPr lang="de-DE" sz="2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Proposed by Little and </a:t>
            </a:r>
            <a:r>
              <a:rPr lang="en-US" sz="2000" dirty="0" err="1" smtClean="0">
                <a:latin typeface="Times New Roman"/>
                <a:ea typeface="Calibri"/>
              </a:rPr>
              <a:t>Ginzburg</a:t>
            </a:r>
            <a:endParaRPr lang="en-US" sz="2000" dirty="0" smtClean="0">
              <a:latin typeface="Times New Roman"/>
              <a:ea typeface="Calibri"/>
              <a:sym typeface="Wingdings" panose="05000000000000000000" pitchFamily="2" charset="2"/>
            </a:endParaRPr>
          </a:p>
          <a:p>
            <a:pPr marL="742950" lvl="1" indent="-285750" algn="just">
              <a:buFont typeface="Arial" panose="020B0604020202020204" pitchFamily="34" charset="0"/>
              <a:buChar char="•"/>
            </a:pPr>
            <a:endParaRPr lang="de-DE" sz="1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a:ea typeface="Calibri"/>
              </a:rPr>
              <a:t>Exciton</a:t>
            </a:r>
            <a:r>
              <a:rPr lang="en-US" sz="2000" dirty="0" smtClean="0">
                <a:latin typeface="Times New Roman"/>
                <a:ea typeface="Calibri"/>
              </a:rPr>
              <a:t> + phonon </a:t>
            </a:r>
            <a:r>
              <a:rPr lang="en-US" sz="2000" dirty="0" smtClean="0">
                <a:latin typeface="Times New Roman"/>
                <a:ea typeface="Calibri"/>
                <a:sym typeface="Wingdings" panose="05000000000000000000" pitchFamily="2" charset="2"/>
              </a:rPr>
              <a:t> CDW  suppress super-conductivity</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TextBox 16"/>
          <p:cNvSpPr txBox="1"/>
          <p:nvPr/>
        </p:nvSpPr>
        <p:spPr>
          <a:xfrm>
            <a:off x="304800" y="2971800"/>
            <a:ext cx="4658868"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Orbital fluctuations</a:t>
            </a:r>
            <a:endParaRPr lang="de-DE" sz="2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Ordering of Fe 3</a:t>
            </a:r>
            <a:r>
              <a:rPr lang="en-US" sz="2000" i="1" dirty="0" smtClean="0">
                <a:latin typeface="Times New Roman"/>
                <a:ea typeface="Calibri"/>
              </a:rPr>
              <a:t>d</a:t>
            </a:r>
            <a:r>
              <a:rPr lang="en-US" sz="2000" dirty="0" smtClean="0">
                <a:latin typeface="Times New Roman"/>
                <a:ea typeface="Calibri"/>
              </a:rPr>
              <a:t> orbitals possible</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Recall Hamiltonian</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grpSp>
        <p:nvGrpSpPr>
          <p:cNvPr id="8" name="Group 7"/>
          <p:cNvGrpSpPr/>
          <p:nvPr/>
        </p:nvGrpSpPr>
        <p:grpSpPr>
          <a:xfrm>
            <a:off x="415767" y="4447032"/>
            <a:ext cx="6137433" cy="1039368"/>
            <a:chOff x="228600" y="4370832"/>
            <a:chExt cx="6137433" cy="1039368"/>
          </a:xfrm>
        </p:grpSpPr>
        <p:pic>
          <p:nvPicPr>
            <p:cNvPr id="22" name="Picture 21"/>
            <p:cNvPicPr>
              <a:picLocks noChangeAspect="1"/>
            </p:cNvPicPr>
            <p:nvPr>
              <p:custDataLst>
                <p:tags r:id="rId1"/>
              </p:custDataLst>
            </p:nvPr>
          </p:nvPicPr>
          <p:blipFill rotWithShape="1">
            <a:blip r:embed="rId11" cstate="print">
              <a:extLst>
                <a:ext uri="{28A0092B-C50C-407E-A947-70E740481C1C}">
                  <a14:useLocalDpi xmlns:a14="http://schemas.microsoft.com/office/drawing/2010/main" val="0"/>
                </a:ext>
              </a:extLst>
            </a:blip>
            <a:srcRect r="75092"/>
            <a:stretch/>
          </p:blipFill>
          <p:spPr>
            <a:xfrm>
              <a:off x="228600" y="4370832"/>
              <a:ext cx="2057400" cy="481584"/>
            </a:xfrm>
            <a:prstGeom prst="rect">
              <a:avLst/>
            </a:prstGeom>
          </p:spPr>
        </p:pic>
        <p:pic>
          <p:nvPicPr>
            <p:cNvPr id="23" name="Picture 22"/>
            <p:cNvPicPr>
              <a:picLocks noChangeAspect="1"/>
            </p:cNvPicPr>
            <p:nvPr>
              <p:custDataLst>
                <p:tags r:id="rId2"/>
              </p:custDataLst>
            </p:nvPr>
          </p:nvPicPr>
          <p:blipFill rotWithShape="1">
            <a:blip r:embed="rId11" cstate="print">
              <a:extLst>
                <a:ext uri="{28A0092B-C50C-407E-A947-70E740481C1C}">
                  <a14:useLocalDpi xmlns:a14="http://schemas.microsoft.com/office/drawing/2010/main" val="0"/>
                </a:ext>
              </a:extLst>
            </a:blip>
            <a:srcRect l="42274" r="25842"/>
            <a:stretch/>
          </p:blipFill>
          <p:spPr>
            <a:xfrm>
              <a:off x="3732370" y="4370832"/>
              <a:ext cx="2633663" cy="481584"/>
            </a:xfrm>
            <a:prstGeom prst="rect">
              <a:avLst/>
            </a:prstGeom>
          </p:spPr>
        </p:pic>
        <p:pic>
          <p:nvPicPr>
            <p:cNvPr id="24" name="Picture 23"/>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25169" r="57611"/>
            <a:stretch/>
          </p:blipFill>
          <p:spPr>
            <a:xfrm>
              <a:off x="2307590" y="4370832"/>
              <a:ext cx="1422400" cy="481584"/>
            </a:xfrm>
            <a:prstGeom prst="rect">
              <a:avLst/>
            </a:prstGeom>
          </p:spPr>
        </p:pic>
        <p:pic>
          <p:nvPicPr>
            <p:cNvPr id="25" name="Picture 24"/>
            <p:cNvPicPr>
              <a:picLocks noChangeAspect="1"/>
            </p:cNvPicPr>
            <p:nvPr>
              <p:custDataLst>
                <p:tags r:id="rId4"/>
              </p:custDataLst>
            </p:nvPr>
          </p:nvPicPr>
          <p:blipFill rotWithShape="1">
            <a:blip r:embed="rId11" cstate="print">
              <a:extLst>
                <a:ext uri="{28A0092B-C50C-407E-A947-70E740481C1C}">
                  <a14:useLocalDpi xmlns:a14="http://schemas.microsoft.com/office/drawing/2010/main" val="0"/>
                </a:ext>
              </a:extLst>
            </a:blip>
            <a:srcRect l="73831"/>
            <a:stretch/>
          </p:blipFill>
          <p:spPr>
            <a:xfrm>
              <a:off x="1066800" y="4928616"/>
              <a:ext cx="2161540" cy="481584"/>
            </a:xfrm>
            <a:prstGeom prst="rect">
              <a:avLst/>
            </a:prstGeom>
          </p:spPr>
        </p:pic>
      </p:grpSp>
    </p:spTree>
    <p:extLst>
      <p:ext uri="{BB962C8B-B14F-4D97-AF65-F5344CB8AC3E}">
        <p14:creationId xmlns:p14="http://schemas.microsoft.com/office/powerpoint/2010/main" val="8506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541020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Spin-resonance peak</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Neutron scattering </a:t>
            </a:r>
            <a:r>
              <a:rPr lang="de-DE" sz="2000" dirty="0">
                <a:latin typeface="Times New Roman" panose="02020603050405020304" pitchFamily="18" charset="0"/>
                <a:cs typeface="Times New Roman" panose="02020603050405020304" pitchFamily="18" charset="0"/>
                <a:sym typeface="Wingdings" panose="05000000000000000000" pitchFamily="2" charset="2"/>
              </a:rPr>
              <a:t> dynamical spin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susceptibility</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Does </a:t>
            </a:r>
            <a:r>
              <a:rPr lang="en-US" sz="2400" b="1" dirty="0">
                <a:latin typeface="Times New Roman" panose="02020603050405020304" pitchFamily="18" charset="0"/>
                <a:cs typeface="Times New Roman" panose="02020603050405020304" pitchFamily="18" charset="0"/>
              </a:rPr>
              <a:t>the gap in </a:t>
            </a:r>
            <a:r>
              <a:rPr lang="en-US" sz="2400" b="1" dirty="0" err="1">
                <a:latin typeface="Times New Roman" panose="02020603050405020304" pitchFamily="18" charset="0"/>
                <a:cs typeface="Times New Roman" panose="02020603050405020304" pitchFamily="18" charset="0"/>
              </a:rPr>
              <a:t>FeBS</a:t>
            </a:r>
            <a:r>
              <a:rPr lang="en-US" sz="2400" b="1" dirty="0">
                <a:latin typeface="Times New Roman" panose="02020603050405020304" pitchFamily="18" charset="0"/>
                <a:cs typeface="Times New Roman" panose="02020603050405020304" pitchFamily="18" charset="0"/>
              </a:rPr>
              <a:t> change sign?</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589" y="3844066"/>
            <a:ext cx="3616211" cy="293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56901"/>
            <a:ext cx="4833769" cy="361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4244" y="2057400"/>
            <a:ext cx="310688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03883" y="2453640"/>
            <a:ext cx="2305812" cy="480060"/>
          </a:xfrm>
          <a:prstGeom prst="rect">
            <a:avLst/>
          </a:prstGeom>
        </p:spPr>
      </p:pic>
    </p:spTree>
    <p:extLst>
      <p:ext uri="{BB962C8B-B14F-4D97-AF65-F5344CB8AC3E}">
        <p14:creationId xmlns:p14="http://schemas.microsoft.com/office/powerpoint/2010/main" val="24263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4724401"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Josephson junctions</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-wave symmetry of cuprates confirmed by Josephson effect</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Phase shift of </a:t>
            </a:r>
            <a:r>
              <a:rPr lang="el-GR" sz="2000" dirty="0" smtClean="0">
                <a:latin typeface="Times New Roman"/>
                <a:ea typeface="Calibri"/>
              </a:rPr>
              <a:t>π</a:t>
            </a:r>
            <a:r>
              <a:rPr lang="en-US" sz="2000" dirty="0" smtClean="0">
                <a:latin typeface="Times New Roman"/>
                <a:ea typeface="Calibri"/>
              </a:rPr>
              <a:t> between orthogonal planes</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Unfortunately </a:t>
            </a:r>
            <a:r>
              <a:rPr lang="en-US" sz="2000" dirty="0" err="1" smtClean="0">
                <a:latin typeface="Times New Roman"/>
                <a:ea typeface="Calibri"/>
              </a:rPr>
              <a:t>pnictides</a:t>
            </a:r>
            <a:r>
              <a:rPr lang="en-US" sz="2000" dirty="0" smtClean="0">
                <a:latin typeface="Times New Roman"/>
                <a:ea typeface="Calibri"/>
              </a:rPr>
              <a:t> don’t have spatial anisotropy</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Phase difference across electron and hole Fermi sheets </a:t>
            </a:r>
            <a:r>
              <a:rPr lang="en-US" sz="2000" dirty="0">
                <a:latin typeface="Times New Roman"/>
                <a:cs typeface="Times New Roman" panose="02020603050405020304" pitchFamily="18" charset="0"/>
              </a:rPr>
              <a:t>for </a:t>
            </a:r>
            <a:r>
              <a:rPr lang="en-US" sz="2000" i="1" dirty="0">
                <a:latin typeface="Times New Roman"/>
                <a:cs typeface="Times New Roman" panose="02020603050405020304" pitchFamily="18" charset="0"/>
              </a:rPr>
              <a:t>s</a:t>
            </a:r>
            <a:r>
              <a:rPr lang="en-US" sz="2000" baseline="30000" dirty="0">
                <a:latin typeface="Times New Roman"/>
                <a:cs typeface="Times New Roman" panose="02020603050405020304" pitchFamily="18" charset="0"/>
              </a:rPr>
              <a:t>±</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pairing</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Solution </a:t>
            </a:r>
            <a:r>
              <a:rPr lang="en-US" sz="2000" dirty="0" smtClean="0">
                <a:latin typeface="Times New Roman"/>
                <a:cs typeface="Times New Roman" panose="02020603050405020304" pitchFamily="18" charset="0"/>
                <a:sym typeface="Wingdings" panose="05000000000000000000" pitchFamily="2" charset="2"/>
              </a:rPr>
              <a:t> </a:t>
            </a:r>
            <a:r>
              <a:rPr lang="en-US" sz="2000" dirty="0" smtClean="0">
                <a:latin typeface="Times New Roman"/>
                <a:cs typeface="Times New Roman" panose="02020603050405020304" pitchFamily="18" charset="0"/>
              </a:rPr>
              <a:t>Measure Josephson effect across </a:t>
            </a:r>
            <a:r>
              <a:rPr lang="en-US" sz="2000" dirty="0" err="1" smtClean="0">
                <a:latin typeface="Times New Roman"/>
                <a:cs typeface="Times New Roman" panose="02020603050405020304" pitchFamily="18" charset="0"/>
              </a:rPr>
              <a:t>epitaxially</a:t>
            </a:r>
            <a:r>
              <a:rPr lang="en-US" sz="2000" dirty="0" smtClean="0">
                <a:latin typeface="Times New Roman"/>
                <a:cs typeface="Times New Roman" panose="02020603050405020304" pitchFamily="18" charset="0"/>
              </a:rPr>
              <a:t> grown interface between electron- and hole-doped </a:t>
            </a:r>
            <a:r>
              <a:rPr lang="en-US" sz="2000" dirty="0" err="1" smtClean="0">
                <a:latin typeface="Times New Roman"/>
                <a:cs typeface="Times New Roman" panose="02020603050405020304" pitchFamily="18" charset="0"/>
              </a:rPr>
              <a:t>pnictide</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Does </a:t>
            </a:r>
            <a:r>
              <a:rPr lang="en-US" sz="2400" b="1" dirty="0">
                <a:latin typeface="Times New Roman" panose="02020603050405020304" pitchFamily="18" charset="0"/>
                <a:cs typeface="Times New Roman" panose="02020603050405020304" pitchFamily="18" charset="0"/>
              </a:rPr>
              <a:t>the gap in </a:t>
            </a:r>
            <a:r>
              <a:rPr lang="en-US" sz="2400" b="1" dirty="0" err="1">
                <a:latin typeface="Times New Roman" panose="02020603050405020304" pitchFamily="18" charset="0"/>
                <a:cs typeface="Times New Roman" panose="02020603050405020304" pitchFamily="18" charset="0"/>
              </a:rPr>
              <a:t>FeBS</a:t>
            </a:r>
            <a:r>
              <a:rPr lang="en-US" sz="2400" b="1" dirty="0">
                <a:latin typeface="Times New Roman" panose="02020603050405020304" pitchFamily="18" charset="0"/>
                <a:cs typeface="Times New Roman" panose="02020603050405020304" pitchFamily="18" charset="0"/>
              </a:rPr>
              <a:t> change sign?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72" b="42069"/>
          <a:stretch/>
        </p:blipFill>
        <p:spPr bwMode="auto">
          <a:xfrm>
            <a:off x="5185719" y="1935480"/>
            <a:ext cx="3878512"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942" y="4901976"/>
            <a:ext cx="2099858" cy="165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4532" y="76200"/>
            <a:ext cx="1926275" cy="1952420"/>
          </a:xfrm>
          <a:prstGeom prst="rect">
            <a:avLst/>
          </a:prstGeom>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495800"/>
            <a:ext cx="1752601" cy="218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4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5486401"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Quasiparticle interference </a:t>
            </a:r>
            <a:r>
              <a:rPr lang="en-US" sz="2200" b="1" dirty="0" smtClean="0">
                <a:latin typeface="Times New Roman" panose="02020603050405020304" pitchFamily="18" charset="0"/>
                <a:cs typeface="Times New Roman" panose="02020603050405020304" pitchFamily="18" charset="0"/>
              </a:rPr>
              <a:t>∝</a:t>
            </a:r>
            <a:endParaRPr lang="en-US" sz="2200" b="1" i="1" baseline="-25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Does </a:t>
            </a:r>
            <a:r>
              <a:rPr lang="en-US" sz="2400" b="1" dirty="0">
                <a:latin typeface="Times New Roman" panose="02020603050405020304" pitchFamily="18" charset="0"/>
                <a:cs typeface="Times New Roman" panose="02020603050405020304" pitchFamily="18" charset="0"/>
              </a:rPr>
              <a:t>the gap in </a:t>
            </a:r>
            <a:r>
              <a:rPr lang="en-US" sz="2400" b="1" dirty="0" err="1">
                <a:latin typeface="Times New Roman" panose="02020603050405020304" pitchFamily="18" charset="0"/>
                <a:cs typeface="Times New Roman" panose="02020603050405020304" pitchFamily="18" charset="0"/>
              </a:rPr>
              <a:t>FeBS</a:t>
            </a:r>
            <a:r>
              <a:rPr lang="en-US" sz="2400" b="1" dirty="0">
                <a:latin typeface="Times New Roman" panose="02020603050405020304" pitchFamily="18" charset="0"/>
                <a:cs typeface="Times New Roman" panose="02020603050405020304" pitchFamily="18" charset="0"/>
              </a:rPr>
              <a:t> change sign?</a:t>
            </a:r>
          </a:p>
        </p:txBody>
      </p:sp>
      <p:pic>
        <p:nvPicPr>
          <p:cNvPr id="5122" name="Picture 2" descr="http://www.sciencemag.org/content/323/5916/923/F1.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b="44216"/>
          <a:stretch/>
        </p:blipFill>
        <p:spPr bwMode="auto">
          <a:xfrm>
            <a:off x="6475004" y="1337318"/>
            <a:ext cx="2592796" cy="27774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ciencemag.org/content/323/5916/923/F3.large.jpg"/>
          <p:cNvPicPr>
            <a:picLocks noChangeAspect="1" noChangeArrowheads="1"/>
          </p:cNvPicPr>
          <p:nvPr/>
        </p:nvPicPr>
        <p:blipFill rotWithShape="1">
          <a:blip r:embed="rId5">
            <a:extLst>
              <a:ext uri="{28A0092B-C50C-407E-A947-70E740481C1C}">
                <a14:useLocalDpi xmlns:a14="http://schemas.microsoft.com/office/drawing/2010/main" val="0"/>
              </a:ext>
            </a:extLst>
          </a:blip>
          <a:srcRect r="45401" b="38252"/>
          <a:stretch/>
        </p:blipFill>
        <p:spPr bwMode="auto">
          <a:xfrm>
            <a:off x="6475004" y="4191000"/>
            <a:ext cx="259279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Tejas\Downloads\preview.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2670" y="1788160"/>
            <a:ext cx="209193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Tejas\Downloads\preview.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699" y="2743200"/>
            <a:ext cx="2640301" cy="2438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Tejas\Downloads\preview.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170" y="1696720"/>
            <a:ext cx="3107430" cy="5892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Tejas\Downloads\preview.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2995" y="3108960"/>
            <a:ext cx="2619990" cy="2438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ciencemag.org/content/328/5977/474/F1.lar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673" y="4468497"/>
            <a:ext cx="4038775" cy="22371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4799" y="3409890"/>
            <a:ext cx="5715001" cy="861774"/>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QPI in the </a:t>
            </a:r>
            <a:r>
              <a:rPr lang="de-DE" sz="2000" dirty="0" smtClean="0">
                <a:latin typeface="Times New Roman" panose="02020603050405020304" pitchFamily="18" charset="0"/>
                <a:cs typeface="Times New Roman" panose="02020603050405020304" pitchFamily="18" charset="0"/>
              </a:rPr>
              <a:t>Pnictides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dirty="0">
                <a:latin typeface="Times New Roman" panose="02020603050405020304" pitchFamily="18" charset="0"/>
                <a:cs typeface="Times New Roman" panose="02020603050405020304" pitchFamily="18" charset="0"/>
                <a:sym typeface="Wingdings" panose="05000000000000000000" pitchFamily="2" charset="2"/>
              </a:rPr>
              <a:t>no “hot spots”</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Bragg vs. QPI?</a:t>
            </a:r>
          </a:p>
        </p:txBody>
      </p:sp>
      <p:pic>
        <p:nvPicPr>
          <p:cNvPr id="17" name="Picture 16"/>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145449" y="1371600"/>
            <a:ext cx="1676400" cy="216310"/>
          </a:xfrm>
          <a:prstGeom prst="rect">
            <a:avLst/>
          </a:prstGeom>
        </p:spPr>
      </p:pic>
      <p:sp>
        <p:nvSpPr>
          <p:cNvPr id="18" name="TextBox 17"/>
          <p:cNvSpPr txBox="1"/>
          <p:nvPr/>
        </p:nvSpPr>
        <p:spPr>
          <a:xfrm>
            <a:off x="304800" y="2266890"/>
            <a:ext cx="4038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QPI in the Cuprates</a:t>
            </a:r>
          </a:p>
        </p:txBody>
      </p:sp>
      <p:pic>
        <p:nvPicPr>
          <p:cNvPr id="5128" name="Picture 8" descr="http://www.sciencemag.org/content/328/5977/474/F4.larg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07711" y="4648200"/>
            <a:ext cx="1916889" cy="212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6629401"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Coexistence of magnetism and </a:t>
            </a:r>
            <a:r>
              <a:rPr lang="en-US" sz="2200" b="1" dirty="0" smtClean="0">
                <a:latin typeface="Times New Roman" panose="02020603050405020304" pitchFamily="18" charset="0"/>
                <a:cs typeface="Times New Roman" panose="02020603050405020304" pitchFamily="18" charset="0"/>
              </a:rPr>
              <a:t>superconductivity</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Does </a:t>
            </a:r>
            <a:r>
              <a:rPr lang="en-US" sz="2400" b="1" dirty="0">
                <a:latin typeface="Times New Roman" panose="02020603050405020304" pitchFamily="18" charset="0"/>
                <a:cs typeface="Times New Roman" panose="02020603050405020304" pitchFamily="18" charset="0"/>
              </a:rPr>
              <a:t>the gap in </a:t>
            </a:r>
            <a:r>
              <a:rPr lang="en-US" sz="2400" b="1" dirty="0" err="1">
                <a:latin typeface="Times New Roman" panose="02020603050405020304" pitchFamily="18" charset="0"/>
                <a:cs typeface="Times New Roman" panose="02020603050405020304" pitchFamily="18" charset="0"/>
              </a:rPr>
              <a:t>FeBS</a:t>
            </a:r>
            <a:r>
              <a:rPr lang="en-US" sz="2400" b="1" dirty="0">
                <a:latin typeface="Times New Roman" panose="02020603050405020304" pitchFamily="18" charset="0"/>
                <a:cs typeface="Times New Roman" panose="02020603050405020304" pitchFamily="18" charset="0"/>
              </a:rPr>
              <a:t> change sign?</a:t>
            </a:r>
          </a:p>
        </p:txBody>
      </p:sp>
      <p:sp>
        <p:nvSpPr>
          <p:cNvPr id="6" name="TextBox 5"/>
          <p:cNvSpPr txBox="1"/>
          <p:nvPr/>
        </p:nvSpPr>
        <p:spPr>
          <a:xfrm>
            <a:off x="304801" y="1857613"/>
            <a:ext cx="5257799" cy="3323987"/>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Co-doped BaFe</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As</a:t>
            </a:r>
            <a:r>
              <a:rPr lang="en-US" sz="2000" baseline="-25000" dirty="0">
                <a:latin typeface="Times New Roman" panose="02020603050405020304" pitchFamily="18" charset="0"/>
                <a:cs typeface="Times New Roman" panose="02020603050405020304" pitchFamily="18" charset="0"/>
              </a:rPr>
              <a:t>2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rPr>
              <a:t>Microscopic </a:t>
            </a:r>
            <a:r>
              <a:rPr lang="en-US" sz="2000" dirty="0">
                <a:latin typeface="Times New Roman" panose="02020603050405020304" pitchFamily="18" charset="0"/>
                <a:cs typeface="Times New Roman" panose="02020603050405020304" pitchFamily="18" charset="0"/>
              </a:rPr>
              <a:t>coexistence of weak </a:t>
            </a:r>
            <a:r>
              <a:rPr lang="en-US" sz="2000" dirty="0" smtClean="0">
                <a:latin typeface="Times New Roman" panose="02020603050405020304" pitchFamily="18" charset="0"/>
                <a:cs typeface="Times New Roman" panose="02020603050405020304" pitchFamily="18" charset="0"/>
              </a:rPr>
              <a:t>antiferromagnetism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superconductivity</a:t>
            </a:r>
            <a:endParaRPr lang="de-DE" sz="2000"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i="1" dirty="0" smtClean="0">
                <a:latin typeface="Times New Roman"/>
              </a:rPr>
              <a:t>s</a:t>
            </a:r>
            <a:r>
              <a:rPr lang="en-US" sz="2000" baseline="-25000" dirty="0">
                <a:latin typeface="Times New Roman"/>
              </a:rPr>
              <a:t>±</a:t>
            </a:r>
            <a:r>
              <a:rPr lang="en-US" sz="2000" dirty="0">
                <a:latin typeface="Times New Roman"/>
              </a:rPr>
              <a:t> </a:t>
            </a:r>
            <a:r>
              <a:rPr lang="en-US" sz="2000" dirty="0" smtClean="0">
                <a:latin typeface="Times New Roman"/>
              </a:rPr>
              <a:t>or </a:t>
            </a:r>
            <a:r>
              <a:rPr lang="en-US" sz="2000" i="1" dirty="0" smtClean="0">
                <a:latin typeface="Times New Roman"/>
              </a:rPr>
              <a:t>s</a:t>
            </a:r>
            <a:r>
              <a:rPr lang="en-US" sz="2000" baseline="-25000" dirty="0" smtClean="0">
                <a:latin typeface="Times New Roman"/>
              </a:rPr>
              <a:t>++</a:t>
            </a:r>
            <a:r>
              <a:rPr lang="en-US" sz="2000" dirty="0" smtClean="0">
                <a:latin typeface="Times New Roman"/>
              </a:rPr>
              <a:t> states coexists with SDW</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In-plane thermal conductivity </a:t>
            </a:r>
            <a:r>
              <a:rPr lang="en-US" sz="2000" dirty="0" smtClean="0">
                <a:latin typeface="Times New Roman"/>
                <a:cs typeface="Times New Roman" panose="02020603050405020304" pitchFamily="18" charset="0"/>
              </a:rPr>
              <a:t>experiment </a:t>
            </a:r>
            <a:r>
              <a:rPr lang="en-US" sz="2000" dirty="0" smtClean="0">
                <a:latin typeface="Times New Roman"/>
                <a:cs typeface="Times New Roman" panose="02020603050405020304" pitchFamily="18" charset="0"/>
                <a:sym typeface="Wingdings" panose="05000000000000000000" pitchFamily="2" charset="2"/>
              </a:rPr>
              <a:t> </a:t>
            </a:r>
            <a:r>
              <a:rPr lang="en-US" sz="2000" dirty="0" smtClean="0">
                <a:latin typeface="Times New Roman"/>
                <a:cs typeface="Times New Roman" panose="02020603050405020304" pitchFamily="18" charset="0"/>
                <a:sym typeface="Wingdings" panose="05000000000000000000" pitchFamily="2" charset="2"/>
              </a:rPr>
              <a:t>no </a:t>
            </a:r>
            <a:r>
              <a:rPr lang="en-US" sz="2000" i="1" dirty="0" smtClean="0">
                <a:latin typeface="Times New Roman"/>
                <a:cs typeface="Times New Roman" panose="02020603050405020304" pitchFamily="18" charset="0"/>
                <a:sym typeface="Wingdings" panose="05000000000000000000" pitchFamily="2" charset="2"/>
              </a:rPr>
              <a:t>c</a:t>
            </a:r>
            <a:r>
              <a:rPr lang="en-US" sz="2000" dirty="0" smtClean="0">
                <a:latin typeface="Times New Roman"/>
                <a:cs typeface="Times New Roman" panose="02020603050405020304" pitchFamily="18" charset="0"/>
                <a:sym typeface="Wingdings" panose="05000000000000000000" pitchFamily="2" charset="2"/>
              </a:rPr>
              <a:t>-axis nodal lines</a:t>
            </a:r>
          </a:p>
          <a:p>
            <a:pPr marL="742950" lvl="1" indent="-285750" algn="just">
              <a:buFont typeface="Arial" panose="020B0604020202020204" pitchFamily="34" charset="0"/>
              <a:buChar char="•"/>
            </a:pPr>
            <a:endParaRPr lang="en-US" sz="1000" i="1" dirty="0" smtClean="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i="1" dirty="0" smtClean="0">
                <a:latin typeface="Times New Roman"/>
                <a:cs typeface="Times New Roman" panose="02020603050405020304" pitchFamily="18" charset="0"/>
              </a:rPr>
              <a:t>s</a:t>
            </a:r>
            <a:r>
              <a:rPr lang="en-US" sz="2000" baseline="-25000" dirty="0">
                <a:latin typeface="Times New Roman"/>
                <a:cs typeface="Times New Roman" panose="02020603050405020304" pitchFamily="18" charset="0"/>
              </a:rPr>
              <a:t>++</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pairing </a:t>
            </a:r>
            <a:r>
              <a:rPr lang="en-US" sz="2000" dirty="0" smtClean="0">
                <a:latin typeface="Times New Roman"/>
                <a:cs typeface="Times New Roman" panose="02020603050405020304" pitchFamily="18" charset="0"/>
                <a:sym typeface="Wingdings" panose="05000000000000000000" pitchFamily="2" charset="2"/>
              </a:rPr>
              <a:t> SDW-induced BZ band folding  </a:t>
            </a:r>
            <a:r>
              <a:rPr lang="en-US" sz="2000" i="1" dirty="0" smtClean="0">
                <a:latin typeface="Times New Roman"/>
                <a:cs typeface="Times New Roman" panose="02020603050405020304" pitchFamily="18" charset="0"/>
                <a:sym typeface="Wingdings" panose="05000000000000000000" pitchFamily="2" charset="2"/>
              </a:rPr>
              <a:t>c</a:t>
            </a:r>
            <a:r>
              <a:rPr lang="en-US" sz="2000" dirty="0" smtClean="0">
                <a:latin typeface="Times New Roman"/>
                <a:cs typeface="Times New Roman" panose="02020603050405020304" pitchFamily="18" charset="0"/>
                <a:sym typeface="Wingdings" panose="05000000000000000000" pitchFamily="2" charset="2"/>
              </a:rPr>
              <a:t>-axis line nodes  </a:t>
            </a:r>
            <a:r>
              <a:rPr lang="en-US" sz="2000" i="1" dirty="0">
                <a:latin typeface="Times New Roman"/>
                <a:cs typeface="Times New Roman" panose="02020603050405020304" pitchFamily="18" charset="0"/>
              </a:rPr>
              <a:t>s</a:t>
            </a:r>
            <a:r>
              <a:rPr lang="en-US" sz="2000" baseline="-25000" dirty="0">
                <a:latin typeface="Times New Roman"/>
                <a:cs typeface="Times New Roman" panose="02020603050405020304" pitchFamily="18" charset="0"/>
              </a:rPr>
              <a:t>++</a:t>
            </a:r>
            <a:r>
              <a:rPr lang="en-US" sz="2000" dirty="0">
                <a:latin typeface="Times New Roman"/>
                <a:cs typeface="Times New Roman" panose="02020603050405020304" pitchFamily="18" charset="0"/>
              </a:rPr>
              <a:t> pairing </a:t>
            </a:r>
            <a:r>
              <a:rPr lang="en-US" sz="2000" b="1" dirty="0" smtClean="0">
                <a:latin typeface="Times New Roman"/>
                <a:cs typeface="Times New Roman" panose="02020603050405020304" pitchFamily="18" charset="0"/>
              </a:rPr>
              <a:t>cannot</a:t>
            </a:r>
            <a:r>
              <a:rPr lang="en-US" sz="2000" dirty="0" smtClean="0">
                <a:latin typeface="Times New Roman"/>
                <a:cs typeface="Times New Roman" panose="02020603050405020304" pitchFamily="18" charset="0"/>
              </a:rPr>
              <a:t> coexist with SDW</a:t>
            </a:r>
            <a:endParaRPr lang="de-DE" sz="2000" dirty="0" smtClean="0">
              <a:latin typeface="Times New Roman" panose="02020603050405020304" pitchFamily="18" charset="0"/>
              <a:cs typeface="Times New Roman" panose="02020603050405020304" pitchFamily="18" charset="0"/>
            </a:endParaRPr>
          </a:p>
        </p:txBody>
      </p:sp>
      <p:pic>
        <p:nvPicPr>
          <p:cNvPr id="2052" name="Picture 4" descr="http://web.mit.edu/gediklab/images/hightc.jpg"/>
          <p:cNvPicPr>
            <a:picLocks noChangeAspect="1" noChangeArrowheads="1"/>
          </p:cNvPicPr>
          <p:nvPr/>
        </p:nvPicPr>
        <p:blipFill rotWithShape="1">
          <a:blip r:embed="rId3">
            <a:extLst>
              <a:ext uri="{28A0092B-C50C-407E-A947-70E740481C1C}">
                <a14:useLocalDpi xmlns:a14="http://schemas.microsoft.com/office/drawing/2010/main" val="0"/>
              </a:ext>
            </a:extLst>
          </a:blip>
          <a:srcRect l="46597" b="10717"/>
          <a:stretch/>
        </p:blipFill>
        <p:spPr bwMode="auto">
          <a:xfrm>
            <a:off x="5562600" y="1981200"/>
            <a:ext cx="3497045" cy="259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rsta.royalsocietypublishing.org/content/369/1941/1670/F1.larg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0772" y="936843"/>
            <a:ext cx="2724628" cy="203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SU(2) slave-boson </a:t>
            </a:r>
            <a:r>
              <a:rPr lang="en-US" sz="2800" b="1" dirty="0">
                <a:latin typeface="Times New Roman" panose="02020603050405020304" pitchFamily="18" charset="0"/>
                <a:cs typeface="Times New Roman" panose="02020603050405020304" pitchFamily="18" charset="0"/>
              </a:rPr>
              <a:t>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5810251" cy="43088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Mean field phase diagram</a:t>
            </a:r>
            <a:endParaRPr lang="en-US" sz="2200" b="1" dirty="0" smtClean="0">
              <a:latin typeface="Times New Roman" panose="02020603050405020304" pitchFamily="18" charset="0"/>
              <a:cs typeface="Times New Roman" panose="02020603050405020304" pitchFamily="18" charset="0"/>
            </a:endParaRPr>
          </a:p>
        </p:txBody>
      </p:sp>
      <p:pic>
        <p:nvPicPr>
          <p:cNvPr id="1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3200400"/>
            <a:ext cx="2875973" cy="199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762000" y="1696557"/>
            <a:ext cx="1159764" cy="509016"/>
          </a:xfrm>
          <a:prstGeom prst="rect">
            <a:avLst/>
          </a:prstGeom>
        </p:spPr>
      </p:pic>
      <p:pic>
        <p:nvPicPr>
          <p:cNvPr id="9" name="Picture 8"/>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2305812" y="1696557"/>
            <a:ext cx="970788" cy="487680"/>
          </a:xfrm>
          <a:prstGeom prst="rect">
            <a:avLst/>
          </a:prstGeom>
        </p:spPr>
      </p:pic>
      <p:pic>
        <p:nvPicPr>
          <p:cNvPr id="10" name="Picture 9"/>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762000" y="2362200"/>
            <a:ext cx="1193292" cy="461772"/>
          </a:xfrm>
          <a:prstGeom prst="rect">
            <a:avLst/>
          </a:prstGeom>
        </p:spPr>
      </p:pic>
      <p:pic>
        <p:nvPicPr>
          <p:cNvPr id="11" name="Picture 1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057400" y="2370237"/>
            <a:ext cx="1955292" cy="461772"/>
          </a:xfrm>
          <a:prstGeom prst="rect">
            <a:avLst/>
          </a:prstGeom>
        </p:spPr>
      </p:pic>
      <p:pic>
        <p:nvPicPr>
          <p:cNvPr id="12" name="Picture 11"/>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62000" y="3023271"/>
            <a:ext cx="1193292" cy="461772"/>
          </a:xfrm>
          <a:prstGeom prst="rect">
            <a:avLst/>
          </a:prstGeom>
        </p:spPr>
      </p:pic>
      <p:pic>
        <p:nvPicPr>
          <p:cNvPr id="13" name="Picture 12"/>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057400" y="3023271"/>
            <a:ext cx="1955292" cy="461772"/>
          </a:xfrm>
          <a:prstGeom prst="rect">
            <a:avLst/>
          </a:prstGeom>
        </p:spPr>
      </p:pic>
      <p:pic>
        <p:nvPicPr>
          <p:cNvPr id="22" name="Picture 2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572000" y="3143667"/>
            <a:ext cx="886968" cy="220980"/>
          </a:xfrm>
          <a:prstGeom prst="rect">
            <a:avLst/>
          </a:prstGeom>
        </p:spPr>
      </p:pic>
      <p:grpSp>
        <p:nvGrpSpPr>
          <p:cNvPr id="31" name="Group 30"/>
          <p:cNvGrpSpPr/>
          <p:nvPr/>
        </p:nvGrpSpPr>
        <p:grpSpPr>
          <a:xfrm>
            <a:off x="462914" y="3630168"/>
            <a:ext cx="5494020" cy="1170432"/>
            <a:chOff x="462914" y="3657600"/>
            <a:chExt cx="5494020" cy="1170432"/>
          </a:xfrm>
        </p:grpSpPr>
        <p:pic>
          <p:nvPicPr>
            <p:cNvPr id="27" name="Picture 26"/>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762000" y="3657600"/>
              <a:ext cx="4315968" cy="582168"/>
            </a:xfrm>
            <a:prstGeom prst="rect">
              <a:avLst/>
            </a:prstGeom>
          </p:spPr>
        </p:pic>
        <p:pic>
          <p:nvPicPr>
            <p:cNvPr id="30" name="Picture 29"/>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462914" y="4267200"/>
              <a:ext cx="5494020" cy="560832"/>
            </a:xfrm>
            <a:prstGeom prst="rect">
              <a:avLst/>
            </a:prstGeom>
          </p:spPr>
        </p:pic>
      </p:grpSp>
      <p:grpSp>
        <p:nvGrpSpPr>
          <p:cNvPr id="39" name="Group 38"/>
          <p:cNvGrpSpPr/>
          <p:nvPr/>
        </p:nvGrpSpPr>
        <p:grpSpPr>
          <a:xfrm>
            <a:off x="4495800" y="914400"/>
            <a:ext cx="1219200" cy="1267968"/>
            <a:chOff x="4495800" y="914400"/>
            <a:chExt cx="1219200" cy="1267968"/>
          </a:xfrm>
        </p:grpSpPr>
        <p:grpSp>
          <p:nvGrpSpPr>
            <p:cNvPr id="36" name="Group 35"/>
            <p:cNvGrpSpPr/>
            <p:nvPr/>
          </p:nvGrpSpPr>
          <p:grpSpPr>
            <a:xfrm>
              <a:off x="4495800" y="914400"/>
              <a:ext cx="1219200" cy="1267968"/>
              <a:chOff x="4495800" y="914400"/>
              <a:chExt cx="1219200" cy="1267968"/>
            </a:xfrm>
          </p:grpSpPr>
          <p:grpSp>
            <p:nvGrpSpPr>
              <p:cNvPr id="32" name="Group 31"/>
              <p:cNvGrpSpPr/>
              <p:nvPr/>
            </p:nvGrpSpPr>
            <p:grpSpPr>
              <a:xfrm>
                <a:off x="4495800" y="1600200"/>
                <a:ext cx="1219200" cy="582168"/>
                <a:chOff x="5943600" y="1717548"/>
                <a:chExt cx="1219200" cy="582168"/>
              </a:xfrm>
            </p:grpSpPr>
            <p:pic>
              <p:nvPicPr>
                <p:cNvPr id="33" name="Picture 32"/>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6115050" y="1878330"/>
                  <a:ext cx="902208" cy="260604"/>
                </a:xfrm>
                <a:prstGeom prst="rect">
                  <a:avLst/>
                </a:prstGeom>
              </p:spPr>
            </p:pic>
            <p:sp>
              <p:nvSpPr>
                <p:cNvPr id="34" name="Rectangle 33"/>
                <p:cNvSpPr/>
                <p:nvPr/>
              </p:nvSpPr>
              <p:spPr>
                <a:xfrm>
                  <a:off x="5943600" y="1717548"/>
                  <a:ext cx="1219200" cy="58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724400" y="914400"/>
                <a:ext cx="62068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U(1)</a:t>
                </a:r>
                <a:endParaRPr lang="en-US" dirty="0">
                  <a:latin typeface="Times New Roman" panose="02020603050405020304" pitchFamily="18" charset="0"/>
                  <a:cs typeface="Times New Roman" panose="02020603050405020304" pitchFamily="18" charset="0"/>
                </a:endParaRPr>
              </a:p>
            </p:txBody>
          </p:sp>
        </p:grpSp>
        <p:cxnSp>
          <p:nvCxnSpPr>
            <p:cNvPr id="38" name="Straight Arrow Connector 37"/>
            <p:cNvCxnSpPr>
              <a:endCxn id="34" idx="0"/>
            </p:cNvCxnSpPr>
            <p:nvPr/>
          </p:nvCxnSpPr>
          <p:spPr>
            <a:xfrm>
              <a:off x="5034741" y="1283732"/>
              <a:ext cx="70659" cy="31646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pic>
        <p:nvPicPr>
          <p:cNvPr id="409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1271" y="4953000"/>
            <a:ext cx="3086100" cy="173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05200" y="4725188"/>
            <a:ext cx="1481709" cy="205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0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421249"/>
            <a:ext cx="8534401" cy="1169551"/>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Evidence </a:t>
            </a:r>
            <a:r>
              <a:rPr lang="en-US" sz="2000" dirty="0">
                <a:latin typeface="Times New Roman" panose="02020603050405020304" pitchFamily="18" charset="0"/>
                <a:cs typeface="Times New Roman" panose="02020603050405020304" pitchFamily="18" charset="0"/>
              </a:rPr>
              <a:t>for very low energy excitations consistent with gap nodes</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Bulk </a:t>
            </a:r>
            <a:r>
              <a:rPr lang="en-US" sz="2000" dirty="0">
                <a:latin typeface="Times New Roman"/>
                <a:ea typeface="Calibri"/>
              </a:rPr>
              <a:t>probes provide consistent picture of the evolution of the low-energy quasiparticle density across the phase diagram</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833735"/>
            <a:ext cx="64008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Evidence </a:t>
            </a:r>
            <a:r>
              <a:rPr lang="en-US" sz="2400" b="1" dirty="0">
                <a:latin typeface="Times New Roman" panose="02020603050405020304" pitchFamily="18" charset="0"/>
                <a:cs typeface="Times New Roman" panose="02020603050405020304" pitchFamily="18" charset="0"/>
              </a:rPr>
              <a:t>for low-energy </a:t>
            </a:r>
            <a:r>
              <a:rPr lang="en-US" sz="2400" b="1" dirty="0" err="1">
                <a:latin typeface="Times New Roman" panose="02020603050405020304" pitchFamily="18" charset="0"/>
                <a:cs typeface="Times New Roman" panose="02020603050405020304" pitchFamily="18" charset="0"/>
              </a:rPr>
              <a:t>subgap</a:t>
            </a:r>
            <a:r>
              <a:rPr lang="en-US" sz="2400" b="1" dirty="0">
                <a:latin typeface="Times New Roman" panose="02020603050405020304" pitchFamily="18" charset="0"/>
                <a:cs typeface="Times New Roman" panose="02020603050405020304" pitchFamily="18" charset="0"/>
              </a:rPr>
              <a:t> excitations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64579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290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1093664"/>
            <a:ext cx="3629025" cy="27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581399"/>
            <a:ext cx="3558247" cy="319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800" y="1218486"/>
            <a:ext cx="5000626" cy="212365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Penetration depth</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Δλ ∝ </a:t>
            </a:r>
            <a:r>
              <a:rPr lang="en-US" sz="2000" dirty="0" err="1" smtClean="0">
                <a:latin typeface="Times New Roman" panose="02020603050405020304" pitchFamily="18" charset="0"/>
                <a:cs typeface="Times New Roman" panose="02020603050405020304" pitchFamily="18" charset="0"/>
              </a:rPr>
              <a:t>exp</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Δ</a:t>
            </a:r>
            <a:r>
              <a:rPr lang="en-US" sz="2000" baseline="-25000" dirty="0" smtClean="0">
                <a:latin typeface="Times New Roman" panose="02020603050405020304" pitchFamily="18" charset="0"/>
                <a:cs typeface="Times New Roman" panose="02020603050405020304" pitchFamily="18" charset="0"/>
              </a:rPr>
              <a:t>min</a:t>
            </a:r>
            <a:r>
              <a:rPr lang="en-US" sz="2000" dirty="0" smtClean="0">
                <a:latin typeface="Times New Roman" panose="02020603050405020304" pitchFamily="18" charset="0"/>
                <a:cs typeface="Times New Roman" panose="02020603050405020304" pitchFamily="18" charset="0"/>
              </a:rPr>
              <a:t>/</a:t>
            </a: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rPr>
              <a:t>fully gapped (optimally doped </a:t>
            </a:r>
            <a:r>
              <a:rPr lang="de-DE" sz="2000" dirty="0" smtClean="0">
                <a:latin typeface="Times New Roman" panose="02020603050405020304" pitchFamily="18" charset="0"/>
                <a:cs typeface="Times New Roman" panose="02020603050405020304" pitchFamily="18" charset="0"/>
              </a:rPr>
              <a:t>Ba</a:t>
            </a:r>
            <a:r>
              <a:rPr lang="de-DE" sz="2000" baseline="-25000" dirty="0" smtClean="0">
                <a:latin typeface="Times New Roman" panose="02020603050405020304" pitchFamily="18" charset="0"/>
                <a:cs typeface="Times New Roman" panose="02020603050405020304" pitchFamily="18" charset="0"/>
              </a:rPr>
              <a:t>1-</a:t>
            </a:r>
            <a:r>
              <a:rPr lang="de-DE" sz="2000" i="1" baseline="-25000" dirty="0" smtClean="0">
                <a:latin typeface="Times New Roman" panose="02020603050405020304" pitchFamily="18" charset="0"/>
                <a:cs typeface="Times New Roman" panose="02020603050405020304" pitchFamily="18" charset="0"/>
              </a:rPr>
              <a:t>x</a:t>
            </a:r>
            <a:r>
              <a:rPr lang="de-DE" sz="2000" dirty="0" smtClean="0">
                <a:latin typeface="Times New Roman" panose="02020603050405020304" pitchFamily="18" charset="0"/>
                <a:cs typeface="Times New Roman" panose="02020603050405020304" pitchFamily="18" charset="0"/>
              </a:rPr>
              <a:t>K</a:t>
            </a:r>
            <a:r>
              <a:rPr lang="de-DE" sz="2000" i="1" baseline="-25000" dirty="0" smtClean="0">
                <a:latin typeface="Times New Roman" panose="02020603050405020304" pitchFamily="18" charset="0"/>
                <a:cs typeface="Times New Roman" panose="02020603050405020304" pitchFamily="18" charset="0"/>
              </a:rPr>
              <a:t>x</a:t>
            </a:r>
            <a:r>
              <a:rPr lang="de-DE" sz="2000" dirty="0" smtClean="0">
                <a:latin typeface="Times New Roman" panose="02020603050405020304" pitchFamily="18" charset="0"/>
                <a:cs typeface="Times New Roman" panose="02020603050405020304" pitchFamily="18" charset="0"/>
              </a:rPr>
              <a:t>Fe</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As</a:t>
            </a:r>
            <a:r>
              <a:rPr lang="de-DE"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Δλ </a:t>
            </a:r>
            <a:r>
              <a:rPr lang="el-GR" sz="2000" dirty="0">
                <a:latin typeface="Times New Roman" panose="02020603050405020304" pitchFamily="18" charset="0"/>
                <a:cs typeface="Times New Roman" panose="02020603050405020304" pitchFamily="18" charset="0"/>
              </a:rPr>
              <a:t>∝ </a:t>
            </a: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line nodes (</a:t>
            </a:r>
            <a:r>
              <a:rPr lang="en-US" sz="2000" dirty="0">
                <a:latin typeface="Times New Roman"/>
                <a:cs typeface="Times New Roman" panose="02020603050405020304" pitchFamily="18" charset="0"/>
              </a:rPr>
              <a:t>1111 family</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Δλ ∝ </a:t>
            </a:r>
            <a:r>
              <a:rPr lang="de-DE" sz="2000" i="1" dirty="0" smtClean="0">
                <a:latin typeface="Times New Roman" panose="02020603050405020304" pitchFamily="18" charset="0"/>
                <a:cs typeface="Times New Roman" panose="02020603050405020304" pitchFamily="18" charset="0"/>
              </a:rPr>
              <a:t>T</a:t>
            </a:r>
            <a:r>
              <a:rPr lang="de-DE" sz="2000" baseline="30000" dirty="0" smtClean="0">
                <a:latin typeface="Times New Roman" panose="02020603050405020304" pitchFamily="18" charset="0"/>
                <a:cs typeface="Times New Roman" panose="02020603050405020304" pitchFamily="18" charset="0"/>
              </a:rPr>
              <a:t>2</a:t>
            </a:r>
            <a:r>
              <a:rPr lang="de-DE" sz="2000" i="1" dirty="0" smtClean="0">
                <a:latin typeface="Times New Roman" panose="02020603050405020304" pitchFamily="18" charset="0"/>
                <a:cs typeface="Times New Roman" panose="02020603050405020304" pitchFamily="18" charset="0"/>
              </a:rPr>
              <a:t> </a:t>
            </a:r>
            <a:r>
              <a:rPr lang="en-US" sz="2000" dirty="0" smtClean="0">
                <a:latin typeface="Times New Roman"/>
                <a:ea typeface="Calibri"/>
                <a:sym typeface="Wingdings" panose="05000000000000000000" pitchFamily="2" charset="2"/>
              </a:rPr>
              <a:t> </a:t>
            </a:r>
            <a:r>
              <a:rPr lang="en-US" sz="2000" dirty="0" smtClean="0">
                <a:latin typeface="Times New Roman"/>
                <a:ea typeface="Calibri"/>
              </a:rPr>
              <a:t>disorder (</a:t>
            </a:r>
            <a:r>
              <a:rPr lang="en-US" sz="2000" dirty="0">
                <a:latin typeface="Times New Roman" panose="02020603050405020304" pitchFamily="18" charset="0"/>
                <a:cs typeface="Times New Roman" panose="02020603050405020304" pitchFamily="18" charset="0"/>
              </a:rPr>
              <a:t>122 family</a:t>
            </a:r>
            <a:r>
              <a:rPr lang="en-US" sz="2000" dirty="0" smtClean="0">
                <a:latin typeface="Times New Roman"/>
                <a:ea typeface="Calibri"/>
              </a:rPr>
              <a:t>)</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Evidence </a:t>
            </a:r>
            <a:r>
              <a:rPr lang="en-US" sz="2400" b="1" dirty="0">
                <a:latin typeface="Times New Roman" panose="02020603050405020304" pitchFamily="18" charset="0"/>
                <a:cs typeface="Times New Roman" panose="02020603050405020304" pitchFamily="18" charset="0"/>
              </a:rPr>
              <a:t>for low-energy </a:t>
            </a:r>
            <a:r>
              <a:rPr lang="en-US" sz="2400" b="1" dirty="0" err="1">
                <a:latin typeface="Times New Roman" panose="02020603050405020304" pitchFamily="18" charset="0"/>
                <a:cs typeface="Times New Roman" panose="02020603050405020304" pitchFamily="18" charset="0"/>
              </a:rPr>
              <a:t>subgap</a:t>
            </a:r>
            <a:r>
              <a:rPr lang="en-US" sz="2400" b="1" dirty="0">
                <a:latin typeface="Times New Roman" panose="02020603050405020304" pitchFamily="18" charset="0"/>
                <a:cs typeface="Times New Roman" panose="02020603050405020304" pitchFamily="18" charset="0"/>
              </a:rPr>
              <a:t> excitations</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18708"/>
            <a:ext cx="3733800" cy="286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3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8534401"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Specific heat</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Nodes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rPr>
              <a:t>Volovik effect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i="1" dirty="0">
                <a:latin typeface="Times New Roman" panose="02020603050405020304" pitchFamily="18" charset="0"/>
                <a:cs typeface="Times New Roman" panose="02020603050405020304" pitchFamily="18" charset="0"/>
                <a:sym typeface="Wingdings" panose="05000000000000000000" pitchFamily="2" charset="2"/>
              </a:rPr>
              <a:t>C</a:t>
            </a:r>
            <a:r>
              <a:rPr lang="de-DE" sz="2000" dirty="0">
                <a:latin typeface="Times New Roman" panose="02020603050405020304" pitchFamily="18" charset="0"/>
                <a:cs typeface="Times New Roman" panose="02020603050405020304" pitchFamily="18" charset="0"/>
                <a:sym typeface="Wingdings" panose="05000000000000000000" pitchFamily="2" charset="2"/>
              </a:rPr>
              <a:t>/</a:t>
            </a:r>
            <a:r>
              <a:rPr lang="de-DE" sz="2000" i="1" dirty="0">
                <a:latin typeface="Times New Roman" panose="02020603050405020304" pitchFamily="18" charset="0"/>
                <a:cs typeface="Times New Roman" panose="02020603050405020304" pitchFamily="18" charset="0"/>
                <a:sym typeface="Wingdings" panose="05000000000000000000" pitchFamily="2" charset="2"/>
              </a:rPr>
              <a:t>T</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H</a:t>
            </a:r>
            <a:r>
              <a:rPr lang="de-DE" sz="2000" baseline="30000" dirty="0" smtClean="0">
                <a:latin typeface="Times New Roman" panose="02020603050405020304" pitchFamily="18" charset="0"/>
                <a:cs typeface="Times New Roman" panose="02020603050405020304" pitchFamily="18" charset="0"/>
                <a:sym typeface="Wingdings" panose="05000000000000000000" pitchFamily="2" charset="2"/>
              </a:rPr>
              <a:t>1/2</a:t>
            </a:r>
            <a:endParaRPr lang="de-DE" sz="2000" baseline="30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Fully gapped </a:t>
            </a:r>
            <a:r>
              <a:rPr lang="en-US" sz="2000" dirty="0">
                <a:latin typeface="Times New Roman"/>
                <a:ea typeface="Calibri"/>
                <a:sym typeface="Wingdings" panose="05000000000000000000" pitchFamily="2" charset="2"/>
              </a:rPr>
              <a:t> vortex </a:t>
            </a:r>
            <a:r>
              <a:rPr lang="en-US" sz="2000" dirty="0" smtClean="0">
                <a:latin typeface="Times New Roman"/>
                <a:ea typeface="Calibri"/>
                <a:sym typeface="Wingdings" panose="05000000000000000000" pitchFamily="2" charset="2"/>
              </a:rPr>
              <a:t>cores states  </a:t>
            </a:r>
            <a:r>
              <a:rPr lang="de-DE" sz="2000" i="1" dirty="0">
                <a:latin typeface="Times New Roman" panose="02020603050405020304" pitchFamily="18" charset="0"/>
                <a:cs typeface="Times New Roman" panose="02020603050405020304" pitchFamily="18" charset="0"/>
                <a:sym typeface="Wingdings" panose="05000000000000000000" pitchFamily="2" charset="2"/>
              </a:rPr>
              <a:t>C</a:t>
            </a:r>
            <a:r>
              <a:rPr lang="de-DE" sz="2000" dirty="0">
                <a:latin typeface="Times New Roman" panose="02020603050405020304" pitchFamily="18" charset="0"/>
                <a:cs typeface="Times New Roman" panose="02020603050405020304" pitchFamily="18" charset="0"/>
                <a:sym typeface="Wingdings" panose="05000000000000000000" pitchFamily="2" charset="2"/>
              </a:rPr>
              <a:t>/</a:t>
            </a:r>
            <a:r>
              <a:rPr lang="de-DE" sz="2000" i="1" dirty="0">
                <a:latin typeface="Times New Roman" panose="02020603050405020304" pitchFamily="18" charset="0"/>
                <a:cs typeface="Times New Roman" panose="02020603050405020304" pitchFamily="18" charset="0"/>
                <a:sym typeface="Wingdings" panose="05000000000000000000" pitchFamily="2" charset="2"/>
              </a:rPr>
              <a:t>T</a:t>
            </a:r>
            <a:r>
              <a:rPr lang="de-DE" sz="2000" dirty="0">
                <a:latin typeface="Times New Roman" panose="02020603050405020304" pitchFamily="18" charset="0"/>
                <a:cs typeface="Times New Roman" panose="02020603050405020304" pitchFamily="18" charset="0"/>
                <a:sym typeface="Wingdings" panose="05000000000000000000" pitchFamily="2" charset="2"/>
              </a:rPr>
              <a:t> ∝ </a:t>
            </a: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H</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Fe(Te,Se) specific heat oscillations</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Evidence </a:t>
            </a:r>
            <a:r>
              <a:rPr lang="en-US" sz="2400" b="1" dirty="0">
                <a:latin typeface="Times New Roman" panose="02020603050405020304" pitchFamily="18" charset="0"/>
                <a:cs typeface="Times New Roman" panose="02020603050405020304" pitchFamily="18" charset="0"/>
              </a:rPr>
              <a:t>for low-energy </a:t>
            </a:r>
            <a:r>
              <a:rPr lang="en-US" sz="2400" b="1" dirty="0" err="1">
                <a:latin typeface="Times New Roman" panose="02020603050405020304" pitchFamily="18" charset="0"/>
                <a:cs typeface="Times New Roman" panose="02020603050405020304" pitchFamily="18" charset="0"/>
              </a:rPr>
              <a:t>subgap</a:t>
            </a:r>
            <a:r>
              <a:rPr lang="en-US" sz="2400" b="1" dirty="0">
                <a:latin typeface="Times New Roman" panose="02020603050405020304" pitchFamily="18" charset="0"/>
                <a:cs typeface="Times New Roman" panose="02020603050405020304" pitchFamily="18" charset="0"/>
              </a:rPr>
              <a:t> excitations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276600"/>
            <a:ext cx="8178800" cy="332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6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a:t>
            </a:r>
            <a:r>
              <a:rPr lang="en-US" sz="2800" b="1" dirty="0">
                <a:latin typeface="Times New Roman" panose="02020603050405020304" pitchFamily="18" charset="0"/>
                <a:cs typeface="Times New Roman" panose="02020603050405020304" pitchFamily="18" charset="0"/>
              </a:rPr>
              <a:t>. Gap structure</a:t>
            </a:r>
          </a:p>
        </p:txBody>
      </p:sp>
      <p:sp>
        <p:nvSpPr>
          <p:cNvPr id="21" name="TextBox 20"/>
          <p:cNvSpPr txBox="1"/>
          <p:nvPr/>
        </p:nvSpPr>
        <p:spPr>
          <a:xfrm>
            <a:off x="304799" y="1218486"/>
            <a:ext cx="7138761" cy="5201424"/>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The ARPES “paradox”</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The most direct probe of gap </a:t>
            </a:r>
            <a:r>
              <a:rPr lang="de-DE" sz="2000" dirty="0" smtClean="0">
                <a:latin typeface="Times New Roman" panose="02020603050405020304" pitchFamily="18" charset="0"/>
                <a:cs typeface="Times New Roman" panose="02020603050405020304" pitchFamily="18" charset="0"/>
              </a:rPr>
              <a:t>structure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proved </a:t>
            </a: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d</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-wave pairing in cuprates</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No ARPES study has seen nodes in the gap</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b="1" dirty="0" smtClean="0">
                <a:latin typeface="Times New Roman"/>
                <a:ea typeface="Calibri"/>
              </a:rPr>
              <a:t>Possible explanations of the paradox</a:t>
            </a:r>
            <a:endParaRPr lang="en-US" sz="2000" b="1"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Surface </a:t>
            </a:r>
            <a:r>
              <a:rPr lang="de-DE" sz="2000" i="1" dirty="0">
                <a:latin typeface="Times New Roman" panose="02020603050405020304" pitchFamily="18" charset="0"/>
                <a:cs typeface="Times New Roman" panose="02020603050405020304" pitchFamily="18" charset="0"/>
              </a:rPr>
              <a:t>electronic </a:t>
            </a:r>
            <a:r>
              <a:rPr lang="de-DE" sz="2000" i="1" dirty="0" smtClean="0">
                <a:latin typeface="Times New Roman" panose="02020603050405020304" pitchFamily="18" charset="0"/>
                <a:cs typeface="Times New Roman" panose="02020603050405020304" pitchFamily="18" charset="0"/>
              </a:rPr>
              <a:t>reconstruction</a:t>
            </a:r>
          </a:p>
          <a:p>
            <a:pPr marL="1200150" lvl="2"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Surface DFT on BaFe</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As</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additional </a:t>
            </a: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d</a:t>
            </a:r>
            <a:r>
              <a:rPr lang="de-DE"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xy</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pocket</a:t>
            </a:r>
          </a:p>
          <a:p>
            <a:pPr marL="1657350" lvl="3"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sym typeface="Wingdings" panose="05000000000000000000" pitchFamily="2" charset="2"/>
            </a:endParaRPr>
          </a:p>
          <a:p>
            <a:pPr marL="1200150" lvl="2" indent="-285750" algn="just">
              <a:buFont typeface="Arial" panose="020B0604020202020204" pitchFamily="34" charset="0"/>
              <a:buChar char="•"/>
            </a:pPr>
            <a:r>
              <a:rPr lang="de-DE" sz="2000" i="1" dirty="0">
                <a:latin typeface="Times New Roman" panose="02020603050405020304" pitchFamily="18" charset="0"/>
                <a:cs typeface="Times New Roman" panose="02020603050405020304" pitchFamily="18" charset="0"/>
                <a:sym typeface="Wingdings" panose="05000000000000000000" pitchFamily="2" charset="2"/>
              </a:rPr>
              <a:t>d</a:t>
            </a:r>
            <a:r>
              <a:rPr lang="de-DE" sz="2000" i="1" baseline="-25000" dirty="0">
                <a:latin typeface="Times New Roman" panose="02020603050405020304" pitchFamily="18" charset="0"/>
                <a:cs typeface="Times New Roman" panose="02020603050405020304" pitchFamily="18" charset="0"/>
                <a:sym typeface="Wingdings" panose="05000000000000000000" pitchFamily="2" charset="2"/>
              </a:rPr>
              <a:t>xy</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pocket stabilizes isotropic pair state</a:t>
            </a:r>
            <a:endParaRPr lang="de-DE" sz="2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Surface </a:t>
            </a:r>
            <a:r>
              <a:rPr lang="de-DE" sz="2000" i="1" dirty="0" smtClean="0">
                <a:latin typeface="Times New Roman" panose="02020603050405020304" pitchFamily="18" charset="0"/>
                <a:cs typeface="Times New Roman" panose="02020603050405020304" pitchFamily="18" charset="0"/>
              </a:rPr>
              <a:t>depairing</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Surface roughness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in-plane </a:t>
            </a:r>
            <a:r>
              <a:rPr lang="en-US" sz="2000" dirty="0" err="1">
                <a:latin typeface="Times New Roman" panose="02020603050405020304" pitchFamily="18" charset="0"/>
                <a:cs typeface="Times New Roman" panose="02020603050405020304" pitchFamily="18" charset="0"/>
              </a:rPr>
              <a:t>intraband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scattering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destroys gap anisotropy</a:t>
            </a:r>
            <a:endParaRPr lang="de-DE" sz="2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Resolution </a:t>
            </a:r>
            <a:r>
              <a:rPr lang="de-DE" sz="2000" i="1" dirty="0">
                <a:latin typeface="Times New Roman" panose="02020603050405020304" pitchFamily="18" charset="0"/>
                <a:cs typeface="Times New Roman" panose="02020603050405020304" pitchFamily="18" charset="0"/>
              </a:rPr>
              <a:t>issues</a:t>
            </a:r>
            <a:endParaRPr lang="de-DE" sz="2000" i="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Evidence </a:t>
            </a:r>
            <a:r>
              <a:rPr lang="en-US" sz="2400" b="1" dirty="0">
                <a:latin typeface="Times New Roman" panose="02020603050405020304" pitchFamily="18" charset="0"/>
                <a:cs typeface="Times New Roman" panose="02020603050405020304" pitchFamily="18" charset="0"/>
              </a:rPr>
              <a:t>for low-energy </a:t>
            </a:r>
            <a:r>
              <a:rPr lang="en-US" sz="2400" b="1" dirty="0" err="1">
                <a:latin typeface="Times New Roman" panose="02020603050405020304" pitchFamily="18" charset="0"/>
                <a:cs typeface="Times New Roman" panose="02020603050405020304" pitchFamily="18" charset="0"/>
              </a:rPr>
              <a:t>subgap</a:t>
            </a:r>
            <a:r>
              <a:rPr lang="en-US" sz="2400" b="1" dirty="0">
                <a:latin typeface="Times New Roman" panose="02020603050405020304" pitchFamily="18" charset="0"/>
                <a:cs typeface="Times New Roman" panose="02020603050405020304" pitchFamily="18" charset="0"/>
              </a:rPr>
              <a:t> excitations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7595960" y="3714750"/>
            <a:ext cx="147183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7595960" y="1828800"/>
            <a:ext cx="147184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Summary</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Bardeen-Cooper Schrieffer (conventional) superconductors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in </a:t>
            </a:r>
            <a:r>
              <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1911</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Kamerlingh-Onnes</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Fully gapped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Bogoliubov</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quasiparticle spectrum</a:t>
            </a: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Important effects</a:t>
            </a: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Vanishing resistivity</a:t>
            </a:r>
          </a:p>
          <a:p>
            <a:pPr marL="1200150" lvl="2" indent="-2857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Meissner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effect (London penetration depth)</a:t>
            </a: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Coherence effects (coherence length)</a:t>
            </a:r>
          </a:p>
        </p:txBody>
      </p:sp>
      <p:sp>
        <p:nvSpPr>
          <p:cNvPr id="17" name="TextBox 16"/>
          <p:cNvSpPr txBox="1"/>
          <p:nvPr/>
        </p:nvSpPr>
        <p:spPr>
          <a:xfrm>
            <a:off x="304800" y="3664565"/>
            <a:ext cx="5662650" cy="2431435"/>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Heavy-fermion superconductors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by </a:t>
            </a:r>
            <a:r>
              <a:rPr lang="en-US" sz="2000" dirty="0" err="1">
                <a:latin typeface="Times New Roman" panose="02020603050405020304" pitchFamily="18" charset="0"/>
                <a:cs typeface="Times New Roman" panose="02020603050405020304" pitchFamily="18" charset="0"/>
              </a:rPr>
              <a:t>Steglich</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 </a:t>
            </a:r>
            <a:r>
              <a:rPr lang="en-US" sz="2000" b="1" dirty="0" smtClean="0">
                <a:solidFill>
                  <a:srgbClr val="FF0000"/>
                </a:solidFill>
                <a:latin typeface="Times New Roman" panose="02020603050405020304" pitchFamily="18" charset="0"/>
                <a:cs typeface="Times New Roman" panose="02020603050405020304" pitchFamily="18" charset="0"/>
              </a:rPr>
              <a:t>1979</a:t>
            </a:r>
            <a:endPar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Key ingredients</a:t>
            </a:r>
          </a:p>
          <a:p>
            <a:pPr marL="1200150" lvl="2" indent="-28575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Lattice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-electrons</a:t>
            </a:r>
            <a:endParaRPr lang="en-US" sz="2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Conduction electrons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Multiple superconducting phases</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1" y="1498316"/>
            <a:ext cx="2412999" cy="20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C:\Users\Tejas\Documents\Caltech\Journal Club\Topological Materials\Superconductivity\Heavy Fermions - Electrons at the edge of magnetism\Presentation\Periodic_table_(polyatomic).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610" y="3890307"/>
            <a:ext cx="3899927" cy="21393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113020" y="5572422"/>
            <a:ext cx="3700779" cy="457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5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1905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Summary</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727531"/>
            <a:ext cx="4419600" cy="5724644"/>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Electronic structure</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Relevant physics confined to 2D</a:t>
            </a: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The “t-J” model</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Universal phase diagram</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Phenomenology of the </a:t>
            </a:r>
            <a:r>
              <a:rPr lang="en-US" sz="2200" b="1" dirty="0" err="1" smtClean="0">
                <a:latin typeface="Times New Roman" panose="02020603050405020304" pitchFamily="18" charset="0"/>
                <a:cs typeface="Times New Roman" panose="02020603050405020304" pitchFamily="18" charset="0"/>
              </a:rPr>
              <a:t>cuprates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Experimental signatures of the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pseudogap</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phase</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Nodal quasiparticles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bosons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Slave fermions and bosons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U(1</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&amp; SU(2) gauge </a:t>
            </a:r>
            <a:r>
              <a:rPr lang="en-US" sz="2000" dirty="0">
                <a:latin typeface="Times New Roman" panose="02020603050405020304" pitchFamily="18" charset="0"/>
                <a:cs typeface="Times New Roman" panose="02020603050405020304" pitchFamily="18" charset="0"/>
                <a:sym typeface="Wingdings" panose="05000000000000000000" pitchFamily="2" charset="2"/>
              </a:rPr>
              <a:t>theory</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1764" b="60294"/>
          <a:stretch/>
        </p:blipFill>
        <p:spPr bwMode="auto">
          <a:xfrm>
            <a:off x="5486400" y="230595"/>
            <a:ext cx="1493874" cy="138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859" r="1" b="51307"/>
          <a:stretch/>
        </p:blipFill>
        <p:spPr bwMode="auto">
          <a:xfrm>
            <a:off x="7208874" y="230595"/>
            <a:ext cx="1820796" cy="157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223" y="1828800"/>
            <a:ext cx="3712577" cy="224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543800" y="2743200"/>
            <a:ext cx="575472"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070726" y="4111332"/>
            <a:ext cx="1920874" cy="2594268"/>
            <a:chOff x="7029449" y="1358607"/>
            <a:chExt cx="1920874" cy="2594268"/>
          </a:xfrm>
        </p:grpSpPr>
        <p:pic>
          <p:nvPicPr>
            <p:cNvPr id="11" name="Picture 4" descr="http://www.nature.com/srep/2012/120425/srep00381/images_article/srep00381-f2.jpg"/>
            <p:cNvPicPr>
              <a:picLocks noChangeAspect="1" noChangeArrowheads="1"/>
            </p:cNvPicPr>
            <p:nvPr/>
          </p:nvPicPr>
          <p:blipFill rotWithShape="1">
            <a:blip r:embed="rId6">
              <a:extLst>
                <a:ext uri="{28A0092B-C50C-407E-A947-70E740481C1C}">
                  <a14:useLocalDpi xmlns:a14="http://schemas.microsoft.com/office/drawing/2010/main" val="0"/>
                </a:ext>
              </a:extLst>
            </a:blip>
            <a:srcRect l="12283" t="54567" r="43273"/>
            <a:stretch/>
          </p:blipFill>
          <p:spPr bwMode="auto">
            <a:xfrm>
              <a:off x="7199514" y="2276475"/>
              <a:ext cx="175080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nature.com/srep/2012/120425/srep00381/images_article/srep00381-f2.jpg"/>
            <p:cNvPicPr>
              <a:picLocks noChangeAspect="1" noChangeArrowheads="1"/>
            </p:cNvPicPr>
            <p:nvPr/>
          </p:nvPicPr>
          <p:blipFill rotWithShape="1">
            <a:blip r:embed="rId6">
              <a:extLst>
                <a:ext uri="{28A0092B-C50C-407E-A947-70E740481C1C}">
                  <a14:useLocalDpi xmlns:a14="http://schemas.microsoft.com/office/drawing/2010/main" val="0"/>
                </a:ext>
              </a:extLst>
            </a:blip>
            <a:srcRect l="7973" t="29879" r="82892" b="35060"/>
            <a:stretch/>
          </p:blipFill>
          <p:spPr bwMode="auto">
            <a:xfrm>
              <a:off x="7029449" y="1358607"/>
              <a:ext cx="361952" cy="130124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6532" y="2089404"/>
            <a:ext cx="4735068" cy="729996"/>
          </a:xfrm>
          <a:prstGeom prst="rect">
            <a:avLst/>
          </a:prstGeom>
        </p:spPr>
      </p:pic>
      <p:pic>
        <p:nvPicPr>
          <p:cNvPr id="14"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341586"/>
            <a:ext cx="3048000" cy="244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8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13" end="13"/>
                                            </p:txEl>
                                          </p:spTgt>
                                        </p:tgtEl>
                                        <p:attrNameLst>
                                          <p:attrName>style.visibility</p:attrName>
                                        </p:attrNameLst>
                                      </p:cBhvr>
                                      <p:to>
                                        <p:strVal val="visible"/>
                                      </p:to>
                                    </p:set>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xEl>
                                              <p:pRg st="19" end="1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ej.iop.org/images/0953-2048/25/8/084005/Full/sust429678f2_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57625"/>
            <a:ext cx="2859181" cy="23145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482"/>
          <a:stretch/>
        </p:blipFill>
        <p:spPr bwMode="auto">
          <a:xfrm>
            <a:off x="6420690" y="1143000"/>
            <a:ext cx="1600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4800" y="995035"/>
            <a:ext cx="566265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Iron-based (</a:t>
            </a:r>
            <a:r>
              <a:rPr lang="en-US" sz="2200" b="1" dirty="0" err="1" smtClean="0">
                <a:latin typeface="Times New Roman" panose="02020603050405020304" pitchFamily="18" charset="0"/>
                <a:cs typeface="Times New Roman" panose="02020603050405020304" pitchFamily="18" charset="0"/>
              </a:rPr>
              <a:t>pnictide</a:t>
            </a:r>
            <a:r>
              <a:rPr lang="en-US" sz="2200" b="1" dirty="0" smtClean="0">
                <a:latin typeface="Times New Roman" panose="02020603050405020304" pitchFamily="18" charset="0"/>
                <a:cs typeface="Times New Roman" panose="02020603050405020304" pitchFamily="18" charset="0"/>
              </a:rPr>
              <a:t>) superconductors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in </a:t>
            </a:r>
            <a:r>
              <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2008</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Kamihara</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Physics confined to 2D like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cuprates</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Pseudogap</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replaced 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nematic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phase”</a:t>
            </a:r>
          </a:p>
        </p:txBody>
      </p:sp>
      <p:sp>
        <p:nvSpPr>
          <p:cNvPr id="8" name="TextBox 7"/>
          <p:cNvSpPr txBox="1"/>
          <p:nvPr/>
        </p:nvSpPr>
        <p:spPr>
          <a:xfrm>
            <a:off x="152400" y="162580"/>
            <a:ext cx="1905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Summary</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4800" y="3200400"/>
            <a:ext cx="632460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Gap structure</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Theory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and some experiments  </a:t>
            </a:r>
            <a:r>
              <a:rPr lang="en-US" sz="2000"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Contradictory experimental evidence</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ARPES</a:t>
            </a:r>
          </a:p>
          <a:p>
            <a:pPr marL="1200150" lvl="2"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Specific heat</a:t>
            </a:r>
          </a:p>
          <a:p>
            <a:pPr marL="1200150" lvl="2"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Penetration depth</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78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526" y="1700808"/>
            <a:ext cx="69589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Thanks for listening!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733723" y="3585790"/>
            <a:ext cx="386676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r>
              <a:rPr lang="en-C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2655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4800" y="846177"/>
            <a:ext cx="4495800" cy="547842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Heavy fermion materials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Not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limited to superconductivity</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e.g. Kondo topological insulators</a:t>
            </a: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Exotic topics motivated by the cuprates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Gauge theories and confinement physics</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Quantum critical point (QCP)</a:t>
            </a: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Competing interpretations of cuprate high-</a:t>
            </a:r>
            <a:r>
              <a:rPr lang="en-US" sz="2200" b="1" dirty="0" err="1" smtClean="0">
                <a:latin typeface="Times New Roman" panose="02020603050405020304" pitchFamily="18" charset="0"/>
                <a:cs typeface="Times New Roman" panose="02020603050405020304" pitchFamily="18" charset="0"/>
              </a:rPr>
              <a:t>Tc</a:t>
            </a:r>
            <a:r>
              <a:rPr lang="en-US" sz="2200" b="1" dirty="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Stripe or no stripe?</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Is slave boson picture nonsense?</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 name="TextBox 7"/>
          <p:cNvSpPr txBox="1"/>
          <p:nvPr/>
        </p:nvSpPr>
        <p:spPr>
          <a:xfrm>
            <a:off x="152400" y="162580"/>
            <a:ext cx="35052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Future Topics</a:t>
            </a:r>
            <a:endParaRPr lang="en-US" sz="2800" b="1" dirty="0">
              <a:latin typeface="Times New Roman" panose="02020603050405020304" pitchFamily="18" charset="0"/>
              <a:cs typeface="Times New Roman" panose="02020603050405020304" pitchFamily="18" charset="0"/>
            </a:endParaRPr>
          </a:p>
        </p:txBody>
      </p:sp>
      <p:pic>
        <p:nvPicPr>
          <p:cNvPr id="3075" name="Picture 3" descr="C:\Users\Tejas\Documents\Caltech\Journal Club\Topological Materials\Superconductivity\RevModPhys.75.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133600"/>
            <a:ext cx="420360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rsta.royalsocietypublishing.org/content/369/1941/1670/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643" y="304801"/>
            <a:ext cx="2625914" cy="196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1218486"/>
            <a:ext cx="853440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Discovery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Discovered in </a:t>
            </a:r>
            <a:r>
              <a:rPr lang="en-US" sz="2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2008</a:t>
            </a:r>
            <a:r>
              <a:rPr lang="en-US" sz="2000" dirty="0">
                <a:latin typeface="Times New Roman" panose="02020603050405020304" pitchFamily="18" charset="0"/>
                <a:cs typeface="Times New Roman" panose="02020603050405020304" pitchFamily="18" charset="0"/>
                <a:sym typeface="Wingdings" panose="05000000000000000000" pitchFamily="2" charset="2"/>
              </a:rPr>
              <a:t> by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Kamihara</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a:latin typeface="Times New Roman" panose="02020603050405020304" pitchFamily="18" charset="0"/>
                <a:cs typeface="Times New Roman" panose="02020603050405020304" pitchFamily="18" charset="0"/>
                <a:sym typeface="Wingdings" panose="05000000000000000000" pitchFamily="2" charset="2"/>
              </a:rPr>
              <a:t>et al</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in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LaFeAsO</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with </a:t>
            </a:r>
            <a:r>
              <a:rPr lang="en-US" sz="2000" i="1" dirty="0" err="1" smtClean="0">
                <a:latin typeface="Times New Roman" panose="02020603050405020304" pitchFamily="18" charset="0"/>
                <a:cs typeface="Times New Roman" panose="02020603050405020304" pitchFamily="18" charset="0"/>
                <a:sym typeface="Wingdings" panose="05000000000000000000" pitchFamily="2" charset="2"/>
              </a:rPr>
              <a:t>T</a:t>
            </a:r>
            <a:r>
              <a:rPr lang="en-US" sz="2000" i="1" baseline="-25000" dirty="0" err="1" smtClean="0">
                <a:latin typeface="Times New Roman" panose="02020603050405020304" pitchFamily="18" charset="0"/>
                <a:cs typeface="Times New Roman" panose="02020603050405020304" pitchFamily="18" charset="0"/>
                <a:sym typeface="Wingdings" panose="05000000000000000000" pitchFamily="2" charset="2"/>
              </a:rPr>
              <a:t>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 26 K</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Similarities with the </a:t>
            </a:r>
            <a:r>
              <a:rPr lang="en-US" sz="2000" dirty="0" err="1" smtClean="0">
                <a:latin typeface="Times New Roman"/>
                <a:ea typeface="Calibri"/>
              </a:rPr>
              <a:t>cuprates</a:t>
            </a:r>
            <a:endParaRPr lang="en-US" sz="2000"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ea typeface="Calibri"/>
            </a:endParaRPr>
          </a:p>
          <a:p>
            <a:pPr marL="1200150" lvl="2" indent="-285750" algn="just">
              <a:buFont typeface="Arial" panose="020B0604020202020204" pitchFamily="34" charset="0"/>
              <a:buChar char="•"/>
            </a:pPr>
            <a:r>
              <a:rPr lang="en-US" sz="2000" dirty="0" smtClean="0">
                <a:latin typeface="Times New Roman"/>
                <a:ea typeface="Calibri"/>
              </a:rPr>
              <a:t>High-</a:t>
            </a:r>
            <a:r>
              <a:rPr lang="en-US" sz="2000" i="1" dirty="0" err="1" smtClean="0">
                <a:latin typeface="Times New Roman"/>
                <a:ea typeface="Calibri"/>
              </a:rPr>
              <a:t>T</a:t>
            </a:r>
            <a:r>
              <a:rPr lang="en-US" sz="2000" i="1" baseline="-25000" dirty="0" err="1" smtClean="0">
                <a:latin typeface="Times New Roman"/>
                <a:ea typeface="Calibri"/>
              </a:rPr>
              <a:t>c</a:t>
            </a:r>
            <a:endParaRPr lang="en-US" sz="2000" dirty="0" smtClean="0">
              <a:latin typeface="Times New Roman"/>
              <a:ea typeface="Calibri"/>
            </a:endParaRPr>
          </a:p>
          <a:p>
            <a:pPr marL="1200150" lvl="2" indent="-285750" algn="just">
              <a:buFont typeface="Arial" panose="020B0604020202020204" pitchFamily="34" charset="0"/>
              <a:buChar char="•"/>
            </a:pPr>
            <a:endParaRPr lang="en-US" sz="1000" dirty="0" smtClean="0">
              <a:latin typeface="Times New Roman"/>
              <a:ea typeface="Calibri"/>
            </a:endParaRPr>
          </a:p>
          <a:p>
            <a:pPr marL="1200150" lvl="2" indent="-285750" algn="just">
              <a:buFont typeface="Arial" panose="020B0604020202020204" pitchFamily="34" charset="0"/>
              <a:buChar char="•"/>
            </a:pPr>
            <a:r>
              <a:rPr lang="en-US" sz="2000" dirty="0" smtClean="0">
                <a:latin typeface="Times New Roman"/>
                <a:ea typeface="Calibri"/>
              </a:rPr>
              <a:t>quasi-2D</a:t>
            </a:r>
          </a:p>
          <a:p>
            <a:pPr marL="1200150" lvl="2"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1200150" lvl="2" indent="-285750" algn="just">
              <a:buFont typeface="Arial" panose="020B0604020202020204" pitchFamily="34" charset="0"/>
              <a:buChar char="•"/>
            </a:pPr>
            <a:r>
              <a:rPr lang="en-US" sz="2000" i="1" dirty="0" smtClean="0">
                <a:latin typeface="Times New Roman"/>
                <a:cs typeface="Times New Roman" panose="02020603050405020304" pitchFamily="18" charset="0"/>
              </a:rPr>
              <a:t>Almost</a:t>
            </a:r>
            <a:r>
              <a:rPr lang="en-US" sz="2000" dirty="0" smtClean="0">
                <a:latin typeface="Times New Roman"/>
                <a:cs typeface="Times New Roman" panose="02020603050405020304" pitchFamily="18" charset="0"/>
              </a:rPr>
              <a:t> universal phase diagram</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Aim and </a:t>
            </a:r>
            <a:r>
              <a:rPr lang="en-US" sz="2400" b="1" dirty="0" smtClean="0">
                <a:latin typeface="Times New Roman" panose="02020603050405020304" pitchFamily="18" charset="0"/>
                <a:cs typeface="Times New Roman" panose="02020603050405020304" pitchFamily="18" charset="0"/>
              </a:rPr>
              <a:t>scope</a:t>
            </a:r>
            <a:endParaRPr lang="en-US" sz="2400" b="1" dirty="0">
              <a:latin typeface="Times New Roman" panose="02020603050405020304" pitchFamily="18" charset="0"/>
              <a:cs typeface="Times New Roman" panose="02020603050405020304" pitchFamily="18" charset="0"/>
            </a:endParaRPr>
          </a:p>
        </p:txBody>
      </p:sp>
      <p:pic>
        <p:nvPicPr>
          <p:cNvPr id="6" name="Picture 4" descr="http://ej.iop.org/images/0953-2048/25/8/084005/Full/sust429678f2_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29315"/>
            <a:ext cx="3276600" cy="2652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sta.royalsocietypublishing.org/content/369/1941/1670/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18" y="4191000"/>
            <a:ext cx="3281582" cy="2450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257"/>
          <a:stretch/>
        </p:blipFill>
        <p:spPr bwMode="auto">
          <a:xfrm>
            <a:off x="3810000" y="4339008"/>
            <a:ext cx="161329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Fe-based superconductors</a:t>
            </a:r>
          </a:p>
        </p:txBody>
      </p:sp>
      <p:pic>
        <p:nvPicPr>
          <p:cNvPr id="9" name="Picture 4" descr="http://ej.iop.org/images/0953-2048/25/8/084005/Full/sust429678f2_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363" y="3670132"/>
            <a:ext cx="3315437" cy="2683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4648200"/>
            <a:ext cx="548640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Important questions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What is the gap structure?</a:t>
            </a:r>
            <a:endParaRPr lang="de-DE"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What is pairing mechanism?</a:t>
            </a:r>
            <a:endParaRPr lang="de-DE"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rPr>
              <a:t>What is the role of disorder in experiments?</a:t>
            </a:r>
            <a:endParaRPr lang="de-DE" sz="2000" dirty="0" smtClean="0">
              <a:latin typeface="Times New Roman" panose="02020603050405020304" pitchFamily="18" charset="0"/>
              <a:cs typeface="Times New Roman" panose="02020603050405020304" pitchFamily="18" charset="0"/>
            </a:endParaRPr>
          </a:p>
        </p:txBody>
      </p:sp>
      <p:pic>
        <p:nvPicPr>
          <p:cNvPr id="11" name="Picture 4" descr="http://rsta.royalsocietypublishing.org/content/369/1941/1670/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340" y="914400"/>
            <a:ext cx="3281582" cy="24509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799" y="1218486"/>
            <a:ext cx="4876801" cy="3354765"/>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Comparison </a:t>
            </a:r>
            <a:r>
              <a:rPr lang="en-US" sz="2200" b="1" dirty="0">
                <a:latin typeface="Times New Roman" panose="02020603050405020304" pitchFamily="18" charset="0"/>
                <a:cs typeface="Times New Roman" panose="02020603050405020304" pitchFamily="18" charset="0"/>
              </a:rPr>
              <a:t>with </a:t>
            </a:r>
            <a:r>
              <a:rPr lang="en-US" sz="2200" b="1" dirty="0" err="1" smtClean="0">
                <a:latin typeface="Times New Roman" panose="02020603050405020304" pitchFamily="18" charset="0"/>
                <a:cs typeface="Times New Roman" panose="02020603050405020304" pitchFamily="18" charset="0"/>
              </a:rPr>
              <a:t>cuprates</a:t>
            </a:r>
            <a:endParaRPr lang="en-US" sz="22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ea typeface="Calibri"/>
              </a:rPr>
              <a:t>Gap structure unclear after following experiments:</a:t>
            </a:r>
          </a:p>
          <a:p>
            <a:pPr marL="1200150" lvl="2" indent="-285750" algn="just">
              <a:buFont typeface="Arial" panose="020B0604020202020204" pitchFamily="34" charset="0"/>
              <a:buChar char="•"/>
            </a:pPr>
            <a:endParaRPr lang="en-US" sz="1000" dirty="0">
              <a:latin typeface="Times New Roman"/>
              <a:ea typeface="Calibri"/>
            </a:endParaRPr>
          </a:p>
          <a:p>
            <a:pPr marL="1200150" lvl="2" indent="-285750" algn="just">
              <a:buFont typeface="Arial" panose="020B0604020202020204" pitchFamily="34" charset="0"/>
              <a:buChar char="•"/>
            </a:pPr>
            <a:r>
              <a:rPr lang="en-US" sz="2000" dirty="0">
                <a:latin typeface="Times New Roman"/>
                <a:ea typeface="Calibri"/>
              </a:rPr>
              <a:t>Penetration depth</a:t>
            </a:r>
            <a:endParaRPr lang="en-US" dirty="0">
              <a:latin typeface="Times New Roman"/>
              <a:ea typeface="Calibri"/>
            </a:endParaRPr>
          </a:p>
          <a:p>
            <a:pPr marL="1657350" lvl="3" indent="-285750" algn="just">
              <a:buFont typeface="Arial" panose="020B0604020202020204" pitchFamily="34" charset="0"/>
              <a:buChar char="•"/>
            </a:pPr>
            <a:endParaRPr lang="en-US" sz="1000" dirty="0">
              <a:latin typeface="Times New Roman"/>
              <a:ea typeface="Calibri"/>
            </a:endParaRPr>
          </a:p>
          <a:p>
            <a:pPr marL="1200150" lvl="2" indent="-285750" algn="just">
              <a:buFont typeface="Arial" panose="020B0604020202020204" pitchFamily="34" charset="0"/>
              <a:buChar char="•"/>
            </a:pPr>
            <a:r>
              <a:rPr lang="en-US" sz="2000" dirty="0">
                <a:latin typeface="Times New Roman"/>
                <a:ea typeface="Calibri"/>
              </a:rPr>
              <a:t>ARPES</a:t>
            </a:r>
            <a:endParaRPr lang="en-US" dirty="0">
              <a:latin typeface="Times New Roman"/>
              <a:ea typeface="Calibri"/>
            </a:endParaRPr>
          </a:p>
          <a:p>
            <a:pPr marL="1657350" lvl="3" indent="-285750" algn="just">
              <a:buFont typeface="Arial" panose="020B0604020202020204" pitchFamily="34" charset="0"/>
              <a:buChar char="•"/>
            </a:pPr>
            <a:endParaRPr lang="en-US" sz="1000" dirty="0">
              <a:latin typeface="Times New Roman"/>
              <a:ea typeface="Calibri"/>
            </a:endParaRPr>
          </a:p>
          <a:p>
            <a:pPr marL="1200150" lvl="2" indent="-285750" algn="just">
              <a:buFont typeface="Arial" panose="020B0604020202020204" pitchFamily="34" charset="0"/>
              <a:buChar char="•"/>
            </a:pPr>
            <a:r>
              <a:rPr lang="en-US" sz="2000" dirty="0">
                <a:latin typeface="Times New Roman"/>
                <a:ea typeface="Calibri"/>
              </a:rPr>
              <a:t>NMR</a:t>
            </a:r>
            <a:endParaRPr lang="en-US" dirty="0">
              <a:latin typeface="Times New Roman"/>
              <a:ea typeface="Calibri"/>
            </a:endParaRPr>
          </a:p>
          <a:p>
            <a:pPr marL="1657350" lvl="3" indent="-285750" algn="just">
              <a:buFont typeface="Arial" panose="020B0604020202020204" pitchFamily="34" charset="0"/>
              <a:buChar char="•"/>
            </a:pPr>
            <a:endParaRPr lang="en-US" sz="1000" dirty="0">
              <a:latin typeface="Times New Roman"/>
              <a:ea typeface="Calibri"/>
            </a:endParaRPr>
          </a:p>
          <a:p>
            <a:pPr marL="1200150" lvl="2" indent="-285750" algn="just">
              <a:buFont typeface="Arial" panose="020B0604020202020204" pitchFamily="34" charset="0"/>
              <a:buChar char="•"/>
            </a:pPr>
            <a:r>
              <a:rPr lang="en-US" sz="2000" dirty="0">
                <a:latin typeface="Times New Roman"/>
                <a:ea typeface="Calibri"/>
              </a:rPr>
              <a:t>Phase sensitive Josephson tunneling</a:t>
            </a:r>
            <a:endParaRPr lang="en-US" sz="1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4876801"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Comparison </a:t>
            </a:r>
            <a:r>
              <a:rPr lang="en-US" sz="2200" b="1" dirty="0">
                <a:latin typeface="Times New Roman" panose="02020603050405020304" pitchFamily="18" charset="0"/>
                <a:cs typeface="Times New Roman" panose="02020603050405020304" pitchFamily="18" charset="0"/>
              </a:rPr>
              <a:t>with </a:t>
            </a:r>
            <a:r>
              <a:rPr lang="en-US" sz="2200" b="1" dirty="0" err="1">
                <a:latin typeface="Times New Roman" panose="02020603050405020304" pitchFamily="18" charset="0"/>
                <a:cs typeface="Times New Roman" panose="02020603050405020304" pitchFamily="18" charset="0"/>
              </a:rPr>
              <a:t>cuprates</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Fe has weaker interactions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2</a:t>
            </a:r>
            <a:r>
              <a:rPr lang="de-DE" sz="2000" i="1" dirty="0" smtClean="0">
                <a:latin typeface="Times New Roman" panose="02020603050405020304" pitchFamily="18" charset="0"/>
                <a:cs typeface="Times New Roman" panose="02020603050405020304" pitchFamily="18" charset="0"/>
              </a:rPr>
              <a:t>p</a:t>
            </a:r>
            <a:r>
              <a:rPr lang="de-DE" sz="2000" dirty="0" smtClean="0">
                <a:latin typeface="Times New Roman" panose="02020603050405020304" pitchFamily="18" charset="0"/>
                <a:cs typeface="Times New Roman" panose="02020603050405020304" pitchFamily="18" charset="0"/>
              </a:rPr>
              <a:t>-ligands (e.g. As) lie out of Fe plane</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Multiple bands near the Fermi energy</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a:ea typeface="Calibri"/>
              </a:rPr>
              <a:t>Undoped</a:t>
            </a:r>
            <a:r>
              <a:rPr lang="en-US" sz="2000" dirty="0" smtClean="0">
                <a:latin typeface="Times New Roman"/>
                <a:ea typeface="Calibri"/>
              </a:rPr>
              <a:t> or parent compounds are poor metals with SDW order</a:t>
            </a:r>
          </a:p>
          <a:p>
            <a:pPr marL="742950" lvl="1" indent="-285750" algn="just">
              <a:buFont typeface="Arial" panose="020B0604020202020204" pitchFamily="34" charset="0"/>
              <a:buChar char="•"/>
            </a:pPr>
            <a:endParaRPr lang="en-US" sz="1000" dirty="0">
              <a:latin typeface="Times New Roman"/>
              <a:ea typeface="Calibri"/>
            </a:endParaRPr>
          </a:p>
          <a:p>
            <a:pPr marL="742950" lvl="1" indent="-285750" algn="just">
              <a:buFont typeface="Arial" panose="020B0604020202020204" pitchFamily="34" charset="0"/>
              <a:buChar char="•"/>
            </a:pPr>
            <a:r>
              <a:rPr lang="en-US" sz="2000" dirty="0" smtClean="0">
                <a:latin typeface="Times New Roman"/>
                <a:ea typeface="Calibri"/>
              </a:rPr>
              <a:t>Coexistence of superconductivity and magnetism</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No robust </a:t>
            </a:r>
            <a:r>
              <a:rPr lang="en-US" sz="2000" dirty="0" err="1" smtClean="0">
                <a:latin typeface="Times New Roman"/>
                <a:cs typeface="Times New Roman" panose="02020603050405020304" pitchFamily="18" charset="0"/>
              </a:rPr>
              <a:t>pseudogap</a:t>
            </a:r>
            <a:r>
              <a:rPr lang="en-US" sz="2000" dirty="0" smtClean="0">
                <a:latin typeface="Times New Roman"/>
                <a:cs typeface="Times New Roman" panose="02020603050405020304" pitchFamily="18" charset="0"/>
              </a:rPr>
              <a:t> region</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Doping involves in-plane and </a:t>
            </a:r>
            <a:r>
              <a:rPr lang="en-US" sz="2000" dirty="0">
                <a:latin typeface="Times New Roman"/>
                <a:cs typeface="Times New Roman" panose="02020603050405020304" pitchFamily="18" charset="0"/>
              </a:rPr>
              <a:t>out-of-plane substitution, e.g. </a:t>
            </a:r>
            <a:r>
              <a:rPr lang="en-US" sz="2000" dirty="0" smtClean="0">
                <a:latin typeface="Times New Roman"/>
                <a:cs typeface="Times New Roman" panose="02020603050405020304" pitchFamily="18" charset="0"/>
              </a:rPr>
              <a:t>Sr</a:t>
            </a:r>
            <a:r>
              <a:rPr lang="en-US" sz="2000" baseline="-25000" dirty="0" smtClean="0">
                <a:latin typeface="Times New Roman"/>
                <a:cs typeface="Times New Roman" panose="02020603050405020304" pitchFamily="18" charset="0"/>
              </a:rPr>
              <a:t>1-</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K</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Fe</a:t>
            </a:r>
            <a:r>
              <a:rPr lang="en-US" sz="2000" baseline="-25000" dirty="0" smtClean="0">
                <a:latin typeface="Times New Roman"/>
                <a:cs typeface="Times New Roman" panose="02020603050405020304" pitchFamily="18" charset="0"/>
              </a:rPr>
              <a:t>2</a:t>
            </a:r>
            <a:r>
              <a:rPr lang="en-US" sz="2000" dirty="0">
                <a:latin typeface="Times New Roman"/>
                <a:cs typeface="Times New Roman" panose="02020603050405020304" pitchFamily="18" charset="0"/>
              </a:rPr>
              <a:t>As</a:t>
            </a:r>
            <a:r>
              <a:rPr lang="en-US" sz="2000" baseline="-25000" dirty="0">
                <a:latin typeface="Times New Roman"/>
                <a:cs typeface="Times New Roman" panose="02020603050405020304" pitchFamily="18" charset="0"/>
              </a:rPr>
              <a:t>2</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Ba(Fe</a:t>
            </a:r>
            <a:r>
              <a:rPr lang="en-US" sz="2000" baseline="-25000" dirty="0" smtClean="0">
                <a:latin typeface="Times New Roman"/>
                <a:cs typeface="Times New Roman" panose="02020603050405020304" pitchFamily="18" charset="0"/>
              </a:rPr>
              <a:t>1-</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Co</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a:t>
            </a:r>
            <a:r>
              <a:rPr lang="en-US" sz="2000" baseline="-25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As</a:t>
            </a:r>
            <a:r>
              <a:rPr lang="en-US" sz="2000" baseline="-25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 etc.</a:t>
            </a:r>
            <a:endParaRPr lang="en-US" sz="2000" dirty="0">
              <a:latin typeface="Times New Roman"/>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Fe-based superconductors</a:t>
            </a:r>
            <a:endParaRPr lang="en-US" sz="2400" b="1"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764" b="60294"/>
          <a:stretch/>
        </p:blipFill>
        <p:spPr bwMode="auto">
          <a:xfrm>
            <a:off x="5486400" y="1270188"/>
            <a:ext cx="1782991" cy="165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257"/>
          <a:stretch/>
        </p:blipFill>
        <p:spPr bwMode="auto">
          <a:xfrm>
            <a:off x="7378308" y="990600"/>
            <a:ext cx="161329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ej.iop.org/images/0953-2048/25/8/084005/Full/sust429678f2_on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19715"/>
            <a:ext cx="3276600" cy="265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825521"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Comparison with MgB</a:t>
            </a:r>
            <a:r>
              <a:rPr lang="en-US" sz="2200" b="1" baseline="-25000" dirty="0" smtClean="0">
                <a:latin typeface="Times New Roman" panose="02020603050405020304" pitchFamily="18" charset="0"/>
                <a:cs typeface="Times New Roman" panose="02020603050405020304" pitchFamily="18" charset="0"/>
              </a:rPr>
              <a:t>2</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First </a:t>
            </a:r>
            <a:r>
              <a:rPr lang="en-US" sz="2000" dirty="0">
                <a:latin typeface="Times New Roman" panose="02020603050405020304" pitchFamily="18" charset="0"/>
                <a:cs typeface="Times New Roman" panose="02020603050405020304" pitchFamily="18" charset="0"/>
              </a:rPr>
              <a:t>example of </a:t>
            </a:r>
            <a:r>
              <a:rPr lang="en-US" sz="2000" dirty="0" err="1">
                <a:latin typeface="Times New Roman" panose="02020603050405020304" pitchFamily="18" charset="0"/>
                <a:cs typeface="Times New Roman" panose="02020603050405020304" pitchFamily="18" charset="0"/>
              </a:rPr>
              <a:t>multigap</a:t>
            </a:r>
            <a:r>
              <a:rPr lang="en-US" sz="2000" dirty="0">
                <a:latin typeface="Times New Roman" panose="02020603050405020304" pitchFamily="18" charset="0"/>
                <a:cs typeface="Times New Roman" panose="02020603050405020304" pitchFamily="18" charset="0"/>
              </a:rPr>
              <a:t> superconductivity</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i="1" dirty="0" err="1" smtClean="0">
                <a:latin typeface="Times New Roman"/>
                <a:ea typeface="Calibri"/>
              </a:rPr>
              <a:t>T</a:t>
            </a:r>
            <a:r>
              <a:rPr lang="en-US" sz="2000" i="1" baseline="-25000" dirty="0" err="1" smtClean="0">
                <a:latin typeface="Times New Roman"/>
                <a:ea typeface="Calibri"/>
              </a:rPr>
              <a:t>c</a:t>
            </a:r>
            <a:r>
              <a:rPr lang="en-US" sz="2000" dirty="0" smtClean="0">
                <a:latin typeface="Times New Roman"/>
                <a:ea typeface="Calibri"/>
              </a:rPr>
              <a:t> = 40 K </a:t>
            </a:r>
            <a:r>
              <a:rPr lang="en-US" sz="2000" dirty="0" smtClean="0">
                <a:latin typeface="Times New Roman"/>
                <a:ea typeface="Calibri"/>
                <a:sym typeface="Wingdings" panose="05000000000000000000" pitchFamily="2" charset="2"/>
              </a:rPr>
              <a:t> higher than first cuprate!</a:t>
            </a:r>
            <a:endParaRPr lang="en-US" sz="2000"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Type-II multiband </a:t>
            </a:r>
            <a:r>
              <a:rPr lang="de-DE" sz="2000" dirty="0">
                <a:latin typeface="Times New Roman" panose="02020603050405020304" pitchFamily="18" charset="0"/>
                <a:cs typeface="Times New Roman" panose="02020603050405020304" pitchFamily="18" charset="0"/>
              </a:rPr>
              <a:t>BCS </a:t>
            </a:r>
            <a:r>
              <a:rPr lang="de-DE" sz="2000" dirty="0" smtClean="0">
                <a:latin typeface="Times New Roman" panose="02020603050405020304" pitchFamily="18" charset="0"/>
                <a:cs typeface="Times New Roman" panose="02020603050405020304" pitchFamily="18" charset="0"/>
              </a:rPr>
              <a:t>superconductor</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Fe-based </a:t>
            </a:r>
            <a:r>
              <a:rPr lang="en-US" sz="2400" b="1" dirty="0">
                <a:latin typeface="Times New Roman" panose="02020603050405020304" pitchFamily="18" charset="0"/>
                <a:cs typeface="Times New Roman" panose="02020603050405020304" pitchFamily="18" charset="0"/>
              </a:rPr>
              <a:t>superconductors</a:t>
            </a:r>
          </a:p>
        </p:txBody>
      </p:sp>
      <p:pic>
        <p:nvPicPr>
          <p:cNvPr id="8194" name="Picture 2" descr="http://www.phy.cam.ac.uk/research/research-groups-images/qm/images/novel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684" y="1448532"/>
            <a:ext cx="2949916" cy="2742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799" y="3350835"/>
            <a:ext cx="8686801"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Conceptual </a:t>
            </a:r>
            <a:r>
              <a:rPr lang="en-US" sz="2200" b="1" dirty="0" smtClean="0">
                <a:latin typeface="Times New Roman" panose="02020603050405020304" pitchFamily="18" charset="0"/>
                <a:cs typeface="Times New Roman" panose="02020603050405020304" pitchFamily="18" charset="0"/>
              </a:rPr>
              <a:t>importance</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b="1" dirty="0" smtClean="0">
                <a:latin typeface="Times New Roman" panose="02020603050405020304" pitchFamily="18" charset="0"/>
                <a:cs typeface="Times New Roman" panose="02020603050405020304" pitchFamily="18" charset="0"/>
              </a:rPr>
              <a:t>Not</a:t>
            </a:r>
            <a:r>
              <a:rPr lang="de-DE" sz="2000" dirty="0" smtClean="0">
                <a:latin typeface="Times New Roman" panose="02020603050405020304" pitchFamily="18" charset="0"/>
                <a:cs typeface="Times New Roman" panose="02020603050405020304" pitchFamily="18" charset="0"/>
              </a:rPr>
              <a:t> an improvement from pratical standpoint</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lower than cuprates (maximum 55 K)</a:t>
            </a:r>
          </a:p>
          <a:p>
            <a:pPr marL="1200150" lvl="2"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Expensive to fabricate and difficult to work with</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a:rPr>
              <a:t>Pnictides</a:t>
            </a:r>
            <a:r>
              <a:rPr lang="en-US" sz="2000" dirty="0" smtClean="0">
                <a:latin typeface="Times New Roman"/>
              </a:rPr>
              <a:t> demonstrated cuprate properties are </a:t>
            </a:r>
            <a:r>
              <a:rPr lang="en-US" sz="2000" b="1" dirty="0" smtClean="0">
                <a:latin typeface="Times New Roman"/>
              </a:rPr>
              <a:t>not</a:t>
            </a:r>
            <a:r>
              <a:rPr lang="en-US" sz="2000" dirty="0" smtClean="0">
                <a:latin typeface="Times New Roman"/>
              </a:rPr>
              <a:t> unique to high-</a:t>
            </a:r>
            <a:r>
              <a:rPr lang="en-US" sz="2000" i="1" dirty="0" err="1" smtClean="0">
                <a:latin typeface="Times New Roman"/>
              </a:rPr>
              <a:t>T</a:t>
            </a:r>
            <a:r>
              <a:rPr lang="en-US" sz="2000" i="1" baseline="-25000" dirty="0" err="1" smtClean="0">
                <a:latin typeface="Times New Roman"/>
              </a:rPr>
              <a:t>c</a:t>
            </a:r>
            <a:endParaRPr lang="en-US" sz="2000" i="1" baseline="-25000" dirty="0" smtClean="0">
              <a:latin typeface="Times New Roman"/>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Differences in </a:t>
            </a:r>
            <a:r>
              <a:rPr lang="en-US" sz="2000" dirty="0" err="1" smtClean="0">
                <a:latin typeface="Times New Roman"/>
                <a:cs typeface="Times New Roman" panose="02020603050405020304" pitchFamily="18" charset="0"/>
              </a:rPr>
              <a:t>cuprates</a:t>
            </a:r>
            <a:r>
              <a:rPr lang="en-US" sz="2000" dirty="0" smtClean="0">
                <a:latin typeface="Times New Roman"/>
                <a:cs typeface="Times New Roman" panose="02020603050405020304" pitchFamily="18" charset="0"/>
              </a:rPr>
              <a:t> and </a:t>
            </a:r>
            <a:r>
              <a:rPr lang="en-US" sz="2000" dirty="0" err="1" smtClean="0">
                <a:latin typeface="Times New Roman"/>
                <a:cs typeface="Times New Roman" panose="02020603050405020304" pitchFamily="18" charset="0"/>
              </a:rPr>
              <a:t>pnictides</a:t>
            </a:r>
            <a:r>
              <a:rPr lang="en-US" sz="2000" dirty="0" smtClean="0">
                <a:latin typeface="Times New Roman"/>
                <a:cs typeface="Times New Roman" panose="02020603050405020304" pitchFamily="18" charset="0"/>
              </a:rPr>
              <a:t> highlight critical ingredients of high-</a:t>
            </a:r>
            <a:r>
              <a:rPr lang="en-US" sz="2000" i="1" dirty="0" err="1" smtClean="0">
                <a:latin typeface="Times New Roman"/>
                <a:cs typeface="Times New Roman" panose="02020603050405020304" pitchFamily="18" charset="0"/>
              </a:rPr>
              <a:t>T</a:t>
            </a:r>
            <a:r>
              <a:rPr lang="en-US" sz="2000" i="1" baseline="-25000" dirty="0" err="1" smtClean="0">
                <a:latin typeface="Times New Roman"/>
                <a:cs typeface="Times New Roman" panose="02020603050405020304" pitchFamily="18" charset="0"/>
              </a:rPr>
              <a:t>c</a:t>
            </a:r>
            <a:endParaRPr lang="en-US" sz="2000" i="1" baseline="-25000" dirty="0" smtClean="0">
              <a:latin typeface="Times New Roman"/>
              <a:cs typeface="Times New Roman" panose="02020603050405020304" pitchFamily="18" charset="0"/>
            </a:endParaRPr>
          </a:p>
          <a:p>
            <a:pPr marL="742950" lvl="1" indent="-285750" algn="just">
              <a:buFont typeface="Arial" panose="020B0604020202020204" pitchFamily="34" charset="0"/>
              <a:buChar char="•"/>
            </a:pPr>
            <a:endParaRPr lang="en-US" sz="2000" dirty="0">
              <a:latin typeface="Times New Roman"/>
              <a:cs typeface="Times New Roman" panose="02020603050405020304" pitchFamily="18" charset="0"/>
            </a:endParaRPr>
          </a:p>
        </p:txBody>
      </p:sp>
    </p:spTree>
    <p:extLst>
      <p:ext uri="{BB962C8B-B14F-4D97-AF65-F5344CB8AC3E}">
        <p14:creationId xmlns:p14="http://schemas.microsoft.com/office/powerpoint/2010/main" val="30645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825521" cy="227754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Families of pnictides/</a:t>
            </a:r>
            <a:r>
              <a:rPr lang="en-US" sz="2200" b="1" dirty="0" err="1" smtClean="0">
                <a:latin typeface="Times New Roman" panose="02020603050405020304" pitchFamily="18" charset="0"/>
                <a:cs typeface="Times New Roman" panose="02020603050405020304" pitchFamily="18" charset="0"/>
              </a:rPr>
              <a:t>chalcogenides</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1111 family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LaFeAs</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O</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LaFeAsO</a:t>
            </a:r>
            <a:r>
              <a:rPr lang="en-US" sz="2000" baseline="-25000" dirty="0" smtClean="0">
                <a:latin typeface="Times New Roman" panose="02020603050405020304" pitchFamily="18" charset="0"/>
                <a:cs typeface="Times New Roman" panose="02020603050405020304" pitchFamily="18" charset="0"/>
                <a:sym typeface="Wingdings" panose="05000000000000000000" pitchFamily="2" charset="2"/>
              </a:rPr>
              <a:t>1-</a:t>
            </a:r>
            <a:r>
              <a:rPr lang="en-US"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x</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a:t>
            </a:r>
            <a:r>
              <a:rPr lang="en-US"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x</a:t>
            </a:r>
            <a:endParaRPr lang="de-DE" sz="2000"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122 family </a:t>
            </a:r>
            <a:r>
              <a:rPr lang="en-US" sz="2000" dirty="0" smtClean="0">
                <a:latin typeface="Times New Roman"/>
                <a:ea typeface="Calibri"/>
                <a:sym typeface="Wingdings" panose="05000000000000000000" pitchFamily="2" charset="2"/>
              </a:rPr>
              <a:t> SrFe</a:t>
            </a:r>
            <a:r>
              <a:rPr lang="en-US" sz="2000" baseline="-25000" dirty="0" smtClean="0">
                <a:latin typeface="Times New Roman"/>
                <a:ea typeface="Calibri"/>
                <a:sym typeface="Wingdings" panose="05000000000000000000" pitchFamily="2" charset="2"/>
              </a:rPr>
              <a:t>2</a:t>
            </a:r>
            <a:r>
              <a:rPr lang="en-US" sz="2000" dirty="0" smtClean="0">
                <a:latin typeface="Times New Roman"/>
                <a:ea typeface="Calibri"/>
                <a:sym typeface="Wingdings" panose="05000000000000000000" pitchFamily="2" charset="2"/>
              </a:rPr>
              <a:t>As</a:t>
            </a:r>
            <a:r>
              <a:rPr lang="en-US" sz="2000" baseline="-25000" dirty="0" smtClean="0">
                <a:latin typeface="Times New Roman"/>
                <a:ea typeface="Calibri"/>
                <a:sym typeface="Wingdings" panose="05000000000000000000" pitchFamily="2" charset="2"/>
              </a:rPr>
              <a:t>2</a:t>
            </a:r>
            <a:endParaRPr lang="en-US" sz="2000" baseline="-25000"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111 family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rPr>
              <a:t>LiFeAs</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11 family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FeTe</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Fe-based </a:t>
            </a:r>
            <a:r>
              <a:rPr lang="en-US" sz="2400" b="1" dirty="0">
                <a:latin typeface="Times New Roman" panose="02020603050405020304" pitchFamily="18" charset="0"/>
                <a:cs typeface="Times New Roman" panose="02020603050405020304" pitchFamily="18" charset="0"/>
              </a:rPr>
              <a:t>superconductors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84285"/>
            <a:ext cx="2382515"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061" y="3594722"/>
            <a:ext cx="1711465" cy="286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673" y="3698248"/>
            <a:ext cx="2381927" cy="265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106" y="3544800"/>
            <a:ext cx="2390659" cy="296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6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 Introduction</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410201" cy="443198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Gap </a:t>
            </a:r>
            <a:r>
              <a:rPr lang="en-US" sz="2200" b="1" dirty="0">
                <a:latin typeface="Times New Roman" panose="02020603050405020304" pitchFamily="18" charset="0"/>
                <a:cs typeface="Times New Roman" panose="02020603050405020304" pitchFamily="18" charset="0"/>
              </a:rPr>
              <a:t>symmetry and structure</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Experiments ruled out triplet pairing</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i="1" dirty="0" smtClean="0">
                <a:latin typeface="Times New Roman"/>
                <a:ea typeface="Calibri"/>
              </a:rPr>
              <a:t>s</a:t>
            </a:r>
            <a:r>
              <a:rPr lang="en-US" sz="2000" dirty="0" smtClean="0">
                <a:latin typeface="Times New Roman"/>
                <a:ea typeface="Calibri"/>
              </a:rPr>
              <a:t>-wave and </a:t>
            </a:r>
            <a:r>
              <a:rPr lang="en-US" sz="2000" i="1" dirty="0" smtClean="0">
                <a:latin typeface="Times New Roman"/>
                <a:ea typeface="Calibri"/>
              </a:rPr>
              <a:t>d</a:t>
            </a:r>
            <a:r>
              <a:rPr lang="en-US" sz="2000" dirty="0" smtClean="0">
                <a:latin typeface="Times New Roman"/>
                <a:ea typeface="Calibri"/>
              </a:rPr>
              <a:t>-wave have different symmetry</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i="1" dirty="0">
                <a:latin typeface="Times New Roman"/>
                <a:cs typeface="Times New Roman" panose="02020603050405020304" pitchFamily="18" charset="0"/>
              </a:rPr>
              <a:t>s</a:t>
            </a:r>
            <a:r>
              <a:rPr lang="en-US" sz="2000" baseline="-25000" dirty="0" smtClean="0">
                <a:latin typeface="Times New Roman"/>
                <a:cs typeface="Times New Roman" panose="02020603050405020304" pitchFamily="18" charset="0"/>
              </a:rPr>
              <a:t>++</a:t>
            </a:r>
            <a:r>
              <a:rPr lang="en-US" sz="2000" dirty="0" smtClean="0">
                <a:latin typeface="Times New Roman"/>
                <a:cs typeface="Times New Roman" panose="02020603050405020304" pitchFamily="18" charset="0"/>
              </a:rPr>
              <a:t> and fully gapped </a:t>
            </a:r>
            <a:r>
              <a:rPr lang="en-US" sz="2000" i="1" dirty="0" smtClean="0">
                <a:latin typeface="Times New Roman"/>
                <a:cs typeface="Times New Roman" panose="02020603050405020304" pitchFamily="18" charset="0"/>
              </a:rPr>
              <a:t>s</a:t>
            </a:r>
            <a:r>
              <a:rPr lang="en-US" sz="2000" baseline="-25000" dirty="0" smtClean="0">
                <a:latin typeface="Times New Roman"/>
                <a:cs typeface="Times New Roman" panose="02020603050405020304" pitchFamily="18" charset="0"/>
              </a:rPr>
              <a:t>±</a:t>
            </a:r>
            <a:r>
              <a:rPr lang="en-US" sz="2000" dirty="0" smtClean="0">
                <a:latin typeface="Times New Roman"/>
                <a:cs typeface="Times New Roman" panose="02020603050405020304" pitchFamily="18" charset="0"/>
              </a:rPr>
              <a:t> make sense in multiband </a:t>
            </a:r>
            <a:r>
              <a:rPr lang="en-US" sz="2000" dirty="0" smtClean="0">
                <a:latin typeface="Times New Roman"/>
                <a:cs typeface="Times New Roman" panose="02020603050405020304" pitchFamily="18" charset="0"/>
              </a:rPr>
              <a:t>picture</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ea typeface="Calibri"/>
              </a:rPr>
              <a:t>Gap symmetry </a:t>
            </a:r>
            <a:r>
              <a:rPr lang="en-US" sz="2000" dirty="0">
                <a:latin typeface="Times New Roman"/>
                <a:ea typeface="Calibri"/>
                <a:sym typeface="Wingdings" panose="05000000000000000000" pitchFamily="2" charset="2"/>
              </a:rPr>
              <a:t> phase change in </a:t>
            </a:r>
            <a:r>
              <a:rPr lang="en-US" sz="2000" b="1" dirty="0">
                <a:latin typeface="Times New Roman"/>
                <a:ea typeface="Calibri"/>
                <a:sym typeface="Wingdings" panose="05000000000000000000" pitchFamily="2" charset="2"/>
              </a:rPr>
              <a:t>k</a:t>
            </a:r>
            <a:r>
              <a:rPr lang="en-US" sz="2000" dirty="0">
                <a:latin typeface="Times New Roman"/>
                <a:ea typeface="Calibri"/>
                <a:sym typeface="Wingdings" panose="05000000000000000000" pitchFamily="2" charset="2"/>
              </a:rPr>
              <a:t>-space</a:t>
            </a:r>
          </a:p>
          <a:p>
            <a:pPr marL="742950" lvl="1" indent="-285750" algn="just">
              <a:buFont typeface="Arial" panose="020B0604020202020204" pitchFamily="34" charset="0"/>
              <a:buChar char="•"/>
            </a:pPr>
            <a:endParaRPr lang="en-US" sz="1000" dirty="0">
              <a:latin typeface="Times New Roman"/>
              <a:ea typeface="Calibri"/>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a:ea typeface="Calibri"/>
                <a:sym typeface="Wingdings" panose="05000000000000000000" pitchFamily="2" charset="2"/>
              </a:rPr>
              <a:t>Singlet vs. triplet  phase change in spin-space (no spin-orbit coupling)</a:t>
            </a:r>
            <a:endParaRPr lang="en-US" sz="2000" dirty="0">
              <a:latin typeface="Times New Roman"/>
              <a:ea typeface="Calibri"/>
            </a:endParaRPr>
          </a:p>
          <a:p>
            <a:pPr marL="742950" lvl="1" indent="-285750" algn="just">
              <a:buFont typeface="Arial" panose="020B0604020202020204" pitchFamily="34" charset="0"/>
              <a:buChar char="•"/>
            </a:pPr>
            <a:endParaRPr lang="en-US" sz="1000" dirty="0">
              <a:latin typeface="Times New Roman"/>
              <a:ea typeface="Calibri"/>
            </a:endParaRPr>
          </a:p>
          <a:p>
            <a:pPr marL="742950" lvl="1" indent="-285750" algn="just">
              <a:buFont typeface="Arial" panose="020B0604020202020204" pitchFamily="34" charset="0"/>
              <a:buChar char="•"/>
            </a:pPr>
            <a:r>
              <a:rPr lang="en-US" sz="2000" dirty="0">
                <a:latin typeface="Times New Roman"/>
                <a:ea typeface="Calibri"/>
              </a:rPr>
              <a:t>Gap “structure” </a:t>
            </a:r>
            <a:r>
              <a:rPr lang="en-US" sz="2000" dirty="0">
                <a:latin typeface="Times New Roman"/>
                <a:ea typeface="Calibri"/>
                <a:sym typeface="Wingdings" panose="05000000000000000000" pitchFamily="2" charset="2"/>
              </a:rPr>
              <a:t> everything else! e.g. phase change across Fermi sheets</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Fe-based </a:t>
            </a:r>
            <a:r>
              <a:rPr lang="en-US" sz="2400" b="1" dirty="0">
                <a:latin typeface="Times New Roman" panose="02020603050405020304" pitchFamily="18" charset="0"/>
                <a:cs typeface="Times New Roman" panose="02020603050405020304" pitchFamily="18" charset="0"/>
              </a:rPr>
              <a:t>superconductors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622" y="1905000"/>
            <a:ext cx="294367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1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Electronic structure</a:t>
            </a:r>
          </a:p>
        </p:txBody>
      </p:sp>
      <p:sp>
        <p:nvSpPr>
          <p:cNvPr id="21" name="TextBox 20"/>
          <p:cNvSpPr txBox="1"/>
          <p:nvPr/>
        </p:nvSpPr>
        <p:spPr>
          <a:xfrm>
            <a:off x="304799" y="1218486"/>
            <a:ext cx="6682393"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Multiband nature</a:t>
            </a:r>
            <a:endParaRPr lang="en-US" sz="2200" b="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Unit cells </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de-DE" sz="2000" dirty="0">
                <a:latin typeface="Times New Roman" panose="02020603050405020304" pitchFamily="18" charset="0"/>
                <a:cs typeface="Times New Roman" panose="02020603050405020304" pitchFamily="18" charset="0"/>
                <a:sym typeface="Wingdings" panose="05000000000000000000" pitchFamily="2" charset="2"/>
              </a:rPr>
              <a:t>folded</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(blue) </a:t>
            </a:r>
            <a:r>
              <a:rPr lang="de-DE" sz="2000" dirty="0">
                <a:latin typeface="Times New Roman" panose="02020603050405020304" pitchFamily="18" charset="0"/>
                <a:cs typeface="Times New Roman" panose="02020603050405020304" pitchFamily="18" charset="0"/>
                <a:sym typeface="Wingdings" panose="05000000000000000000" pitchFamily="2" charset="2"/>
              </a:rPr>
              <a:t>and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“unfolded</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(green)</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ea typeface="Calibri"/>
              </a:rPr>
              <a:t>Treat height of Arsenic as a perturbation</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Simplest model in </a:t>
            </a:r>
            <a:r>
              <a:rPr lang="de-DE" sz="2000" dirty="0">
                <a:latin typeface="Times New Roman" panose="02020603050405020304" pitchFamily="18" charset="0"/>
                <a:cs typeface="Times New Roman" panose="02020603050405020304" pitchFamily="18" charset="0"/>
                <a:sym typeface="Wingdings" panose="05000000000000000000" pitchFamily="2" charset="2"/>
              </a:rPr>
              <a:t>“unfolded</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zone</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Minimal </a:t>
            </a:r>
            <a:r>
              <a:rPr lang="en-US" sz="2400" b="1" dirty="0">
                <a:latin typeface="Times New Roman" panose="02020603050405020304" pitchFamily="18" charset="0"/>
                <a:cs typeface="Times New Roman" panose="02020603050405020304" pitchFamily="18" charset="0"/>
              </a:rPr>
              <a:t>band models</a:t>
            </a:r>
          </a:p>
        </p:txBody>
      </p:sp>
      <p:pic>
        <p:nvPicPr>
          <p:cNvPr id="6"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2257"/>
          <a:stretch/>
        </p:blipFill>
        <p:spPr bwMode="auto">
          <a:xfrm>
            <a:off x="7086600" y="76200"/>
            <a:ext cx="1828800" cy="2504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426" r="36287"/>
          <a:stretch/>
        </p:blipFill>
        <p:spPr bwMode="auto">
          <a:xfrm>
            <a:off x="7023574" y="2667000"/>
            <a:ext cx="189182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Tejas\Documents\Caltech\Journal Club\Topological Materials\Superconductivity\Gap symmetry and structure of Fe-based superconductors\Source\foldin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713"/>
          <a:stretch/>
        </p:blipFill>
        <p:spPr bwMode="auto">
          <a:xfrm>
            <a:off x="6987192" y="4648200"/>
            <a:ext cx="196459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19200" y="3095244"/>
            <a:ext cx="2686812" cy="467868"/>
          </a:xfrm>
          <a:prstGeom prst="rect">
            <a:avLst/>
          </a:prstGeom>
        </p:spPr>
      </p:pic>
      <p:pic>
        <p:nvPicPr>
          <p:cNvPr id="3" name="Picture 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433316" y="2971800"/>
            <a:ext cx="1738884" cy="504444"/>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150620" y="3713988"/>
            <a:ext cx="2659380" cy="524256"/>
          </a:xfrm>
          <a:prstGeom prst="rect">
            <a:avLst/>
          </a:prstGeom>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049268" y="3723132"/>
            <a:ext cx="2656332" cy="505968"/>
          </a:xfrm>
          <a:prstGeom prst="rect">
            <a:avLst/>
          </a:prstGeom>
        </p:spPr>
      </p:pic>
      <p:sp>
        <p:nvSpPr>
          <p:cNvPr id="12" name="TextBox 11"/>
          <p:cNvSpPr txBox="1"/>
          <p:nvPr/>
        </p:nvSpPr>
        <p:spPr>
          <a:xfrm>
            <a:off x="304800" y="4248090"/>
            <a:ext cx="6682392"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ea typeface="Calibri"/>
              </a:rPr>
              <a:t>Fermi sheets for electron-hole doped case (Fe</a:t>
            </a:r>
            <a:r>
              <a:rPr lang="en-US" sz="2000" baseline="30000" dirty="0" smtClean="0">
                <a:latin typeface="Times New Roman"/>
                <a:ea typeface="Calibri"/>
              </a:rPr>
              <a:t>2+</a:t>
            </a:r>
            <a:r>
              <a:rPr lang="en-US" sz="2000" dirty="0" smtClean="0">
                <a:latin typeface="Times New Roman"/>
                <a:ea typeface="Calibri"/>
              </a:rPr>
              <a:t> </a:t>
            </a:r>
            <a:r>
              <a:rPr lang="en-US" sz="2000" dirty="0" smtClean="0">
                <a:latin typeface="Times New Roman"/>
                <a:ea typeface="Calibri"/>
                <a:sym typeface="Wingdings" panose="05000000000000000000" pitchFamily="2" charset="2"/>
              </a:rPr>
              <a:t> 3</a:t>
            </a:r>
            <a:r>
              <a:rPr lang="en-US" sz="2000" i="1" dirty="0" smtClean="0">
                <a:latin typeface="Times New Roman"/>
                <a:ea typeface="Calibri"/>
                <a:sym typeface="Wingdings" panose="05000000000000000000" pitchFamily="2" charset="2"/>
              </a:rPr>
              <a:t>d</a:t>
            </a:r>
            <a:r>
              <a:rPr lang="en-US" sz="2000" baseline="30000" dirty="0" smtClean="0">
                <a:latin typeface="Times New Roman"/>
                <a:ea typeface="Calibri"/>
                <a:sym typeface="Wingdings" panose="05000000000000000000" pitchFamily="2" charset="2"/>
              </a:rPr>
              <a:t>6</a:t>
            </a:r>
            <a:r>
              <a:rPr lang="en-US" sz="2000" dirty="0" smtClean="0">
                <a:latin typeface="Times New Roman"/>
                <a:ea typeface="Calibri"/>
              </a:rPr>
              <a:t>)</a:t>
            </a:r>
            <a:endParaRPr lang="de-DE" sz="2000" dirty="0" smtClean="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9200" y="4716494"/>
            <a:ext cx="3992701" cy="206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6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sum_{\left\langle \mathbf{i}\mathbf{j}\right\rangle }J\left(\mathbf{S}_{\mathbf{i}}\cdot\mathbf{S}_{\mathbf{j}}-\frac{1}{4}n_{\mathbf{i}}n_{\mathbf{j}}\right)-\sum_{\mathbf{i}\mathbf{j}}t_{\mathbf{i}\mathbf{j}}\left(c_{\mathbf{i}\sigma}^{\dagger}c_{\mathbf{j}\sigma}+{\rm H.c.}\right)$$&#10;&#10;\end{document}"/>
  <p:tag name="IGUANATEXSIZE" val="1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uparrow\mathbf{i}}=\frac{1}{\sqrt{2}}h_{\mathbf{i}}^{\dagger}\psi_{\mathbf{i}}$$&#10;&#10;\end{document}"/>
  <p:tag name="IGUANATEXSIZE" val="16"/>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1}{\sqrt{2}}\left(b_{1\mathbf{i}}^{\dagger}f_{\uparrow\mathbf{i}}+b_{2\mathbf{i}}^{\dagger}f_{\downarrow\mathbf{i}}^{\dagger}\right)$$&#10;&#10;\end{document}"/>
  <p:tag name="IGUANATEXSIZE" val="16"/>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downarrow\mathbf{i}}=\frac{1}{\sqrt{2}}h_{\mathbf{i}}^{\dagger}\bar{\psi}_{\mathbf{i}}$$&#10;&#10;\end{document}"/>
  <p:tag name="IGUANATEXSIZE" val="16"/>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1}{\sqrt{2}}\left(b_{1\mathbf{i}}^{\dagger}f_{\downarrow\mathbf{i}}-b_{2\mathbf{i}}^{\dagger}f_{\uparrow\mathbf{i}}^{\dagger}\right)$$&#10;&#10;\end{document}"/>
  <p:tag name="IGUANATEXSIZE" val="16"/>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psi}=i\tau^{2}\psi^{*}$$&#10;&#10;\end{document}"/>
  <p:tag name="IGUANATEXSIZE" val="16"/>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_{\mathbf{i}\sigma}^{\dagger}=f_{\mathbf{i}\sigma}^{\dagger}b_{\mathbf{i}}$$&#10;&#10;\end{document}"/>
  <p:tag name="IGUANATEXSIZE" val="16"/>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_{\text{mean}}=\sum_{\langle\mathbf{i}\mathbf{j}\rangle}\frac{3}{8}J\left[\frac{1}{2}{\rm Tr}(U_{\mathbf{i}\mathbf{j}}^{\dagger}U_{\mathbf{i}\mathbf{j}})+(\psi_{i}^{\dagger}U_{\mathbf{i}\mathbf{j}}\psi_{j}+{\rm h.c.})\right]$$&#10;&#10;\end{document}"/>
  <p:tag name="IGUANATEXSIZE" val="16"/>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1}{2}\sum_{\langle\mathbf{i}\mathbf{j}\rangle}t(h_{\mathbf{i}}^{\dagger}U_{\mathbf{i}\mathbf{j}}h_{\mathbf{j}}+{\rm h.c.})-\mu\sum_{\mathbf{i}}h_{\mathbf{i}}^{\dagger}h_{\mathbf{i}}+\sum_{\mathbf{i}}a_{0}^{l}(\psi_{\mathbf{i}}^{\dag}\tau^{l}\psi_{\mathbf{i}}+h_{\mathbf{i}}^{\dag}\tau^{l}h_{\mathbf{i}})$$&#10;&#10;\end{document}"/>
  <p:tag name="IGUANATEXSIZE" val="16"/>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sum_{\mathbf{k},\sigma,i=\alpha_{1},\alpha_{2},\beta_{1},\beta_{2}}\varepsilon_{\mathbf{k}}^{i}c_{i\mathbf{k}\sigma}^{\dag}c_{i\mathbf{k}\sigma}$$&#10;&#10;\end{document}"/>
  <p:tag name="IGUANATEXSIZE" val="16"/>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arepsilon_{\mathbf{k}}^{\alpha_{1,2}}=-\frac{\mathbf{k}^{2}}{2m_{1,2}}+\mu$$&#10;&#10;\end{document}"/>
  <p:tag name="IGUANATEXSIZE" val="16"/>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mathbf{i}\mathbf{j}}=\sum_{\sigma}\langle f_{\mathbf{i}\sigma}^{\dagger}f_{\mathbf{j}\sigma}\rangle$$&#10;&#10;\end{document}"/>
  <p:tag name="IGUANATEXSIZE" val="16"/>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arepsilon_{\mathbf{k}}^{\beta_{1}}=\frac{(k_{x}-\pi/a)^{2}}{2m_{x}}+\frac{k_{y}^{2}}{2m_{y}}-\mu$$&#10;&#10;\end{document}"/>
  <p:tag name="IGUANATEXSIZE" val="16"/>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arepsilon_{\mathbf{k}}^{\beta_{2}}=\frac{k_{x}^{2}}{2m_{y}}+\frac{(k_{y}-\pi/a)^{2}}{2m_{x}}-\mu$$&#10;&#10;\end{document}"/>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Gamma_{s}(\mathbf{q})=\frac{3}{2}U^{2}\frac{\chi_{0}(\mathbf{q})}{1-U\chi_{0}(\mathbf{q})}$$&#10;&#10;\end{document}"/>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k}}=-\sum_{\mathbf{k}^{\prime}}\Gamma_{s}(\mathbf{k},\mathbf{k}^{\prime})\frac{\Delta_{\mathbf{k}}^{\prime}}{2E_{\mathbf{k}}^{\prime}}{\rm tanh}\left(\frac{E_{\mathbf{k}}^{\prime}}{2T}\right)$$&#10;&#10;\end{document}"/>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k}}=-\Delta_{\mathbf{k}+\mathbf{Q}}$$&#10;&#10;\end{document}"/>
  <p:tag name="IGUANATEXSIZE" val="16"/>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k}}^{d,s}=\Delta_{0}(\cos(k_{x}a)\mp\cos(k_{y}a))$$&#10;&#10;\end{document}"/>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_0=\sum_{\mathbf{k},\sigma,i=\alpha_{1},\alpha_{2},\beta_{1},\beta_{2}}\varepsilon_{\mathbf{k}}^{i}c_{i\mathbf{k}\sigma}^{\dag}c_{i\mathbf{k}\sigma}$$&#10;&#10;\end{document}"/>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_{i\ell}=n_{i,\ell\uparrow}+n_{i\ell\downarrow}$$&#10;&#10;\end{document}"/>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Gamma_{ij}(\mathbf{k},\mathbf{k}^{\prime})=\mathrm{Re}\left[\sum_{\ell_{1}\ell_{2}\ell_{3}\ell_{4}}a_{\nu_{i}}^{\ell_{2},*}(\mathbf{k})a_{\nu_{i}}^{\ell_{3},*}(-\mathbf{k})\Gamma_{\ell_{1}\ell_{2}\ell_{3}\ell_{4}}(\mathbf{k},\mathbf{k}^{\prime},\omega=0)a_{\nu_{j}}^{\ell_{1}}(\mathbf{k}^{\prime})a_{\nu_{j}}^{\ell_{4}}(-\mathbf{k}^{\prime})\right]$$&#10;&#10;\end{document}"/>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i}\mathbf{j}}=\langle f_{\mathbf{i}\uparrow}f_{\mathbf{j}\downarrow}-f_{\mathbf{i}\downarrow}f_{\mathbf{i}\uparrow}\rangle$$&#10;&#10;\end{document}"/>
  <p:tag name="IGUANATEXSIZE" val="16"/>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u}^{\ell}(\mathbf{k})=\langle\ell|\nu\mathbf{k}\rangle$$&#10;&#10;\end{document}"/>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k}\in C_{i}$$&#10;&#10;\end{document}"/>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k}^{\prime}\in C_{j}$$&#10;&#10;\end{document}"/>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Gamma_{\ell_{1}\ell_{2}\ell_{3}\ell_{4}}(\mathbf{k},\mathbf{k}^{\prime},\omega)=\left[\frac{3}{2}\bar{U}^{s}\chi_{1}^{{\rm RPA}}(\mathbf{k}-\mathbf{k}^{\prime},\omega)\bar{U}^{s}+\frac{1}{2}\bar{U}^{s}\right.$$&#10;&#10;\end{document}"/>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frac{1}{2}\bar{U}^{c}\chi_{0}^{{\rm RPA}}(\mathbf{k}-\mathbf{k}^{\prime},\omega)\bar{U}^{c}+\frac{1}{2}\bar{U}^{c}\right]_{\ell_{1}\ell_{2}\ell_{3}\ell_{4}}$$&#10;&#10;\end{document}"/>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ambda[g(\mathbf{k})]=-\frac{{\displaystyle \sum_{ij}\oint_{C_{i}}\frac{d\mathbf{k}_{\parallel}}{v_{F}(\mathbf{k})}\oint_{C_{j}}\frac{d\mathbf{k}_{\parallel}^{\prime}}{v_{F}(\mathbf{k}^{\prime})}g(\mathbf{k})\Gamma_{ij}(\mathbf{k},\mathbf{k}^{\prime})g(\mathbf{k}^{\prime})}}{{\displaystyle (2\pi)^{2}\sum_{i}\oint_{C_{i}}\frac{d\mathbf{k}_{\parallel}}{v_{F}(\mathbf{k})}g^{2}(\mathbf{k})}}$$&#10;&#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mathbf{k})=\Delta g(\mathbf{k})$$&#10;&#10;\end{document}"/>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 = \langle b_{\mathbf{i}} \rangle$$&#10;&#10;\end{document}"/>
  <p:tag name="IGUANATEXSIZE" val="16"/>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k}\in C_{i}$$&#10;&#10;\end{document}"/>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k}^{\prime}\in C_{j}$$&#10;&#10;\end{document}"/>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F,\nu}(\mathbf{k})=|\nabla_{\mathbf{k}}E_{\nu}(\mathbf{k})|$$&#10;&#10;\end{document}"/>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H_{0}+\overline{U}\sum_{i,\ell}n_{i\ell\uparrow}n_{i\ell\downarrow}+\overline{U}^{\prime}\sum_{i,\ell^{\prime}&lt;\ell}n_{i\ell}n_{i\ell^{\prime}}+\overline{J}\sum_{i,\ell^{\prime}&lt;\ell}\sum_{\sigma,\sigma^{\prime}}c_{i\ell\sigma}^{\dagger}c_{i\ell^{\prime}\sigma^{\prime}}^{\dagger}c_{i\ell\sigma^{\prime}}c_{i\ell^{\prime}\sigma}+\overline{J}^{\prime}\sum_{i,\ell^{\prime}\neq\ell}c_{i\ell\uparrow}^{\dagger}c_{i\ell\downarrow}^{\dagger}c_{i\ell^{\prime}\downarrow}c_{i\ell^{\prime}\uparrow}$$&#10;&#10;\end{document}"/>
  <p:tag name="IGUANATEXSIZE" val="16"/>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U}^{\prime}&gt;\bar{U},\;\bar{J}^{\prime}&gt;\bar{J}$$&#10;&#10;\end{document}"/>
  <p:tag name="IGUANATEXSIZE" val="16"/>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s}(\mathbf{q},\omega)=\frac{\chi_{0}(\mathbf{q},\omega)}{I-U_{s}\chi_{0}(\mathbf{q},\omega)}$$&#10;&#10;\end{document}"/>
  <p:tag name="IGUANATEXSIZE" val="16"/>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k}}u_{\mathbf{k}^{\prime}}+v_{\mathbf{k}}v_{\mathbf{k}^{\prime}}$$&#10;&#10;\end{document}"/>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_{\mathbf{i}\sigma}^{\dagger}=f_{\mathbf{i}\sigma}^{\dagger}b_{\mathbf{i}}$$&#10;&#10;\end{document}"/>
  <p:tag name="IGUANATEXSIZE" val="16"/>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P\left[-\sum_{\langle\mathbf{i}\mathbf{j}\rangle,\sigma}t_{\mathbf{i}\mathbf{j}}c_{\mathbf{i}\sigma}^{\dagger}c_{\mathbf{i}\sigma}+J\sum_{\langle\mathbf{i}\mathbf{j}\rangle}\left(\mathbf{S}_{\mathbf{i}}\cdot\mathbf{S}_{\mathbf{j}}-\frac{1}{2}n_{\mathbf{i}}n_{\mathbf{j}}\right)\right]P$$&#10;&#10;\end{document}"/>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_{1}=\sum_{i,\sigma}f_{\mathbf{i}\sigma}^{*}\biggl(\frac{\partial}{\partial\tau}-\mu_{F}+ia_{0}(\mathbf{r}_{\mathbf{i}})\biggr)f_{\mathbf{i}\sigma}+\sum_{i}b_{\mathbf{i}}^{*}\biggl(\frac{\partial}{\partial\tau}-\mu_{B}+ia_{0}(\mathbf{r}_{\mathbf{i}})\biggr)b_{\mathbf{i}}$$&#10;&#10;\end{document}"/>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ilde{J}\chi\sum_{\langle\mathbf{i}\mathbf{j}\rangle\sigma}\left(e^{ia_{\mathbf{i}\mathbf{j}}}f_{\mathbf{i}\sigma}^{*}f_{\mathbf{j}\sigma}+{\rm h.c.}\right)-t\eta\sum_{\langle\mathbf{i}\mathbf{j}\rangle}\left(e^{ia_{\mathbf{i}\mathbf{j}}}b_{\mathbf{i}}^{*}b_{\mathbf{j}}+{\rm h.c.}\right)$$&#10;&#10;\end{document}"/>
  <p:tag name="IGUANATEXSIZE" val="16"/>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si_{\mathbf{i}}=\left(\begin{array}{c}&#10;f_{\uparrow\mathbf{i}}\\&#10;f_{\downarrow\mathbf{i}}^{\dagger}&#10;\end{array}\right)$$&#10;&#10;\end{document}"/>
  <p:tag name="IGUANATEXSIZE" val="16"/>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_{\mathbf{i}}=\left({b_{1\mathbf{i}}\atop b_{2\mathbf{i}}}\right)$$&#10;&#10;\end{document}"/>
  <p:tag name="IGUANATEXSIZE"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26097</TotalTime>
  <Words>2386</Words>
  <Application>Microsoft Office PowerPoint</Application>
  <PresentationFormat>On-screen Show (4:3)</PresentationFormat>
  <Paragraphs>416</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Tejas</dc:creator>
  <cp:lastModifiedBy>Tejas</cp:lastModifiedBy>
  <cp:revision>2844</cp:revision>
  <dcterms:created xsi:type="dcterms:W3CDTF">2013-05-09T07:02:33Z</dcterms:created>
  <dcterms:modified xsi:type="dcterms:W3CDTF">2014-03-19T01:47:32Z</dcterms:modified>
</cp:coreProperties>
</file>