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9.xml" ContentType="application/vnd.openxmlformats-officedocument.presentationml.notesSlide+xml"/>
  <Override PartName="/ppt/tags/tag4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3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3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4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43.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4.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45.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46.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49.xml" ContentType="application/vnd.openxmlformats-officedocument.presentationml.notesSlide+xml"/>
  <Override PartName="/ppt/tags/tag164.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6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11" r:id="rId2"/>
    <p:sldId id="313" r:id="rId3"/>
    <p:sldId id="257" r:id="rId4"/>
    <p:sldId id="299" r:id="rId5"/>
    <p:sldId id="294" r:id="rId6"/>
    <p:sldId id="315" r:id="rId7"/>
    <p:sldId id="295" r:id="rId8"/>
    <p:sldId id="296" r:id="rId9"/>
    <p:sldId id="259" r:id="rId10"/>
    <p:sldId id="304" r:id="rId11"/>
    <p:sldId id="261" r:id="rId12"/>
    <p:sldId id="316" r:id="rId13"/>
    <p:sldId id="307" r:id="rId14"/>
    <p:sldId id="317" r:id="rId15"/>
    <p:sldId id="306" r:id="rId16"/>
    <p:sldId id="305" r:id="rId17"/>
    <p:sldId id="318" r:id="rId18"/>
    <p:sldId id="302" r:id="rId19"/>
    <p:sldId id="303" r:id="rId20"/>
    <p:sldId id="301" r:id="rId21"/>
    <p:sldId id="319" r:id="rId22"/>
    <p:sldId id="263" r:id="rId23"/>
    <p:sldId id="264" r:id="rId24"/>
    <p:sldId id="266" r:id="rId25"/>
    <p:sldId id="320" r:id="rId26"/>
    <p:sldId id="267" r:id="rId27"/>
    <p:sldId id="308" r:id="rId28"/>
    <p:sldId id="321" r:id="rId29"/>
    <p:sldId id="268" r:id="rId30"/>
    <p:sldId id="269" r:id="rId31"/>
    <p:sldId id="322" r:id="rId32"/>
    <p:sldId id="270" r:id="rId33"/>
    <p:sldId id="271" r:id="rId34"/>
    <p:sldId id="272" r:id="rId35"/>
    <p:sldId id="273" r:id="rId36"/>
    <p:sldId id="274" r:id="rId37"/>
    <p:sldId id="275" r:id="rId38"/>
    <p:sldId id="276" r:id="rId39"/>
    <p:sldId id="323" r:id="rId40"/>
    <p:sldId id="277" r:id="rId41"/>
    <p:sldId id="278" r:id="rId42"/>
    <p:sldId id="279" r:id="rId43"/>
    <p:sldId id="280" r:id="rId44"/>
    <p:sldId id="284" r:id="rId45"/>
    <p:sldId id="283" r:id="rId46"/>
    <p:sldId id="286" r:id="rId47"/>
    <p:sldId id="287" r:id="rId48"/>
    <p:sldId id="324" r:id="rId49"/>
    <p:sldId id="288" r:id="rId50"/>
    <p:sldId id="290" r:id="rId51"/>
    <p:sldId id="291" r:id="rId52"/>
    <p:sldId id="292" r:id="rId53"/>
    <p:sldId id="309" r:id="rId54"/>
    <p:sldId id="310" r:id="rId55"/>
    <p:sldId id="29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5" autoAdjust="0"/>
    <p:restoredTop sz="81250" autoAdjust="0"/>
  </p:normalViewPr>
  <p:slideViewPr>
    <p:cSldViewPr>
      <p:cViewPr varScale="1">
        <p:scale>
          <a:sx n="94" d="100"/>
          <a:sy n="94" d="100"/>
        </p:scale>
        <p:origin x="-2418" y="-108"/>
      </p:cViewPr>
      <p:guideLst>
        <p:guide orient="horz" pos="2160"/>
        <p:guide pos="2880"/>
      </p:guideLst>
    </p:cSldViewPr>
  </p:slideViewPr>
  <p:outlineViewPr>
    <p:cViewPr>
      <p:scale>
        <a:sx n="33" d="100"/>
        <a:sy n="33" d="100"/>
      </p:scale>
      <p:origin x="0" y="14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3AAC7-9BCE-4BBC-80D5-1CDE921F79C4}" type="datetimeFigureOut">
              <a:rPr lang="en-US" smtClean="0"/>
              <a:t>3/19/2014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4E32A-33FE-4307-AEBD-2BF8F2E9F912}" type="slidenum">
              <a:rPr lang="en-US" smtClean="0"/>
              <a:t>‹#›</a:t>
            </a:fld>
            <a:endParaRPr lang="en-US"/>
          </a:p>
        </p:txBody>
      </p:sp>
    </p:spTree>
    <p:extLst>
      <p:ext uri="{BB962C8B-B14F-4D97-AF65-F5344CB8AC3E}">
        <p14:creationId xmlns:p14="http://schemas.microsoft.com/office/powerpoint/2010/main" val="393704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Last time we covered BCS</a:t>
            </a: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dirty="0" smtClean="0"/>
              <a:t>This was followed by a brief discussion of heavy fermion superconductors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In this talk are going to cover the physics behind the very first high-temperature superconductors: the </a:t>
            </a:r>
            <a:r>
              <a:rPr lang="en-US" dirty="0" err="1" smtClean="0"/>
              <a:t>cuprates</a:t>
            </a:r>
            <a:r>
              <a:rPr lang="en-US" dirty="0" smtClean="0"/>
              <a:t>. It’s worth mentioning that this talk, despite its gigantic volume, does not even come close to being comprehensive. The field of the </a:t>
            </a:r>
            <a:r>
              <a:rPr lang="en-US" dirty="0" err="1" smtClean="0"/>
              <a:t>cuprates</a:t>
            </a:r>
            <a:r>
              <a:rPr lang="en-US" dirty="0" smtClean="0"/>
              <a:t> has a lot of controversies. There are several contending theories. This talk naturally reflects the biases of the authors the paper as well as people who think alike.</a:t>
            </a:r>
          </a:p>
        </p:txBody>
      </p:sp>
      <p:sp>
        <p:nvSpPr>
          <p:cNvPr id="4" name="Slide Number Placeholder 3"/>
          <p:cNvSpPr>
            <a:spLocks noGrp="1"/>
          </p:cNvSpPr>
          <p:nvPr>
            <p:ph type="sldNum" sz="quarter" idx="10"/>
          </p:nvPr>
        </p:nvSpPr>
        <p:spPr/>
        <p:txBody>
          <a:bodyPr/>
          <a:lstStyle/>
          <a:p>
            <a:fld id="{385AFA68-C894-4E0A-BA35-6C4E8AD19317}" type="slidenum">
              <a:rPr lang="en-US" smtClean="0"/>
              <a:t>1</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10</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11</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12</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 this slide needs to go a little faster than the rest. That’s mainly because the authors of this paper think that stripes are bullshit. By</a:t>
            </a:r>
            <a:r>
              <a:rPr lang="en-US" baseline="0" dirty="0" smtClean="0"/>
              <a:t> “bullshit”  don’t mean that they don’t exist. In fact, the whole reason people cling to the idea of stripes is because they have been experimentally observed. Therefore, nobody questions their existence. When you hear people say that they don’t believe in stripes, the really mean is that they do not believe that stripes play any relevant role in the physics of the </a:t>
            </a:r>
            <a:r>
              <a:rPr lang="en-US" baseline="0" dirty="0" err="1" smtClean="0"/>
              <a:t>cuprates</a:t>
            </a:r>
            <a:r>
              <a:rPr lang="en-US" baseline="0" dirty="0" smtClean="0"/>
              <a:t>. They believe that it’s more of a </a:t>
            </a:r>
            <a:r>
              <a:rPr lang="en-US" b="1" baseline="0" dirty="0" smtClean="0"/>
              <a:t>parasitic</a:t>
            </a:r>
            <a:r>
              <a:rPr lang="en-US" baseline="0" dirty="0" smtClean="0"/>
              <a:t> effect that “comes along for the ride.”</a:t>
            </a:r>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13</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couple of slides ago we discussed the dispersion of the </a:t>
            </a:r>
            <a:r>
              <a:rPr lang="en-US" dirty="0" err="1" smtClean="0"/>
              <a:t>cuprates</a:t>
            </a:r>
            <a:r>
              <a:rPr lang="en-US" dirty="0" smtClean="0"/>
              <a:t>. Unlike conventional superconductors the </a:t>
            </a:r>
            <a:r>
              <a:rPr lang="en-US" dirty="0" err="1" smtClean="0"/>
              <a:t>cuprates</a:t>
            </a:r>
            <a:r>
              <a:rPr lang="en-US" dirty="0" smtClean="0"/>
              <a:t> are </a:t>
            </a:r>
            <a:r>
              <a:rPr lang="en-US" b="1" dirty="0" smtClean="0"/>
              <a:t>not</a:t>
            </a:r>
            <a:r>
              <a:rPr lang="en-US" dirty="0" smtClean="0"/>
              <a:t> fully gapped.</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It was predicted and experimentally observed that the energy spectrum of the </a:t>
            </a:r>
            <a:r>
              <a:rPr lang="en-US" dirty="0" err="1" smtClean="0"/>
              <a:t>Bogoliubov</a:t>
            </a:r>
            <a:r>
              <a:rPr lang="en-US" dirty="0" smtClean="0"/>
              <a:t> quasiparticles is gapless at 4 points</a:t>
            </a:r>
            <a:r>
              <a:rPr lang="en-US" baseline="0" dirty="0" smtClean="0"/>
              <a:t> in the </a:t>
            </a:r>
            <a:r>
              <a:rPr lang="en-US" baseline="0" dirty="0" err="1" smtClean="0"/>
              <a:t>Brillouin</a:t>
            </a:r>
            <a:r>
              <a:rPr lang="en-US" baseline="0" dirty="0" smtClean="0"/>
              <a:t> zone.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Recall that, in the early days of superconductors, it was not known that superconductors have a gap. This fact was only figured out after numerous experiments hinted at the existence of an energy gap. It is natural to expect that the existence of a gapless spectrum would have qualitatively different signatures and experiments. This is basically what this section is about</a:t>
            </a:r>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14</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15</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16</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17</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18</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19</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first part, i.e. introduction of phenomenology, is obviously the basics: lattice structure, electronic structure, etc. In other words, what do the </a:t>
            </a:r>
            <a:r>
              <a:rPr lang="en-US" baseline="0" dirty="0" err="1" smtClean="0"/>
              <a:t>cuprates</a:t>
            </a:r>
            <a:r>
              <a:rPr lang="en-US" baseline="0" dirty="0" smtClean="0"/>
              <a:t> look like?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next section, I will </a:t>
            </a:r>
            <a:r>
              <a:rPr lang="en-US" b="1" baseline="0" dirty="0" smtClean="0"/>
              <a:t>very quickly</a:t>
            </a:r>
            <a:r>
              <a:rPr lang="en-US" baseline="0" dirty="0" smtClean="0"/>
              <a:t> skim over the experiments just to give you a feel for the basic properties of the </a:t>
            </a:r>
            <a:r>
              <a:rPr lang="en-US" baseline="0" dirty="0" err="1" smtClean="0"/>
              <a:t>cuprates</a:t>
            </a:r>
            <a:r>
              <a:rPr lang="en-US" baseline="0" dirty="0" smtClean="0"/>
              <a:t>. It’s worth noting that we don’t yet have a universal theory of the </a:t>
            </a:r>
            <a:r>
              <a:rPr lang="en-US" baseline="0" dirty="0" err="1" smtClean="0"/>
              <a:t>cuprates</a:t>
            </a:r>
            <a:r>
              <a:rPr lang="en-US" baseline="0" dirty="0" smtClean="0"/>
              <a:t>. Theories come and go, but experiments are forever. Theories might get outdated; but experimental facts don’t.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The phase diagram of the</a:t>
            </a:r>
            <a:r>
              <a:rPr lang="en-US" baseline="0" dirty="0" smtClean="0"/>
              <a:t> </a:t>
            </a:r>
            <a:r>
              <a:rPr lang="en-US" baseline="0" dirty="0" err="1" smtClean="0"/>
              <a:t>cuprates</a:t>
            </a:r>
            <a:r>
              <a:rPr lang="en-US" baseline="0" dirty="0" smtClean="0"/>
              <a:t> contain some strange labels. One such strange people is the so-called “</a:t>
            </a:r>
            <a:r>
              <a:rPr lang="en-US" baseline="0" dirty="0" err="1" smtClean="0"/>
              <a:t>pseudogap</a:t>
            </a:r>
            <a:r>
              <a:rPr lang="en-US" baseline="0" dirty="0" smtClean="0"/>
              <a:t>.” I’m sure that by now most of you are aware of the fact that the </a:t>
            </a:r>
            <a:r>
              <a:rPr lang="en-US" baseline="0" dirty="0" err="1" smtClean="0"/>
              <a:t>pseudogap</a:t>
            </a:r>
            <a:r>
              <a:rPr lang="en-US" baseline="0" dirty="0" smtClean="0"/>
              <a:t> region is the hardest to understand. Many experts now believe that an understanding of the </a:t>
            </a:r>
            <a:r>
              <a:rPr lang="en-US" baseline="0" dirty="0" err="1" smtClean="0"/>
              <a:t>pseudogap</a:t>
            </a:r>
            <a:r>
              <a:rPr lang="en-US" baseline="0" dirty="0" smtClean="0"/>
              <a:t> might contain the key to understanding the </a:t>
            </a:r>
            <a:r>
              <a:rPr lang="en-US" baseline="0" dirty="0" err="1" smtClean="0"/>
              <a:t>cuprates</a:t>
            </a:r>
            <a:r>
              <a:rPr lang="en-US" baseline="0" dirty="0" smtClean="0"/>
              <a:t>. One interesting observation you can make is that the outline of this talk has no </a:t>
            </a:r>
            <a:r>
              <a:rPr lang="en-US" b="1" baseline="0" dirty="0" smtClean="0"/>
              <a:t>explicit</a:t>
            </a:r>
            <a:r>
              <a:rPr lang="en-US" baseline="0" dirty="0" smtClean="0"/>
              <a:t> mention of the superconducting state anywhere. Some of you might even walk out of this talk wondering “when did we talk about superconductivity?” </a:t>
            </a:r>
            <a:r>
              <a:rPr lang="en-US" dirty="0" smtClean="0"/>
              <a:t>To quote</a:t>
            </a:r>
            <a:r>
              <a:rPr lang="en-US" baseline="0" dirty="0" smtClean="0"/>
              <a:t> Phil Anderson, “the superconducting state of the </a:t>
            </a:r>
            <a:r>
              <a:rPr lang="en-US" baseline="0" dirty="0" err="1" smtClean="0"/>
              <a:t>cuprates</a:t>
            </a:r>
            <a:r>
              <a:rPr lang="en-US" baseline="0" dirty="0" smtClean="0"/>
              <a:t> is more “normal” than the normal state.”</a:t>
            </a:r>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20</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21</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22</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23</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24</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25</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26</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27</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28</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29</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3</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30</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31</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32</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33</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34</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35</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36</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37</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38</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39</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http://hoffman.physics.harvard.edu/materials/images/SCimages/LSCOstructure.gif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4</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http://vector.nsbp.org/wp-content/uploads/2011/04/phasediagcupratesbook.jpg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40</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a</a:t>
            </a:r>
            <a:r>
              <a:rPr lang="en-US" b="1" baseline="-25000" dirty="0" err="1" smtClean="0"/>
              <a:t>ij</a:t>
            </a:r>
            <a:r>
              <a:rPr lang="en-US" dirty="0" smtClean="0"/>
              <a:t> is simply</a:t>
            </a:r>
            <a:r>
              <a:rPr lang="en-US" baseline="0" dirty="0" smtClean="0"/>
              <a:t> the phase of </a:t>
            </a:r>
            <a:r>
              <a:rPr lang="el-GR" baseline="0" dirty="0" smtClean="0"/>
              <a:t>χ</a:t>
            </a:r>
            <a:r>
              <a:rPr lang="en-US" b="1" baseline="-25000" dirty="0" err="1" smtClean="0"/>
              <a:t>ij</a:t>
            </a:r>
            <a:r>
              <a:rPr lang="en-US" baseline="0" dirty="0" smtClean="0"/>
              <a:t> </a:t>
            </a:r>
            <a:r>
              <a:rPr lang="en-US" dirty="0" smtClean="0"/>
              <a:t>and a</a:t>
            </a:r>
            <a:r>
              <a:rPr lang="en-US" baseline="-25000" dirty="0" smtClean="0"/>
              <a:t>0</a:t>
            </a:r>
            <a:r>
              <a:rPr lang="en-US" dirty="0" smtClean="0"/>
              <a:t>(</a:t>
            </a:r>
            <a:r>
              <a:rPr lang="en-US" b="1" dirty="0" err="1" smtClean="0"/>
              <a:t>i</a:t>
            </a:r>
            <a:r>
              <a:rPr lang="en-US" dirty="0" smtClean="0"/>
              <a:t>) is nothing but</a:t>
            </a:r>
            <a:r>
              <a:rPr lang="en-US" baseline="0" dirty="0" smtClean="0"/>
              <a:t> the time-dependent Lagrange multiplier </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41</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42</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43</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44</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45</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this section we are going to mainly discuss the vortex structure</a:t>
            </a:r>
            <a:r>
              <a:rPr lang="en-US" baseline="0" dirty="0" smtClean="0"/>
              <a:t> inside the superconducting state. And as most of you may know, vortices in superconductors are best discussed in the context of </a:t>
            </a:r>
            <a:r>
              <a:rPr lang="en-US" baseline="0" dirty="0" err="1" smtClean="0"/>
              <a:t>Ginzburg</a:t>
            </a:r>
            <a:r>
              <a:rPr lang="en-US" baseline="0" dirty="0" smtClean="0"/>
              <a:t>-Landau theory.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According to the </a:t>
            </a:r>
            <a:r>
              <a:rPr lang="en-US" baseline="0" dirty="0" err="1" smtClean="0"/>
              <a:t>Ginzburg</a:t>
            </a:r>
            <a:r>
              <a:rPr lang="en-US" baseline="0" dirty="0" smtClean="0"/>
              <a:t>-Landau theory we can write down the free energies of the </a:t>
            </a:r>
            <a:r>
              <a:rPr lang="en-US" baseline="0" dirty="0" err="1" smtClean="0"/>
              <a:t>bosonic</a:t>
            </a:r>
            <a:r>
              <a:rPr lang="en-US" baseline="0" dirty="0" smtClean="0"/>
              <a:t> and </a:t>
            </a:r>
            <a:r>
              <a:rPr lang="en-US" baseline="0" dirty="0" err="1" smtClean="0"/>
              <a:t>fermionic</a:t>
            </a:r>
            <a:r>
              <a:rPr lang="en-US" baseline="0" dirty="0" smtClean="0"/>
              <a:t> fields in the following way. For now ignore the gradient terms the </a:t>
            </a:r>
            <a:r>
              <a:rPr lang="en-US" baseline="0" dirty="0" err="1" smtClean="0"/>
              <a:t>fermionic</a:t>
            </a:r>
            <a:r>
              <a:rPr lang="en-US" baseline="0" dirty="0" smtClean="0"/>
              <a:t> and </a:t>
            </a:r>
            <a:r>
              <a:rPr lang="en-US" baseline="0" dirty="0" err="1" smtClean="0"/>
              <a:t>bosonic</a:t>
            </a:r>
            <a:r>
              <a:rPr lang="en-US" baseline="0" dirty="0" smtClean="0"/>
              <a:t> free energies. Here alpha represents the coefficient of the quadratic term. This is explicitly written out the above free energy expressions. It is easy to see that above the critical temperature, T</a:t>
            </a:r>
            <a:r>
              <a:rPr lang="en-US" baseline="-25000" dirty="0" smtClean="0"/>
              <a:t>D</a:t>
            </a:r>
            <a:r>
              <a:rPr lang="en-US" baseline="0" dirty="0" smtClean="0"/>
              <a:t> for the fermions and T</a:t>
            </a:r>
            <a:r>
              <a:rPr lang="en-US" baseline="-25000" dirty="0" smtClean="0"/>
              <a:t>BE</a:t>
            </a:r>
            <a:r>
              <a:rPr lang="en-US" baseline="0" dirty="0" smtClean="0"/>
              <a:t> for the bosons, the ground state only permits the order parameter to be zero. However, below the transition temperature, the order parameter develops a finite value. In other words, the physics of the phase transition is covered by the quadratic and quartic terms.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However, our goal is not to discuss the phase transition. We are interested in energy of the vortex. But let us first remind ourselves what it means to have a vortex in a superconductor. This is where the gradient terms play a role. It is worth noting that this is one of the distinguishing features </a:t>
            </a:r>
            <a:r>
              <a:rPr lang="en-US" baseline="0" dirty="0" err="1" smtClean="0"/>
              <a:t>Ginzburg</a:t>
            </a:r>
            <a:r>
              <a:rPr lang="en-US" baseline="0" dirty="0" smtClean="0"/>
              <a:t>-Landau theory. The power of BCS is in the fact that it explains </a:t>
            </a:r>
            <a:r>
              <a:rPr lang="en-US" baseline="0" dirty="0" err="1" smtClean="0"/>
              <a:t>microscopics</a:t>
            </a:r>
            <a:r>
              <a:rPr lang="en-US" baseline="0" dirty="0" smtClean="0"/>
              <a:t> as well as the phase transition. However, </a:t>
            </a:r>
            <a:r>
              <a:rPr lang="en-US" baseline="0" dirty="0" err="1" smtClean="0"/>
              <a:t>inhomogeneities</a:t>
            </a:r>
            <a:r>
              <a:rPr lang="en-US" baseline="0" dirty="0" smtClean="0"/>
              <a:t>  is the superconductor is best discussed in the </a:t>
            </a:r>
            <a:r>
              <a:rPr lang="en-US" baseline="0" dirty="0" err="1" smtClean="0"/>
              <a:t>Ginzburg</a:t>
            </a:r>
            <a:r>
              <a:rPr lang="en-US" baseline="0" dirty="0" smtClean="0"/>
              <a:t>-Landau theory. And based on this schematic, a vortex does indeed represent a type of inhomogeneity in the superconductor. As discussed in the previous sections, the superconducting condensate has a so-called “phase stiffness.” In other words, fluctuations of the phase costs energy. In a vortex inside a conventional superconductor, in addition to the magnitude of the order parameter going to zero, its phase also winds by 2*pi. The physical origin of this winding can be associated with the fact that current flow around the vortex.</a:t>
            </a:r>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46</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47</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48</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49</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http://ko.com.ua/files/u15/3811522056_cb7fa96980.jpg</a:t>
            </a:r>
            <a:endParaRPr lang="en-US" dirty="0"/>
          </a:p>
        </p:txBody>
      </p:sp>
      <p:sp>
        <p:nvSpPr>
          <p:cNvPr id="4" name="Slide Number Placeholder 3"/>
          <p:cNvSpPr>
            <a:spLocks noGrp="1"/>
          </p:cNvSpPr>
          <p:nvPr>
            <p:ph type="sldNum" sz="quarter" idx="10"/>
          </p:nvPr>
        </p:nvSpPr>
        <p:spPr/>
        <p:txBody>
          <a:bodyPr/>
          <a:lstStyle/>
          <a:p>
            <a:fld id="{385AFA68-C894-4E0A-BA35-6C4E8AD19317}" type="slidenum">
              <a:rPr lang="en-US" smtClean="0"/>
              <a:t>5</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50</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51</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52</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53</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54</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6</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7</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8</a:t>
            </a:fld>
            <a:endParaRPr lang="en-US"/>
          </a:p>
        </p:txBody>
      </p:sp>
    </p:spTree>
    <p:extLst>
      <p:ext uri="{BB962C8B-B14F-4D97-AF65-F5344CB8AC3E}">
        <p14:creationId xmlns:p14="http://schemas.microsoft.com/office/powerpoint/2010/main" val="424060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85AFA68-C894-4E0A-BA35-6C4E8AD19317}" type="slidenum">
              <a:rPr lang="en-US" smtClean="0"/>
              <a:t>9</a:t>
            </a:fld>
            <a:endParaRPr lang="en-US"/>
          </a:p>
        </p:txBody>
      </p:sp>
    </p:spTree>
    <p:extLst>
      <p:ext uri="{BB962C8B-B14F-4D97-AF65-F5344CB8AC3E}">
        <p14:creationId xmlns:p14="http://schemas.microsoft.com/office/powerpoint/2010/main" val="424060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EB1214-C812-4DA3-BEC0-FAFD2D759A5B}"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2192609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B1214-C812-4DA3-BEC0-FAFD2D759A5B}"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315415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B1214-C812-4DA3-BEC0-FAFD2D759A5B}"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348583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B1214-C812-4DA3-BEC0-FAFD2D759A5B}"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234002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1214-C812-4DA3-BEC0-FAFD2D759A5B}"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136709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EB1214-C812-4DA3-BEC0-FAFD2D759A5B}"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204899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EB1214-C812-4DA3-BEC0-FAFD2D759A5B}"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337093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EB1214-C812-4DA3-BEC0-FAFD2D759A5B}"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376601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B1214-C812-4DA3-BEC0-FAFD2D759A5B}"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255878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B1214-C812-4DA3-BEC0-FAFD2D759A5B}"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85568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B1214-C812-4DA3-BEC0-FAFD2D759A5B}"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C220A-F00C-451B-BDD5-C7BC9E21632F}" type="slidenum">
              <a:rPr lang="en-US" smtClean="0"/>
              <a:t>‹#›</a:t>
            </a:fld>
            <a:endParaRPr lang="en-US"/>
          </a:p>
        </p:txBody>
      </p:sp>
    </p:spTree>
    <p:extLst>
      <p:ext uri="{BB962C8B-B14F-4D97-AF65-F5344CB8AC3E}">
        <p14:creationId xmlns:p14="http://schemas.microsoft.com/office/powerpoint/2010/main" val="277865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B1214-C812-4DA3-BEC0-FAFD2D759A5B}" type="datetimeFigureOut">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C220A-F00C-451B-BDD5-C7BC9E21632F}" type="slidenum">
              <a:rPr lang="en-US" smtClean="0"/>
              <a:t>‹#›</a:t>
            </a:fld>
            <a:endParaRPr lang="en-US"/>
          </a:p>
        </p:txBody>
      </p:sp>
    </p:spTree>
    <p:extLst>
      <p:ext uri="{BB962C8B-B14F-4D97-AF65-F5344CB8AC3E}">
        <p14:creationId xmlns:p14="http://schemas.microsoft.com/office/powerpoint/2010/main" val="410524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5.gif"/><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26.jpeg"/><Relationship Id="rId18" Type="http://schemas.openxmlformats.org/officeDocument/2006/relationships/image" Target="../media/image36.png"/><Relationship Id="rId3" Type="http://schemas.openxmlformats.org/officeDocument/2006/relationships/tags" Target="../tags/tag5.xml"/><Relationship Id="rId21" Type="http://schemas.openxmlformats.org/officeDocument/2006/relationships/image" Target="../media/image39.png"/><Relationship Id="rId7" Type="http://schemas.openxmlformats.org/officeDocument/2006/relationships/tags" Target="../tags/tag9.xml"/><Relationship Id="rId12" Type="http://schemas.openxmlformats.org/officeDocument/2006/relationships/notesSlide" Target="../notesSlides/notesSlide15.xml"/><Relationship Id="rId17" Type="http://schemas.openxmlformats.org/officeDocument/2006/relationships/image" Target="../media/image35.png"/><Relationship Id="rId2" Type="http://schemas.openxmlformats.org/officeDocument/2006/relationships/tags" Target="../tags/tag4.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Layout" Target="../slideLayouts/slideLayout1.xml"/><Relationship Id="rId5" Type="http://schemas.openxmlformats.org/officeDocument/2006/relationships/tags" Target="../tags/tag7.xml"/><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tags" Target="../tags/tag12.xml"/><Relationship Id="rId19" Type="http://schemas.openxmlformats.org/officeDocument/2006/relationships/image" Target="../media/image37.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32.png"/><Relationship Id="rId22"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15.xml"/><Relationship Id="rId7" Type="http://schemas.openxmlformats.org/officeDocument/2006/relationships/image" Target="../media/image4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2.png"/><Relationship Id="rId5" Type="http://schemas.openxmlformats.org/officeDocument/2006/relationships/notesSlide" Target="../notesSlides/notesSlide16.xml"/><Relationship Id="rId10" Type="http://schemas.openxmlformats.org/officeDocument/2006/relationships/image" Target="../media/image46.png"/><Relationship Id="rId4" Type="http://schemas.openxmlformats.org/officeDocument/2006/relationships/slideLayout" Target="../slideLayouts/slideLayout1.xml"/><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8.xml"/><Relationship Id="rId7" Type="http://schemas.openxmlformats.org/officeDocument/2006/relationships/image" Target="../media/image5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8.png"/><Relationship Id="rId11" Type="http://schemas.openxmlformats.org/officeDocument/2006/relationships/image" Target="../media/image63.jpeg"/><Relationship Id="rId5" Type="http://schemas.openxmlformats.org/officeDocument/2006/relationships/notesSlide" Target="../notesSlides/notesSlide22.xml"/><Relationship Id="rId10" Type="http://schemas.openxmlformats.org/officeDocument/2006/relationships/image" Target="../media/image62.png"/><Relationship Id="rId4" Type="http://schemas.openxmlformats.org/officeDocument/2006/relationships/slideLayout" Target="../slideLayouts/slideLayout1.xml"/><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notesSlide" Target="../notesSlides/notesSlide23.xml"/><Relationship Id="rId17" Type="http://schemas.openxmlformats.org/officeDocument/2006/relationships/image" Target="../media/image68.png"/><Relationship Id="rId2" Type="http://schemas.openxmlformats.org/officeDocument/2006/relationships/tags" Target="../tags/tag20.xml"/><Relationship Id="rId16" Type="http://schemas.openxmlformats.org/officeDocument/2006/relationships/image" Target="../media/image67.png"/><Relationship Id="rId20" Type="http://schemas.openxmlformats.org/officeDocument/2006/relationships/image" Target="../media/image70.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Layout" Target="../slideLayouts/slideLayout1.xml"/><Relationship Id="rId5" Type="http://schemas.openxmlformats.org/officeDocument/2006/relationships/tags" Target="../tags/tag23.xml"/><Relationship Id="rId15" Type="http://schemas.openxmlformats.org/officeDocument/2006/relationships/image" Target="../media/image66.png"/><Relationship Id="rId10" Type="http://schemas.openxmlformats.org/officeDocument/2006/relationships/tags" Target="../tags/tag28.xml"/><Relationship Id="rId19" Type="http://schemas.openxmlformats.org/officeDocument/2006/relationships/image" Target="../media/image43.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5.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image" Target="../media/image85.emf"/><Relationship Id="rId18" Type="http://schemas.openxmlformats.org/officeDocument/2006/relationships/image" Target="../media/image90.png"/><Relationship Id="rId3" Type="http://schemas.openxmlformats.org/officeDocument/2006/relationships/notesSlide" Target="../notesSlides/notesSlide27.xml"/><Relationship Id="rId7" Type="http://schemas.openxmlformats.org/officeDocument/2006/relationships/image" Target="../media/image79.emf"/><Relationship Id="rId12" Type="http://schemas.openxmlformats.org/officeDocument/2006/relationships/image" Target="../media/image84.emf"/><Relationship Id="rId17" Type="http://schemas.openxmlformats.org/officeDocument/2006/relationships/image" Target="../media/image89.png"/><Relationship Id="rId2" Type="http://schemas.openxmlformats.org/officeDocument/2006/relationships/slideLayout" Target="../slideLayouts/slideLayout1.xml"/><Relationship Id="rId16" Type="http://schemas.openxmlformats.org/officeDocument/2006/relationships/image" Target="../media/image88.emf"/><Relationship Id="rId1" Type="http://schemas.openxmlformats.org/officeDocument/2006/relationships/tags" Target="../tags/tag31.xml"/><Relationship Id="rId6" Type="http://schemas.openxmlformats.org/officeDocument/2006/relationships/image" Target="../media/image78.emf"/><Relationship Id="rId11" Type="http://schemas.openxmlformats.org/officeDocument/2006/relationships/image" Target="../media/image83.emf"/><Relationship Id="rId5" Type="http://schemas.openxmlformats.org/officeDocument/2006/relationships/image" Target="../media/image77.emf"/><Relationship Id="rId15" Type="http://schemas.openxmlformats.org/officeDocument/2006/relationships/image" Target="../media/image87.emf"/><Relationship Id="rId10" Type="http://schemas.openxmlformats.org/officeDocument/2006/relationships/image" Target="../media/image82.emf"/><Relationship Id="rId4" Type="http://schemas.openxmlformats.org/officeDocument/2006/relationships/image" Target="../media/image76.png"/><Relationship Id="rId9" Type="http://schemas.openxmlformats.org/officeDocument/2006/relationships/image" Target="../media/image81.emf"/><Relationship Id="rId14" Type="http://schemas.openxmlformats.org/officeDocument/2006/relationships/image" Target="../media/image86.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91.emf"/><Relationship Id="rId18" Type="http://schemas.openxmlformats.org/officeDocument/2006/relationships/image" Target="../media/image96.png"/><Relationship Id="rId3" Type="http://schemas.openxmlformats.org/officeDocument/2006/relationships/tags" Target="../tags/tag34.xml"/><Relationship Id="rId21" Type="http://schemas.openxmlformats.org/officeDocument/2006/relationships/image" Target="../media/image99.png"/><Relationship Id="rId7" Type="http://schemas.openxmlformats.org/officeDocument/2006/relationships/tags" Target="../tags/tag38.xml"/><Relationship Id="rId12" Type="http://schemas.openxmlformats.org/officeDocument/2006/relationships/notesSlide" Target="../notesSlides/notesSlide29.xml"/><Relationship Id="rId17" Type="http://schemas.openxmlformats.org/officeDocument/2006/relationships/image" Target="../media/image95.png"/><Relationship Id="rId2" Type="http://schemas.openxmlformats.org/officeDocument/2006/relationships/tags" Target="../tags/tag33.xml"/><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1.xml"/><Relationship Id="rId5" Type="http://schemas.openxmlformats.org/officeDocument/2006/relationships/tags" Target="../tags/tag36.xml"/><Relationship Id="rId15" Type="http://schemas.openxmlformats.org/officeDocument/2006/relationships/image" Target="../media/image93.png"/><Relationship Id="rId23" Type="http://schemas.openxmlformats.org/officeDocument/2006/relationships/image" Target="../media/image101.png"/><Relationship Id="rId10" Type="http://schemas.openxmlformats.org/officeDocument/2006/relationships/tags" Target="../tags/tag41.xml"/><Relationship Id="rId19" Type="http://schemas.openxmlformats.org/officeDocument/2006/relationships/image" Target="../media/image97.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92.png"/><Relationship Id="rId22"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106.png"/><Relationship Id="rId18" Type="http://schemas.openxmlformats.org/officeDocument/2006/relationships/image" Target="../media/image111.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105.png"/><Relationship Id="rId17" Type="http://schemas.openxmlformats.org/officeDocument/2006/relationships/image" Target="../media/image110.png"/><Relationship Id="rId2" Type="http://schemas.openxmlformats.org/officeDocument/2006/relationships/tags" Target="../tags/tag44.xml"/><Relationship Id="rId16" Type="http://schemas.openxmlformats.org/officeDocument/2006/relationships/image" Target="../media/image109.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104.png"/><Relationship Id="rId5" Type="http://schemas.openxmlformats.org/officeDocument/2006/relationships/tags" Target="../tags/tag47.xml"/><Relationship Id="rId15" Type="http://schemas.openxmlformats.org/officeDocument/2006/relationships/image" Target="../media/image108.png"/><Relationship Id="rId10" Type="http://schemas.openxmlformats.org/officeDocument/2006/relationships/notesSlide" Target="../notesSlides/notesSlide32.xml"/><Relationship Id="rId4" Type="http://schemas.openxmlformats.org/officeDocument/2006/relationships/tags" Target="../tags/tag46.xml"/><Relationship Id="rId9" Type="http://schemas.openxmlformats.org/officeDocument/2006/relationships/slideLayout" Target="../slideLayouts/slideLayout1.xml"/><Relationship Id="rId14" Type="http://schemas.openxmlformats.org/officeDocument/2006/relationships/image" Target="../media/image107.png"/></Relationships>
</file>

<file path=ppt/slides/_rels/slide33.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10.png"/><Relationship Id="rId18" Type="http://schemas.openxmlformats.org/officeDocument/2006/relationships/image" Target="../media/image114.png"/><Relationship Id="rId3" Type="http://schemas.openxmlformats.org/officeDocument/2006/relationships/tags" Target="../tags/tag53.xml"/><Relationship Id="rId21" Type="http://schemas.openxmlformats.org/officeDocument/2006/relationships/image" Target="../media/image117.png"/><Relationship Id="rId7" Type="http://schemas.openxmlformats.org/officeDocument/2006/relationships/tags" Target="../tags/tag57.xml"/><Relationship Id="rId12" Type="http://schemas.openxmlformats.org/officeDocument/2006/relationships/notesSlide" Target="../notesSlides/notesSlide33.xml"/><Relationship Id="rId17" Type="http://schemas.openxmlformats.org/officeDocument/2006/relationships/image" Target="../media/image113.png"/><Relationship Id="rId2" Type="http://schemas.openxmlformats.org/officeDocument/2006/relationships/tags" Target="../tags/tag52.xml"/><Relationship Id="rId16" Type="http://schemas.openxmlformats.org/officeDocument/2006/relationships/image" Target="../media/image112.png"/><Relationship Id="rId20" Type="http://schemas.openxmlformats.org/officeDocument/2006/relationships/image" Target="../media/image116.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Layout" Target="../slideLayouts/slideLayout1.xml"/><Relationship Id="rId5" Type="http://schemas.openxmlformats.org/officeDocument/2006/relationships/tags" Target="../tags/tag55.xml"/><Relationship Id="rId15" Type="http://schemas.openxmlformats.org/officeDocument/2006/relationships/image" Target="../media/image109.png"/><Relationship Id="rId10" Type="http://schemas.openxmlformats.org/officeDocument/2006/relationships/tags" Target="../tags/tag60.xml"/><Relationship Id="rId19" Type="http://schemas.openxmlformats.org/officeDocument/2006/relationships/image" Target="../media/image115.png"/><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111.png"/><Relationship Id="rId22" Type="http://schemas.openxmlformats.org/officeDocument/2006/relationships/image" Target="../media/image118.png"/></Relationships>
</file>

<file path=ppt/slides/_rels/slide34.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notesSlide" Target="../notesSlides/notesSlide34.xml"/><Relationship Id="rId18" Type="http://schemas.openxmlformats.org/officeDocument/2006/relationships/image" Target="../media/image119.png"/><Relationship Id="rId3" Type="http://schemas.openxmlformats.org/officeDocument/2006/relationships/tags" Target="../tags/tag63.xml"/><Relationship Id="rId21" Type="http://schemas.openxmlformats.org/officeDocument/2006/relationships/image" Target="../media/image122.png"/><Relationship Id="rId7" Type="http://schemas.openxmlformats.org/officeDocument/2006/relationships/tags" Target="../tags/tag67.xml"/><Relationship Id="rId12" Type="http://schemas.openxmlformats.org/officeDocument/2006/relationships/slideLayout" Target="../slideLayouts/slideLayout1.xml"/><Relationship Id="rId17" Type="http://schemas.openxmlformats.org/officeDocument/2006/relationships/image" Target="../media/image118.png"/><Relationship Id="rId2" Type="http://schemas.openxmlformats.org/officeDocument/2006/relationships/tags" Target="../tags/tag62.xml"/><Relationship Id="rId16" Type="http://schemas.openxmlformats.org/officeDocument/2006/relationships/image" Target="../media/image117.png"/><Relationship Id="rId20" Type="http://schemas.openxmlformats.org/officeDocument/2006/relationships/image" Target="../media/image121.pn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image" Target="../media/image125.png"/><Relationship Id="rId5" Type="http://schemas.openxmlformats.org/officeDocument/2006/relationships/tags" Target="../tags/tag65.xml"/><Relationship Id="rId15" Type="http://schemas.openxmlformats.org/officeDocument/2006/relationships/image" Target="../media/image116.png"/><Relationship Id="rId23" Type="http://schemas.openxmlformats.org/officeDocument/2006/relationships/image" Target="../media/image124.png"/><Relationship Id="rId10" Type="http://schemas.openxmlformats.org/officeDocument/2006/relationships/tags" Target="../tags/tag70.xml"/><Relationship Id="rId19" Type="http://schemas.openxmlformats.org/officeDocument/2006/relationships/image" Target="../media/image120.png"/><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115.png"/><Relationship Id="rId22" Type="http://schemas.openxmlformats.org/officeDocument/2006/relationships/image" Target="../media/image123.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13" Type="http://schemas.openxmlformats.org/officeDocument/2006/relationships/image" Target="../media/image126.png"/><Relationship Id="rId3" Type="http://schemas.openxmlformats.org/officeDocument/2006/relationships/tags" Target="../tags/tag74.xml"/><Relationship Id="rId7" Type="http://schemas.openxmlformats.org/officeDocument/2006/relationships/slideLayout" Target="../slideLayouts/slideLayout1.xml"/><Relationship Id="rId12" Type="http://schemas.openxmlformats.org/officeDocument/2006/relationships/image" Target="../media/image118.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117.png"/><Relationship Id="rId5" Type="http://schemas.openxmlformats.org/officeDocument/2006/relationships/tags" Target="../tags/tag76.xml"/><Relationship Id="rId10" Type="http://schemas.openxmlformats.org/officeDocument/2006/relationships/image" Target="../media/image116.png"/><Relationship Id="rId4" Type="http://schemas.openxmlformats.org/officeDocument/2006/relationships/tags" Target="../tags/tag75.xml"/><Relationship Id="rId9" Type="http://schemas.openxmlformats.org/officeDocument/2006/relationships/image" Target="../media/image115.png"/><Relationship Id="rId14" Type="http://schemas.openxmlformats.org/officeDocument/2006/relationships/image" Target="../media/image127.png"/></Relationships>
</file>

<file path=ppt/slides/_rels/slide36.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image" Target="../media/image115.png"/><Relationship Id="rId18" Type="http://schemas.openxmlformats.org/officeDocument/2006/relationships/image" Target="../media/image128.png"/><Relationship Id="rId3" Type="http://schemas.openxmlformats.org/officeDocument/2006/relationships/tags" Target="../tags/tag80.xml"/><Relationship Id="rId21" Type="http://schemas.openxmlformats.org/officeDocument/2006/relationships/image" Target="../media/image124.png"/><Relationship Id="rId7" Type="http://schemas.openxmlformats.org/officeDocument/2006/relationships/tags" Target="../tags/tag84.xml"/><Relationship Id="rId12" Type="http://schemas.openxmlformats.org/officeDocument/2006/relationships/notesSlide" Target="../notesSlides/notesSlide36.xml"/><Relationship Id="rId17" Type="http://schemas.openxmlformats.org/officeDocument/2006/relationships/image" Target="../media/image127.png"/><Relationship Id="rId2" Type="http://schemas.openxmlformats.org/officeDocument/2006/relationships/tags" Target="../tags/tag79.xml"/><Relationship Id="rId16" Type="http://schemas.openxmlformats.org/officeDocument/2006/relationships/image" Target="../media/image118.png"/><Relationship Id="rId20" Type="http://schemas.openxmlformats.org/officeDocument/2006/relationships/image" Target="../media/image130.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slideLayout" Target="../slideLayouts/slideLayout1.xml"/><Relationship Id="rId5" Type="http://schemas.openxmlformats.org/officeDocument/2006/relationships/tags" Target="../tags/tag82.xml"/><Relationship Id="rId15" Type="http://schemas.openxmlformats.org/officeDocument/2006/relationships/image" Target="../media/image117.png"/><Relationship Id="rId10" Type="http://schemas.openxmlformats.org/officeDocument/2006/relationships/tags" Target="../tags/tag87.xml"/><Relationship Id="rId19" Type="http://schemas.openxmlformats.org/officeDocument/2006/relationships/image" Target="../media/image129.png"/><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image" Target="../media/image116.png"/><Relationship Id="rId22" Type="http://schemas.openxmlformats.org/officeDocument/2006/relationships/image" Target="../media/image125.png"/></Relationships>
</file>

<file path=ppt/slides/_rels/slide37.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image" Target="../media/image129.png"/><Relationship Id="rId26" Type="http://schemas.openxmlformats.org/officeDocument/2006/relationships/image" Target="../media/image135.png"/><Relationship Id="rId3" Type="http://schemas.openxmlformats.org/officeDocument/2006/relationships/tags" Target="../tags/tag90.xml"/><Relationship Id="rId21" Type="http://schemas.openxmlformats.org/officeDocument/2006/relationships/image" Target="../media/image125.png"/><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image" Target="../media/image128.png"/><Relationship Id="rId25" Type="http://schemas.openxmlformats.org/officeDocument/2006/relationships/image" Target="../media/image134.png"/><Relationship Id="rId2" Type="http://schemas.openxmlformats.org/officeDocument/2006/relationships/tags" Target="../tags/tag89.xml"/><Relationship Id="rId16" Type="http://schemas.openxmlformats.org/officeDocument/2006/relationships/image" Target="../media/image127.png"/><Relationship Id="rId20" Type="http://schemas.openxmlformats.org/officeDocument/2006/relationships/image" Target="../media/image124.png"/><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24" Type="http://schemas.openxmlformats.org/officeDocument/2006/relationships/image" Target="../media/image133.png"/><Relationship Id="rId5" Type="http://schemas.openxmlformats.org/officeDocument/2006/relationships/tags" Target="../tags/tag92.xml"/><Relationship Id="rId15" Type="http://schemas.openxmlformats.org/officeDocument/2006/relationships/notesSlide" Target="../notesSlides/notesSlide37.xml"/><Relationship Id="rId23" Type="http://schemas.openxmlformats.org/officeDocument/2006/relationships/image" Target="../media/image132.png"/><Relationship Id="rId28" Type="http://schemas.openxmlformats.org/officeDocument/2006/relationships/image" Target="../media/image137.png"/><Relationship Id="rId10" Type="http://schemas.openxmlformats.org/officeDocument/2006/relationships/tags" Target="../tags/tag97.xml"/><Relationship Id="rId19" Type="http://schemas.openxmlformats.org/officeDocument/2006/relationships/image" Target="../media/image130.png"/><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slideLayout" Target="../slideLayouts/slideLayout1.xml"/><Relationship Id="rId22" Type="http://schemas.openxmlformats.org/officeDocument/2006/relationships/image" Target="../media/image131.png"/><Relationship Id="rId27" Type="http://schemas.openxmlformats.org/officeDocument/2006/relationships/image" Target="../media/image136.png"/></Relationships>
</file>

<file path=ppt/slides/_rels/slide38.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140.png"/><Relationship Id="rId18" Type="http://schemas.openxmlformats.org/officeDocument/2006/relationships/image" Target="../media/image145.pn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108.png"/><Relationship Id="rId17" Type="http://schemas.openxmlformats.org/officeDocument/2006/relationships/image" Target="../media/image144.png"/><Relationship Id="rId2" Type="http://schemas.openxmlformats.org/officeDocument/2006/relationships/tags" Target="../tags/tag102.xml"/><Relationship Id="rId16" Type="http://schemas.openxmlformats.org/officeDocument/2006/relationships/image" Target="../media/image143.png"/><Relationship Id="rId20" Type="http://schemas.openxmlformats.org/officeDocument/2006/relationships/image" Target="../media/image147.png"/><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notesSlide" Target="../notesSlides/notesSlide41.xml"/><Relationship Id="rId5" Type="http://schemas.openxmlformats.org/officeDocument/2006/relationships/tags" Target="../tags/tag105.xml"/><Relationship Id="rId15" Type="http://schemas.openxmlformats.org/officeDocument/2006/relationships/image" Target="../media/image142.png"/><Relationship Id="rId10" Type="http://schemas.openxmlformats.org/officeDocument/2006/relationships/slideLayout" Target="../slideLayouts/slideLayout1.xml"/><Relationship Id="rId19" Type="http://schemas.openxmlformats.org/officeDocument/2006/relationships/image" Target="../media/image146.png"/><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image" Target="../media/image141.png"/></Relationships>
</file>

<file path=ppt/slides/_rels/slide42.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150.png"/><Relationship Id="rId18" Type="http://schemas.openxmlformats.org/officeDocument/2006/relationships/image" Target="../media/image155.pn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149.png"/><Relationship Id="rId17" Type="http://schemas.openxmlformats.org/officeDocument/2006/relationships/image" Target="../media/image154.png"/><Relationship Id="rId2" Type="http://schemas.openxmlformats.org/officeDocument/2006/relationships/tags" Target="../tags/tag111.xml"/><Relationship Id="rId16" Type="http://schemas.openxmlformats.org/officeDocument/2006/relationships/image" Target="../media/image153.pn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148.png"/><Relationship Id="rId5" Type="http://schemas.openxmlformats.org/officeDocument/2006/relationships/tags" Target="../tags/tag114.xml"/><Relationship Id="rId15" Type="http://schemas.openxmlformats.org/officeDocument/2006/relationships/image" Target="../media/image152.png"/><Relationship Id="rId10" Type="http://schemas.openxmlformats.org/officeDocument/2006/relationships/notesSlide" Target="../notesSlides/notesSlide42.xml"/><Relationship Id="rId4" Type="http://schemas.openxmlformats.org/officeDocument/2006/relationships/tags" Target="../tags/tag113.xml"/><Relationship Id="rId9" Type="http://schemas.openxmlformats.org/officeDocument/2006/relationships/slideLayout" Target="../slideLayouts/slideLayout1.xml"/><Relationship Id="rId14" Type="http://schemas.openxmlformats.org/officeDocument/2006/relationships/image" Target="../media/image151.png"/></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52.pn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image" Target="../media/image151.png"/><Relationship Id="rId17" Type="http://schemas.openxmlformats.org/officeDocument/2006/relationships/image" Target="../media/image160.emf"/><Relationship Id="rId2" Type="http://schemas.openxmlformats.org/officeDocument/2006/relationships/tags" Target="../tags/tag119.xml"/><Relationship Id="rId16" Type="http://schemas.openxmlformats.org/officeDocument/2006/relationships/image" Target="../media/image159.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157.png"/><Relationship Id="rId5" Type="http://schemas.openxmlformats.org/officeDocument/2006/relationships/tags" Target="../tags/tag122.xml"/><Relationship Id="rId15" Type="http://schemas.openxmlformats.org/officeDocument/2006/relationships/image" Target="../media/image158.png"/><Relationship Id="rId10" Type="http://schemas.openxmlformats.org/officeDocument/2006/relationships/image" Target="../media/image156.png"/><Relationship Id="rId4" Type="http://schemas.openxmlformats.org/officeDocument/2006/relationships/tags" Target="../tags/tag121.xml"/><Relationship Id="rId9" Type="http://schemas.openxmlformats.org/officeDocument/2006/relationships/notesSlide" Target="../notesSlides/notesSlide43.xml"/><Relationship Id="rId14" Type="http://schemas.openxmlformats.org/officeDocument/2006/relationships/image" Target="../media/image109.png"/></Relationships>
</file>

<file path=ppt/slides/_rels/slide44.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notesSlide" Target="../notesSlides/notesSlide44.xml"/><Relationship Id="rId26" Type="http://schemas.openxmlformats.org/officeDocument/2006/relationships/image" Target="../media/image167.png"/><Relationship Id="rId3" Type="http://schemas.openxmlformats.org/officeDocument/2006/relationships/tags" Target="../tags/tag127.xml"/><Relationship Id="rId21" Type="http://schemas.openxmlformats.org/officeDocument/2006/relationships/image" Target="../media/image163.png"/><Relationship Id="rId34" Type="http://schemas.openxmlformats.org/officeDocument/2006/relationships/image" Target="../media/image175.png"/><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slideLayout" Target="../slideLayouts/slideLayout1.xml"/><Relationship Id="rId25" Type="http://schemas.openxmlformats.org/officeDocument/2006/relationships/image" Target="../media/image166.png"/><Relationship Id="rId33" Type="http://schemas.openxmlformats.org/officeDocument/2006/relationships/image" Target="../media/image174.png"/><Relationship Id="rId2" Type="http://schemas.openxmlformats.org/officeDocument/2006/relationships/tags" Target="../tags/tag126.xml"/><Relationship Id="rId16" Type="http://schemas.openxmlformats.org/officeDocument/2006/relationships/tags" Target="../tags/tag140.xml"/><Relationship Id="rId20" Type="http://schemas.openxmlformats.org/officeDocument/2006/relationships/image" Target="../media/image162.png"/><Relationship Id="rId29" Type="http://schemas.openxmlformats.org/officeDocument/2006/relationships/image" Target="../media/image170.png"/><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24" Type="http://schemas.openxmlformats.org/officeDocument/2006/relationships/image" Target="../media/image165.png"/><Relationship Id="rId32" Type="http://schemas.openxmlformats.org/officeDocument/2006/relationships/image" Target="../media/image173.png"/><Relationship Id="rId5" Type="http://schemas.openxmlformats.org/officeDocument/2006/relationships/tags" Target="../tags/tag129.xml"/><Relationship Id="rId15" Type="http://schemas.openxmlformats.org/officeDocument/2006/relationships/tags" Target="../tags/tag139.xml"/><Relationship Id="rId23" Type="http://schemas.openxmlformats.org/officeDocument/2006/relationships/image" Target="../media/image164.png"/><Relationship Id="rId28" Type="http://schemas.openxmlformats.org/officeDocument/2006/relationships/image" Target="../media/image169.png"/><Relationship Id="rId10" Type="http://schemas.openxmlformats.org/officeDocument/2006/relationships/tags" Target="../tags/tag134.xml"/><Relationship Id="rId19" Type="http://schemas.openxmlformats.org/officeDocument/2006/relationships/image" Target="../media/image161.png"/><Relationship Id="rId31" Type="http://schemas.openxmlformats.org/officeDocument/2006/relationships/image" Target="../media/image172.png"/><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 Id="rId22" Type="http://schemas.openxmlformats.org/officeDocument/2006/relationships/image" Target="../media/image157.png"/><Relationship Id="rId27" Type="http://schemas.openxmlformats.org/officeDocument/2006/relationships/image" Target="../media/image168.png"/><Relationship Id="rId30" Type="http://schemas.openxmlformats.org/officeDocument/2006/relationships/image" Target="../media/image171.png"/><Relationship Id="rId35" Type="http://schemas.openxmlformats.org/officeDocument/2006/relationships/image" Target="../media/image176.png"/></Relationships>
</file>

<file path=ppt/slides/_rels/slide45.xml.rels><?xml version="1.0" encoding="UTF-8" standalone="yes"?>
<Relationships xmlns="http://schemas.openxmlformats.org/package/2006/relationships"><Relationship Id="rId8" Type="http://schemas.openxmlformats.org/officeDocument/2006/relationships/image" Target="../media/image179.emf"/><Relationship Id="rId3" Type="http://schemas.openxmlformats.org/officeDocument/2006/relationships/tags" Target="../tags/tag143.xml"/><Relationship Id="rId7" Type="http://schemas.openxmlformats.org/officeDocument/2006/relationships/image" Target="../media/image178.emf"/><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77.png"/><Relationship Id="rId11" Type="http://schemas.openxmlformats.org/officeDocument/2006/relationships/image" Target="../media/image162.png"/><Relationship Id="rId5" Type="http://schemas.openxmlformats.org/officeDocument/2006/relationships/notesSlide" Target="../notesSlides/notesSlide45.xml"/><Relationship Id="rId10" Type="http://schemas.openxmlformats.org/officeDocument/2006/relationships/image" Target="../media/image161.png"/><Relationship Id="rId4" Type="http://schemas.openxmlformats.org/officeDocument/2006/relationships/slideLayout" Target="../slideLayouts/slideLayout1.xml"/><Relationship Id="rId9" Type="http://schemas.openxmlformats.org/officeDocument/2006/relationships/image" Target="../media/image180.emf"/></Relationships>
</file>

<file path=ppt/slides/_rels/slide46.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image" Target="../media/image186.png"/><Relationship Id="rId3" Type="http://schemas.openxmlformats.org/officeDocument/2006/relationships/tags" Target="../tags/tag146.xml"/><Relationship Id="rId7" Type="http://schemas.openxmlformats.org/officeDocument/2006/relationships/notesSlide" Target="../notesSlides/notesSlide46.xml"/><Relationship Id="rId12" Type="http://schemas.openxmlformats.org/officeDocument/2006/relationships/image" Target="../media/image185.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1.xml"/><Relationship Id="rId11" Type="http://schemas.openxmlformats.org/officeDocument/2006/relationships/image" Target="../media/image184.png"/><Relationship Id="rId5" Type="http://schemas.openxmlformats.org/officeDocument/2006/relationships/tags" Target="../tags/tag148.xml"/><Relationship Id="rId10" Type="http://schemas.openxmlformats.org/officeDocument/2006/relationships/image" Target="../media/image183.png"/><Relationship Id="rId4" Type="http://schemas.openxmlformats.org/officeDocument/2006/relationships/tags" Target="../tags/tag147.xml"/><Relationship Id="rId9" Type="http://schemas.openxmlformats.org/officeDocument/2006/relationships/image" Target="../media/image182.png"/><Relationship Id="rId14" Type="http://schemas.openxmlformats.org/officeDocument/2006/relationships/image" Target="../media/image187.jpeg"/></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47.xml"/><Relationship Id="rId13" Type="http://schemas.openxmlformats.org/officeDocument/2006/relationships/image" Target="../media/image191.png"/><Relationship Id="rId3" Type="http://schemas.openxmlformats.org/officeDocument/2006/relationships/tags" Target="../tags/tag151.xml"/><Relationship Id="rId7" Type="http://schemas.openxmlformats.org/officeDocument/2006/relationships/slideLayout" Target="../slideLayouts/slideLayout1.xml"/><Relationship Id="rId12" Type="http://schemas.openxmlformats.org/officeDocument/2006/relationships/image" Target="../media/image190.png"/><Relationship Id="rId2" Type="http://schemas.openxmlformats.org/officeDocument/2006/relationships/tags" Target="../tags/tag150.xml"/><Relationship Id="rId16" Type="http://schemas.openxmlformats.org/officeDocument/2006/relationships/image" Target="../media/image187.jpeg"/><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189.png"/><Relationship Id="rId5" Type="http://schemas.openxmlformats.org/officeDocument/2006/relationships/tags" Target="../tags/tag153.xml"/><Relationship Id="rId15" Type="http://schemas.openxmlformats.org/officeDocument/2006/relationships/image" Target="../media/image193.png"/><Relationship Id="rId10" Type="http://schemas.openxmlformats.org/officeDocument/2006/relationships/image" Target="../media/image188.png"/><Relationship Id="rId4" Type="http://schemas.openxmlformats.org/officeDocument/2006/relationships/tags" Target="../tags/tag152.xml"/><Relationship Id="rId9" Type="http://schemas.openxmlformats.org/officeDocument/2006/relationships/image" Target="../media/image139.png"/><Relationship Id="rId14" Type="http://schemas.openxmlformats.org/officeDocument/2006/relationships/image" Target="../media/image19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tags" Target="../tags/tag157.xml"/><Relationship Id="rId21" Type="http://schemas.openxmlformats.org/officeDocument/2006/relationships/image" Target="../media/image203.png"/><Relationship Id="rId7" Type="http://schemas.openxmlformats.org/officeDocument/2006/relationships/tags" Target="../tags/tag161.xml"/><Relationship Id="rId12" Type="http://schemas.openxmlformats.org/officeDocument/2006/relationships/image" Target="../media/image194.png"/><Relationship Id="rId17" Type="http://schemas.openxmlformats.org/officeDocument/2006/relationships/image" Target="../media/image199.png"/><Relationship Id="rId2" Type="http://schemas.openxmlformats.org/officeDocument/2006/relationships/tags" Target="../tags/tag156.xml"/><Relationship Id="rId16" Type="http://schemas.openxmlformats.org/officeDocument/2006/relationships/image" Target="../media/image198.png"/><Relationship Id="rId20" Type="http://schemas.openxmlformats.org/officeDocument/2006/relationships/image" Target="../media/image202.png"/><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notesSlide" Target="../notesSlides/notesSlide49.xml"/><Relationship Id="rId5" Type="http://schemas.openxmlformats.org/officeDocument/2006/relationships/tags" Target="../tags/tag159.xml"/><Relationship Id="rId15" Type="http://schemas.openxmlformats.org/officeDocument/2006/relationships/image" Target="../media/image197.png"/><Relationship Id="rId10" Type="http://schemas.openxmlformats.org/officeDocument/2006/relationships/slideLayout" Target="../slideLayouts/slideLayout1.xml"/><Relationship Id="rId19" Type="http://schemas.openxmlformats.org/officeDocument/2006/relationships/image" Target="../media/image201.png"/><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image" Target="../media/image196.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64.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53.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65.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209.jpeg"/><Relationship Id="rId4" Type="http://schemas.openxmlformats.org/officeDocument/2006/relationships/image" Target="../media/image20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Last time: BCS and heavy-fermion superconductors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2739211"/>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Bardeen-Cooper Schrieffer (conventional) superconductors</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Discovered in </a:t>
            </a:r>
            <a:r>
              <a:rPr lang="en-US"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1911</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by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Kamerlingh-Onnes</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Fully gapped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Bogoliubov</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quasiparticle spectrum</a:t>
            </a:r>
          </a:p>
          <a:p>
            <a:pPr marL="742950" lvl="1" indent="-285750" algn="just">
              <a:buFont typeface="Arial" panose="020B0604020202020204" pitchFamily="34" charset="0"/>
              <a:buChar char="•"/>
            </a:pPr>
            <a:endParaRPr lang="en-US" sz="1000" i="1"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Important effects</a:t>
            </a:r>
          </a:p>
          <a:p>
            <a:pPr marL="1200150" lvl="2"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Vanishing resistivity</a:t>
            </a:r>
          </a:p>
          <a:p>
            <a:pPr marL="1200150" lvl="2" indent="-28575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Meissner</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effect (London penetration depth)</a:t>
            </a:r>
          </a:p>
          <a:p>
            <a:pPr marL="1200150" lvl="2"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Coherence effects (coherence length)</a:t>
            </a:r>
          </a:p>
        </p:txBody>
      </p:sp>
      <p:sp>
        <p:nvSpPr>
          <p:cNvPr id="17" name="TextBox 16"/>
          <p:cNvSpPr txBox="1"/>
          <p:nvPr/>
        </p:nvSpPr>
        <p:spPr>
          <a:xfrm>
            <a:off x="304800" y="3664565"/>
            <a:ext cx="5662650" cy="2431435"/>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Heavy-fermion superconductors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Discovered by </a:t>
            </a:r>
            <a:r>
              <a:rPr lang="en-US" sz="2000" dirty="0" err="1">
                <a:latin typeface="Times New Roman" panose="02020603050405020304" pitchFamily="18" charset="0"/>
                <a:cs typeface="Times New Roman" panose="02020603050405020304" pitchFamily="18" charset="0"/>
              </a:rPr>
              <a:t>Steglich</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et al</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in </a:t>
            </a:r>
            <a:r>
              <a:rPr lang="en-US" sz="2000" b="1" dirty="0" smtClean="0">
                <a:solidFill>
                  <a:srgbClr val="FF0000"/>
                </a:solidFill>
                <a:latin typeface="Times New Roman" panose="02020603050405020304" pitchFamily="18" charset="0"/>
                <a:cs typeface="Times New Roman" panose="02020603050405020304" pitchFamily="18" charset="0"/>
              </a:rPr>
              <a:t>1979</a:t>
            </a:r>
            <a:endParaRPr lang="en-US"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Key ingredients</a:t>
            </a:r>
          </a:p>
          <a:p>
            <a:pPr marL="1200150" lvl="2" indent="-285750" algn="just">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Lattice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-electrons</a:t>
            </a:r>
            <a:endParaRPr lang="en-US" sz="2000" dirty="0" smtClean="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Conduction electrons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Multiple superconducting phases</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1" y="1498316"/>
            <a:ext cx="2412999" cy="2006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C:\Users\Tejas\Documents\Caltech\Journal Club\Topological Materials\Superconductivity\Heavy Fermions - Electrons at the edge of magnetism\Presentation\Periodic_table_(polyatomic).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610" y="3890307"/>
            <a:ext cx="3899927" cy="2139315"/>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113020" y="5572422"/>
            <a:ext cx="3700779" cy="4572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38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281" y="2395731"/>
            <a:ext cx="2337598" cy="187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4181"/>
          <a:stretch/>
        </p:blipFill>
        <p:spPr bwMode="auto">
          <a:xfrm>
            <a:off x="4724400" y="3384349"/>
            <a:ext cx="2083582" cy="3397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Phenomenology of the </a:t>
            </a:r>
            <a:r>
              <a:rPr lang="en-US" sz="2800" b="1" dirty="0" err="1">
                <a:latin typeface="Times New Roman" panose="02020603050405020304" pitchFamily="18" charset="0"/>
                <a:cs typeface="Times New Roman" panose="02020603050405020304" pitchFamily="18" charset="0"/>
              </a:rPr>
              <a:t>underdoped</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cuprates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218486"/>
            <a:ext cx="6503183" cy="2508379"/>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ARPES</a:t>
            </a:r>
          </a:p>
          <a:p>
            <a:pPr marL="742950" lvl="1" indent="-285750" algn="just">
              <a:buFont typeface="Arial" panose="020B0604020202020204" pitchFamily="34" charset="0"/>
              <a:buChar char="•"/>
            </a:pPr>
            <a:endParaRPr lang="en-US" sz="5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Superconducting gap exhibits nodes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Pseudogap</a:t>
            </a:r>
            <a:r>
              <a:rPr lang="en-US" sz="2000" dirty="0" smtClean="0">
                <a:latin typeface="Times New Roman" panose="02020603050405020304" pitchFamily="18" charset="0"/>
                <a:cs typeface="Times New Roman" panose="02020603050405020304" pitchFamily="18" charset="0"/>
              </a:rPr>
              <a:t> opens at (</a:t>
            </a:r>
            <a:r>
              <a:rPr lang="en-US" sz="2000" dirty="0" smtClean="0">
                <a:latin typeface="Times New Roman"/>
                <a:ea typeface="Calibri"/>
              </a:rPr>
              <a:t>π/</a:t>
            </a:r>
            <a:r>
              <a:rPr lang="en-US" sz="2000" i="1" dirty="0" smtClean="0">
                <a:latin typeface="Times New Roman"/>
                <a:ea typeface="Calibri"/>
              </a:rPr>
              <a:t>a</a:t>
            </a:r>
            <a:r>
              <a:rPr lang="en-US" sz="2000" dirty="0" smtClean="0">
                <a:latin typeface="Times New Roman"/>
                <a:ea typeface="Calibri"/>
              </a:rPr>
              <a:t>, 0</a:t>
            </a:r>
            <a:r>
              <a:rPr lang="en-US" sz="2000" dirty="0" smtClean="0">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Luttinger</a:t>
            </a:r>
            <a:r>
              <a:rPr lang="en-US" sz="2000" dirty="0">
                <a:latin typeface="Times New Roman"/>
                <a:ea typeface="Calibri"/>
              </a:rPr>
              <a:t>’</a:t>
            </a:r>
            <a:r>
              <a:rPr lang="de-DE" sz="2000" dirty="0" smtClean="0">
                <a:latin typeface="Times New Roman" panose="02020603050405020304" pitchFamily="18" charset="0"/>
                <a:cs typeface="Times New Roman" panose="02020603050405020304" pitchFamily="18" charset="0"/>
              </a:rPr>
              <a:t>s theorem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Fermi surface volume = 1 </a:t>
            </a:r>
            <a:r>
              <a:rPr lang="en-US" sz="2000" dirty="0" smtClean="0">
                <a:latin typeface="Times New Roman"/>
                <a:ea typeface="Calibri"/>
              </a:rPr>
              <a:t>– </a:t>
            </a:r>
            <a:r>
              <a:rPr lang="en-US" sz="2000" i="1" dirty="0" smtClean="0">
                <a:latin typeface="Times New Roman"/>
                <a:ea typeface="Calibri"/>
              </a:rPr>
              <a:t>x</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Spectral weight in coherence peak vanishes with decreasing hole doping</a:t>
            </a: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The </a:t>
            </a:r>
            <a:r>
              <a:rPr lang="en-US" sz="2400" b="1" dirty="0" err="1">
                <a:latin typeface="Times New Roman" panose="02020603050405020304" pitchFamily="18" charset="0"/>
                <a:cs typeface="Times New Roman" panose="02020603050405020304" pitchFamily="18" charset="0"/>
              </a:rPr>
              <a:t>pseudogap</a:t>
            </a:r>
            <a:r>
              <a:rPr lang="en-US" sz="2400" b="1" dirty="0">
                <a:latin typeface="Times New Roman" panose="02020603050405020304" pitchFamily="18" charset="0"/>
                <a:cs typeface="Times New Roman" panose="02020603050405020304" pitchFamily="18" charset="0"/>
              </a:rPr>
              <a:t> phenomenon in the normal state</a:t>
            </a:r>
          </a:p>
        </p:txBody>
      </p:sp>
      <p:pic>
        <p:nvPicPr>
          <p:cNvPr id="15" name="Picture 4" descr="http://www.nature.com/nature/journal/v392/n6672/images/392157aa.eps.2.gif"/>
          <p:cNvPicPr>
            <a:picLocks noChangeAspect="1" noChangeArrowheads="1"/>
          </p:cNvPicPr>
          <p:nvPr/>
        </p:nvPicPr>
        <p:blipFill rotWithShape="1">
          <a:blip r:embed="rId5">
            <a:extLst>
              <a:ext uri="{28A0092B-C50C-407E-A947-70E740481C1C}">
                <a14:useLocalDpi xmlns:a14="http://schemas.microsoft.com/office/drawing/2010/main" val="0"/>
              </a:ext>
            </a:extLst>
          </a:blip>
          <a:srcRect t="28916"/>
          <a:stretch/>
        </p:blipFill>
        <p:spPr bwMode="auto">
          <a:xfrm>
            <a:off x="127000" y="3933890"/>
            <a:ext cx="2842694" cy="28525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nature.com/nature/journal/v392/n6672/images/392157aa.eps.2.gif"/>
          <p:cNvPicPr>
            <a:picLocks noChangeAspect="1" noChangeArrowheads="1"/>
          </p:cNvPicPr>
          <p:nvPr/>
        </p:nvPicPr>
        <p:blipFill rotWithShape="1">
          <a:blip r:embed="rId5">
            <a:extLst>
              <a:ext uri="{28A0092B-C50C-407E-A947-70E740481C1C}">
                <a14:useLocalDpi xmlns:a14="http://schemas.microsoft.com/office/drawing/2010/main" val="0"/>
              </a:ext>
            </a:extLst>
          </a:blip>
          <a:srcRect l="40251" b="70733"/>
          <a:stretch/>
        </p:blipFill>
        <p:spPr bwMode="auto">
          <a:xfrm>
            <a:off x="2876821" y="5314231"/>
            <a:ext cx="2017194" cy="13948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nature.com/nature/journal/v392/n6672/images/392157aa.eps.2.gif"/>
          <p:cNvPicPr>
            <a:picLocks noChangeAspect="1" noChangeArrowheads="1"/>
          </p:cNvPicPr>
          <p:nvPr/>
        </p:nvPicPr>
        <p:blipFill rotWithShape="1">
          <a:blip r:embed="rId5">
            <a:extLst>
              <a:ext uri="{28A0092B-C50C-407E-A947-70E740481C1C}">
                <a14:useLocalDpi xmlns:a14="http://schemas.microsoft.com/office/drawing/2010/main" val="0"/>
              </a:ext>
            </a:extLst>
          </a:blip>
          <a:srcRect r="59436" b="70733"/>
          <a:stretch/>
        </p:blipFill>
        <p:spPr bwMode="auto">
          <a:xfrm>
            <a:off x="2969694" y="3933890"/>
            <a:ext cx="1295400" cy="13193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1764" b="60294"/>
          <a:stretch/>
        </p:blipFill>
        <p:spPr bwMode="auto">
          <a:xfrm>
            <a:off x="7485024" y="762000"/>
            <a:ext cx="1493874" cy="138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7070726" y="4114800"/>
            <a:ext cx="1920874" cy="2594268"/>
            <a:chOff x="7029449" y="1358607"/>
            <a:chExt cx="1920874" cy="2594268"/>
          </a:xfrm>
        </p:grpSpPr>
        <p:pic>
          <p:nvPicPr>
            <p:cNvPr id="10244" name="Picture 4" descr="http://www.nature.com/srep/2012/120425/srep00381/images_article/srep00381-f2.jpg"/>
            <p:cNvPicPr>
              <a:picLocks noChangeAspect="1" noChangeArrowheads="1"/>
            </p:cNvPicPr>
            <p:nvPr/>
          </p:nvPicPr>
          <p:blipFill rotWithShape="1">
            <a:blip r:embed="rId7">
              <a:extLst>
                <a:ext uri="{28A0092B-C50C-407E-A947-70E740481C1C}">
                  <a14:useLocalDpi xmlns:a14="http://schemas.microsoft.com/office/drawing/2010/main" val="0"/>
                </a:ext>
              </a:extLst>
            </a:blip>
            <a:srcRect l="12283" t="54567" r="43273"/>
            <a:stretch/>
          </p:blipFill>
          <p:spPr bwMode="auto">
            <a:xfrm>
              <a:off x="7199514" y="2276475"/>
              <a:ext cx="175080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nature.com/srep/2012/120425/srep00381/images_article/srep00381-f2.jpg"/>
            <p:cNvPicPr>
              <a:picLocks noChangeAspect="1" noChangeArrowheads="1"/>
            </p:cNvPicPr>
            <p:nvPr/>
          </p:nvPicPr>
          <p:blipFill rotWithShape="1">
            <a:blip r:embed="rId7">
              <a:extLst>
                <a:ext uri="{28A0092B-C50C-407E-A947-70E740481C1C}">
                  <a14:useLocalDpi xmlns:a14="http://schemas.microsoft.com/office/drawing/2010/main" val="0"/>
                </a:ext>
              </a:extLst>
            </a:blip>
            <a:srcRect l="7973" t="29879" r="82892" b="35060"/>
            <a:stretch/>
          </p:blipFill>
          <p:spPr bwMode="auto">
            <a:xfrm>
              <a:off x="7029449" y="1358607"/>
              <a:ext cx="361952" cy="13012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678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Phenomenology of the </a:t>
            </a:r>
            <a:r>
              <a:rPr lang="en-US" sz="2800" b="1" dirty="0" err="1">
                <a:latin typeface="Times New Roman" panose="02020603050405020304" pitchFamily="18" charset="0"/>
                <a:cs typeface="Times New Roman" panose="02020603050405020304" pitchFamily="18" charset="0"/>
              </a:rPr>
              <a:t>underdoped</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cuprates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218486"/>
            <a:ext cx="5752307" cy="1661993"/>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STM</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Surface inhomogeneity in the gap function</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STM sees two dips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first dip is indication of </a:t>
            </a:r>
            <a:r>
              <a:rPr lang="de-DE" sz="2000" dirty="0" smtClean="0">
                <a:latin typeface="Times New Roman" panose="02020603050405020304" pitchFamily="18" charset="0"/>
                <a:cs typeface="Times New Roman" panose="02020603050405020304" pitchFamily="18" charset="0"/>
              </a:rPr>
              <a:t>pseudogap state</a:t>
            </a: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The </a:t>
            </a:r>
            <a:r>
              <a:rPr lang="en-US" sz="2400" b="1" dirty="0" err="1">
                <a:latin typeface="Times New Roman" panose="02020603050405020304" pitchFamily="18" charset="0"/>
                <a:cs typeface="Times New Roman" panose="02020603050405020304" pitchFamily="18" charset="0"/>
              </a:rPr>
              <a:t>pseudogap</a:t>
            </a:r>
            <a:r>
              <a:rPr lang="en-US" sz="2400" b="1" dirty="0">
                <a:latin typeface="Times New Roman" panose="02020603050405020304" pitchFamily="18" charset="0"/>
                <a:cs typeface="Times New Roman" panose="02020603050405020304" pitchFamily="18" charset="0"/>
              </a:rPr>
              <a:t> phenomenon in the normal state</a:t>
            </a:r>
          </a:p>
        </p:txBody>
      </p:sp>
      <p:pic>
        <p:nvPicPr>
          <p:cNvPr id="9" name="Picture 4" descr="C:\Users\Tejas\Documents\Caltech\Journal Club\Topological Materials\Superconductivity\Doping a Mott Insulator - Physics of High Temperature Superconductivity\Presentation\McElroy_STM.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621" y="2971800"/>
            <a:ext cx="407055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Tejas\Documents\Caltech\Journal Club\Topological Materials\Superconductivity\Doping a Mott Insulator - Physics of High Temperature Superconductivity\Presentation\McElroy_STM2.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7600" y="4076700"/>
            <a:ext cx="3752850" cy="17145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664176" y="5845314"/>
            <a:ext cx="3565424" cy="707886"/>
            <a:chOff x="4664176" y="5486400"/>
            <a:chExt cx="3565424" cy="707886"/>
          </a:xfrm>
        </p:grpSpPr>
        <p:sp>
          <p:nvSpPr>
            <p:cNvPr id="2" name="TextBox 1"/>
            <p:cNvSpPr txBox="1"/>
            <p:nvPr/>
          </p:nvSpPr>
          <p:spPr>
            <a:xfrm>
              <a:off x="5562600" y="5486400"/>
              <a:ext cx="266700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(a)-(d)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decreasing hole doping</a:t>
              </a:r>
              <a:endParaRPr lang="en-US" sz="2000" dirty="0">
                <a:latin typeface="Times New Roman" panose="02020603050405020304" pitchFamily="18" charset="0"/>
                <a:cs typeface="Times New Roman" panose="02020603050405020304" pitchFamily="18" charset="0"/>
              </a:endParaRPr>
            </a:p>
          </p:txBody>
        </p:sp>
        <p:cxnSp>
          <p:nvCxnSpPr>
            <p:cNvPr id="6" name="Straight Arrow Connector 5"/>
            <p:cNvCxnSpPr>
              <a:stCxn id="2" idx="1"/>
            </p:cNvCxnSpPr>
            <p:nvPr/>
          </p:nvCxnSpPr>
          <p:spPr>
            <a:xfrm flipH="1" flipV="1">
              <a:off x="4664176" y="5638800"/>
              <a:ext cx="898424" cy="20154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pic>
        <p:nvPicPr>
          <p:cNvPr id="1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0603" y="1295400"/>
            <a:ext cx="274859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687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Pseudogap</a:t>
            </a:r>
            <a:endParaRPr lang="en-US"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solidFill>
                  <a:srgbClr val="FF0000"/>
                </a:solidFill>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Mean field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U(1) gauge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Confinement physics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084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com/nature/journal/v468/n7324/images/468643a-f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841" y="762001"/>
            <a:ext cx="2682559" cy="2971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Phenomenology of the </a:t>
            </a:r>
            <a:r>
              <a:rPr lang="en-US" sz="2800" b="1" dirty="0" err="1">
                <a:latin typeface="Times New Roman" panose="02020603050405020304" pitchFamily="18" charset="0"/>
                <a:cs typeface="Times New Roman" panose="02020603050405020304" pitchFamily="18" charset="0"/>
              </a:rPr>
              <a:t>underdoped</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cuprates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600200"/>
            <a:ext cx="5818268" cy="4924425"/>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Stripe order</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Observed in LSCO at doping of </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 1/8</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Charge density wave (CDW) periodicity = 4</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Spin </a:t>
            </a:r>
            <a:r>
              <a:rPr lang="en-US" sz="2000" dirty="0">
                <a:latin typeface="Times New Roman" panose="02020603050405020304" pitchFamily="18" charset="0"/>
                <a:cs typeface="Times New Roman" panose="02020603050405020304" pitchFamily="18" charset="0"/>
              </a:rPr>
              <a:t>density </a:t>
            </a:r>
            <a:r>
              <a:rPr lang="en-US" sz="2000" dirty="0" smtClean="0">
                <a:latin typeface="Times New Roman" panose="02020603050405020304" pitchFamily="18" charset="0"/>
                <a:cs typeface="Times New Roman" panose="02020603050405020304" pitchFamily="18" charset="0"/>
              </a:rPr>
              <a:t>wave (SDW</a:t>
            </a:r>
            <a:r>
              <a:rPr lang="en-US" sz="2000" dirty="0">
                <a:latin typeface="Times New Roman" panose="02020603050405020304" pitchFamily="18" charset="0"/>
                <a:cs typeface="Times New Roman" panose="02020603050405020304" pitchFamily="18" charset="0"/>
              </a:rPr>
              <a:t>) periodicity = </a:t>
            </a:r>
            <a:r>
              <a:rPr lang="en-US" sz="2000" dirty="0" smtClean="0">
                <a:latin typeface="Times New Roman" panose="02020603050405020304" pitchFamily="18" charset="0"/>
                <a:cs typeface="Times New Roman" panose="02020603050405020304" pitchFamily="18" charset="0"/>
              </a:rPr>
              <a:t>8</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Neutron scattering</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Scattering peak at </a:t>
            </a:r>
            <a:r>
              <a:rPr lang="en-US" sz="2000" b="1" dirty="0" smtClean="0">
                <a:latin typeface="Times New Roman" panose="02020603050405020304" pitchFamily="18" charset="0"/>
                <a:cs typeface="Times New Roman" panose="02020603050405020304" pitchFamily="18" charset="0"/>
              </a:rPr>
              <a:t>q</a:t>
            </a:r>
            <a:r>
              <a:rPr lang="en-US" sz="2000" dirty="0" smtClean="0">
                <a:latin typeface="Times New Roman" panose="02020603050405020304" pitchFamily="18" charset="0"/>
                <a:cs typeface="Times New Roman" panose="02020603050405020304" pitchFamily="18" charset="0"/>
              </a:rPr>
              <a:t> = (</a:t>
            </a:r>
            <a:r>
              <a:rPr lang="en-US" sz="2000" dirty="0" smtClean="0">
                <a:latin typeface="Times New Roman"/>
                <a:ea typeface="Calibri"/>
              </a:rPr>
              <a:t>π/2, </a:t>
            </a:r>
            <a:r>
              <a:rPr lang="en-US" sz="2000" dirty="0">
                <a:latin typeface="Times New Roman"/>
                <a:ea typeface="Calibri"/>
              </a:rPr>
              <a:t>π/2</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Incommensurability (</a:t>
            </a:r>
            <a:r>
              <a:rPr lang="en-US" sz="2000" dirty="0">
                <a:latin typeface="Times New Roman"/>
                <a:ea typeface="Calibri"/>
              </a:rPr>
              <a:t>δ</a:t>
            </a:r>
            <a:r>
              <a:rPr lang="en-US" sz="2000" dirty="0" smtClean="0">
                <a:latin typeface="Times New Roman" panose="02020603050405020304" pitchFamily="18" charset="0"/>
                <a:cs typeface="Times New Roman" panose="02020603050405020304" pitchFamily="18" charset="0"/>
              </a:rPr>
              <a:t>) scales with doping (</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Fluctuating </a:t>
            </a:r>
            <a:r>
              <a:rPr lang="en-US" sz="2000" dirty="0">
                <a:latin typeface="Times New Roman" panose="02020603050405020304" pitchFamily="18" charset="0"/>
                <a:cs typeface="Times New Roman" panose="02020603050405020304" pitchFamily="18" charset="0"/>
              </a:rPr>
              <a:t>stripes</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apparently</a:t>
            </a:r>
            <a:r>
              <a:rPr lang="en-US" sz="2000" dirty="0" smtClean="0">
                <a:latin typeface="Times New Roman" panose="02020603050405020304" pitchFamily="18" charset="0"/>
                <a:cs typeface="Times New Roman" panose="02020603050405020304" pitchFamily="18" charset="0"/>
              </a:rPr>
              <a:t> invisible to experimental probes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Fluctuating stripes “may” explain </a:t>
            </a:r>
            <a:r>
              <a:rPr lang="en-US" sz="2000" dirty="0" err="1" smtClean="0">
                <a:latin typeface="Times New Roman" panose="02020603050405020304" pitchFamily="18" charset="0"/>
                <a:cs typeface="Times New Roman" panose="02020603050405020304" pitchFamily="18" charset="0"/>
              </a:rPr>
              <a:t>pseudogap</a:t>
            </a:r>
            <a:r>
              <a:rPr lang="en-US" sz="2000" dirty="0" smtClean="0">
                <a:latin typeface="Times New Roman" panose="02020603050405020304" pitchFamily="18" charset="0"/>
                <a:cs typeface="Times New Roman" panose="02020603050405020304" pitchFamily="18" charset="0"/>
              </a:rPr>
              <a:t> and superconductivity</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5486400" cy="830997"/>
          </a:xfrm>
          <a:prstGeom prst="rect">
            <a:avLst/>
          </a:prstGeom>
          <a:noFill/>
        </p:spPr>
        <p:txBody>
          <a:bodyPr wrap="square" rtlCol="0">
            <a:spAutoFit/>
          </a:bodyPr>
          <a:lstStyle/>
          <a:p>
            <a:pPr algn="just"/>
            <a:r>
              <a:rPr lang="en-US" sz="2400" b="1" dirty="0" smtClean="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Neutron scattering, resonance and stripes</a:t>
            </a:r>
          </a:p>
        </p:txBody>
      </p:sp>
      <p:pic>
        <p:nvPicPr>
          <p:cNvPr id="2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3067" y="3810000"/>
            <a:ext cx="2868533"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07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33400"/>
            <a:ext cx="3023398" cy="242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64008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Pseudogap</a:t>
            </a:r>
            <a:endParaRPr lang="en-US"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solidFill>
                  <a:srgbClr val="FF0000"/>
                </a:solidFill>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Mean field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U(1) gauge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Confinement physics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08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070726" y="3352800"/>
            <a:ext cx="1920874" cy="2594268"/>
            <a:chOff x="7029449" y="1358607"/>
            <a:chExt cx="1920874" cy="2594268"/>
          </a:xfrm>
        </p:grpSpPr>
        <p:pic>
          <p:nvPicPr>
            <p:cNvPr id="31" name="Picture 4" descr="http://www.nature.com/srep/2012/120425/srep00381/images_article/srep00381-f2.jpg"/>
            <p:cNvPicPr>
              <a:picLocks noChangeAspect="1" noChangeArrowheads="1"/>
            </p:cNvPicPr>
            <p:nvPr/>
          </p:nvPicPr>
          <p:blipFill rotWithShape="1">
            <a:blip r:embed="rId13">
              <a:extLst>
                <a:ext uri="{28A0092B-C50C-407E-A947-70E740481C1C}">
                  <a14:useLocalDpi xmlns:a14="http://schemas.microsoft.com/office/drawing/2010/main" val="0"/>
                </a:ext>
              </a:extLst>
            </a:blip>
            <a:srcRect l="12283" t="54567" r="43273"/>
            <a:stretch/>
          </p:blipFill>
          <p:spPr bwMode="auto">
            <a:xfrm>
              <a:off x="7199514" y="2276475"/>
              <a:ext cx="175080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www.nature.com/srep/2012/120425/srep00381/images_article/srep00381-f2.jpg"/>
            <p:cNvPicPr>
              <a:picLocks noChangeAspect="1" noChangeArrowheads="1"/>
            </p:cNvPicPr>
            <p:nvPr/>
          </p:nvPicPr>
          <p:blipFill rotWithShape="1">
            <a:blip r:embed="rId13">
              <a:extLst>
                <a:ext uri="{28A0092B-C50C-407E-A947-70E740481C1C}">
                  <a14:useLocalDpi xmlns:a14="http://schemas.microsoft.com/office/drawing/2010/main" val="0"/>
                </a:ext>
              </a:extLst>
            </a:blip>
            <a:srcRect l="7973" t="29879" r="82892" b="35060"/>
            <a:stretch/>
          </p:blipFill>
          <p:spPr bwMode="auto">
            <a:xfrm>
              <a:off x="7029449" y="1358607"/>
              <a:ext cx="361952" cy="130124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Phenomenology of the </a:t>
            </a:r>
            <a:r>
              <a:rPr lang="en-US" sz="2800" b="1" dirty="0" err="1">
                <a:latin typeface="Times New Roman" panose="02020603050405020304" pitchFamily="18" charset="0"/>
                <a:cs typeface="Times New Roman" panose="02020603050405020304" pitchFamily="18" charset="0"/>
              </a:rPr>
              <a:t>underdoped</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cuprates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218486"/>
            <a:ext cx="43053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err="1" smtClean="0">
                <a:latin typeface="Times New Roman" panose="02020603050405020304" pitchFamily="18" charset="0"/>
                <a:cs typeface="Times New Roman" panose="02020603050405020304" pitchFamily="18" charset="0"/>
              </a:rPr>
              <a:t>Volovik</a:t>
            </a:r>
            <a:r>
              <a:rPr lang="en-US" sz="2200" b="1" dirty="0" smtClean="0">
                <a:latin typeface="Times New Roman" panose="02020603050405020304" pitchFamily="18" charset="0"/>
                <a:cs typeface="Times New Roman" panose="02020603050405020304" pitchFamily="18" charset="0"/>
              </a:rPr>
              <a:t> effect</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Shift in quasiparticle energies</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 </a:t>
            </a:r>
            <a:r>
              <a:rPr lang="en-US" sz="2400" b="1" dirty="0">
                <a:latin typeface="Times New Roman" panose="02020603050405020304" pitchFamily="18" charset="0"/>
                <a:cs typeface="Times New Roman" panose="02020603050405020304" pitchFamily="18" charset="0"/>
              </a:rPr>
              <a:t>Quasiparticles in the superconducting state</a:t>
            </a:r>
          </a:p>
        </p:txBody>
      </p:sp>
      <p:pic>
        <p:nvPicPr>
          <p:cNvPr id="3" name="Picture 2"/>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2286000" y="2103120"/>
            <a:ext cx="3075432" cy="487680"/>
          </a:xfrm>
          <a:prstGeom prst="rect">
            <a:avLst/>
          </a:prstGeom>
        </p:spPr>
      </p:pic>
      <p:pic>
        <p:nvPicPr>
          <p:cNvPr id="2" name="Picture 1"/>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2561844" y="2895600"/>
            <a:ext cx="2523744" cy="422148"/>
          </a:xfrm>
          <a:prstGeom prst="rect">
            <a:avLst/>
          </a:prstGeom>
        </p:spPr>
      </p:pic>
      <p:pic>
        <p:nvPicPr>
          <p:cNvPr id="6" name="Picture 5"/>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6245352" y="2549652"/>
            <a:ext cx="2746248" cy="422148"/>
          </a:xfrm>
          <a:prstGeom prst="rect">
            <a:avLst/>
          </a:prstGeom>
        </p:spPr>
      </p:pic>
      <p:pic>
        <p:nvPicPr>
          <p:cNvPr id="8" name="Picture 7"/>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6245352" y="3082350"/>
            <a:ext cx="2542032" cy="213360"/>
          </a:xfrm>
          <a:prstGeom prst="rect">
            <a:avLst/>
          </a:prstGeom>
        </p:spPr>
      </p:pic>
      <p:pic>
        <p:nvPicPr>
          <p:cNvPr id="9" name="Picture 8"/>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1155192" y="4640330"/>
            <a:ext cx="1130808" cy="463296"/>
          </a:xfrm>
          <a:prstGeom prst="rect">
            <a:avLst/>
          </a:prstGeom>
        </p:spPr>
      </p:pic>
      <p:pic>
        <p:nvPicPr>
          <p:cNvPr id="10" name="Picture 9"/>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827782" y="3761279"/>
            <a:ext cx="1991868" cy="426720"/>
          </a:xfrm>
          <a:prstGeom prst="rect">
            <a:avLst/>
          </a:prstGeom>
        </p:spPr>
      </p:pic>
      <p:pic>
        <p:nvPicPr>
          <p:cNvPr id="12" name="Picture 11"/>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2816352" y="4687574"/>
            <a:ext cx="1222248" cy="368808"/>
          </a:xfrm>
          <a:prstGeom prst="rect">
            <a:avLst/>
          </a:prstGeom>
        </p:spPr>
      </p:pic>
      <p:pic>
        <p:nvPicPr>
          <p:cNvPr id="17" name="Picture 16"/>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4504944" y="4561332"/>
            <a:ext cx="1210056" cy="544068"/>
          </a:xfrm>
          <a:prstGeom prst="rect">
            <a:avLst/>
          </a:prstGeom>
        </p:spPr>
      </p:pic>
      <p:pic>
        <p:nvPicPr>
          <p:cNvPr id="18" name="Picture 17"/>
          <p:cNvPicPr>
            <a:picLocks noChangeAspect="1"/>
          </p:cNvPicPr>
          <p:nvPr>
            <p:custDataLst>
              <p:tags r:id="rId9"/>
            </p:custDataLst>
          </p:nvPr>
        </p:nvPicPr>
        <p:blipFill>
          <a:blip r:embed="rId22" cstate="print">
            <a:extLst>
              <a:ext uri="{28A0092B-C50C-407E-A947-70E740481C1C}">
                <a14:useLocalDpi xmlns:a14="http://schemas.microsoft.com/office/drawing/2010/main" val="0"/>
              </a:ext>
            </a:extLst>
          </a:blip>
          <a:stretch>
            <a:fillRect/>
          </a:stretch>
        </p:blipFill>
        <p:spPr>
          <a:xfrm>
            <a:off x="6019800" y="4637282"/>
            <a:ext cx="702564" cy="419100"/>
          </a:xfrm>
          <a:prstGeom prst="rect">
            <a:avLst/>
          </a:prstGeom>
        </p:spPr>
      </p:pic>
      <p:sp>
        <p:nvSpPr>
          <p:cNvPr id="20" name="TextBox 19"/>
          <p:cNvSpPr txBox="1"/>
          <p:nvPr/>
        </p:nvSpPr>
        <p:spPr>
          <a:xfrm>
            <a:off x="304800" y="2514600"/>
            <a:ext cx="42291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Original </a:t>
            </a:r>
            <a:r>
              <a:rPr lang="en-US" sz="2000" dirty="0" smtClean="0">
                <a:latin typeface="Times New Roman" panose="02020603050405020304" pitchFamily="18" charset="0"/>
                <a:cs typeface="Times New Roman" panose="02020603050405020304" pitchFamily="18" charset="0"/>
              </a:rPr>
              <a:t>quasiparticle spectrum</a:t>
            </a:r>
          </a:p>
        </p:txBody>
      </p:sp>
      <p:sp>
        <p:nvSpPr>
          <p:cNvPr id="22" name="TextBox 21"/>
          <p:cNvSpPr txBox="1"/>
          <p:nvPr/>
        </p:nvSpPr>
        <p:spPr>
          <a:xfrm>
            <a:off x="304800" y="3320863"/>
            <a:ext cx="6371082"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Nodal quasiparticle disperses like “normal” current</a:t>
            </a:r>
          </a:p>
        </p:txBody>
      </p:sp>
      <p:sp>
        <p:nvSpPr>
          <p:cNvPr id="23" name="TextBox 22"/>
          <p:cNvSpPr txBox="1"/>
          <p:nvPr/>
        </p:nvSpPr>
        <p:spPr>
          <a:xfrm>
            <a:off x="304800" y="4210110"/>
            <a:ext cx="42291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Phase winding around a vortex</a:t>
            </a:r>
          </a:p>
        </p:txBody>
      </p:sp>
      <p:grpSp>
        <p:nvGrpSpPr>
          <p:cNvPr id="28" name="Group 27"/>
          <p:cNvGrpSpPr/>
          <p:nvPr/>
        </p:nvGrpSpPr>
        <p:grpSpPr>
          <a:xfrm>
            <a:off x="304800" y="5162490"/>
            <a:ext cx="5867400" cy="400110"/>
            <a:chOff x="304800" y="5162490"/>
            <a:chExt cx="5867400" cy="400110"/>
          </a:xfrm>
        </p:grpSpPr>
        <p:sp>
          <p:nvSpPr>
            <p:cNvPr id="24" name="TextBox 23"/>
            <p:cNvSpPr txBox="1"/>
            <p:nvPr/>
          </p:nvSpPr>
          <p:spPr>
            <a:xfrm>
              <a:off x="304800" y="5162490"/>
              <a:ext cx="4497324"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Field-dependent quasiparticle shift</a:t>
              </a:r>
            </a:p>
          </p:txBody>
        </p:sp>
        <p:pic>
          <p:nvPicPr>
            <p:cNvPr id="27" name="Picture 26"/>
            <p:cNvPicPr>
              <a:picLocks noChangeAspect="1"/>
            </p:cNvPicPr>
            <p:nvPr>
              <p:custDataLst>
                <p:tags r:id="rId10"/>
              </p:custDataLst>
            </p:nvPr>
          </p:nvPicPr>
          <p:blipFill>
            <a:blip r:embed="rId23" cstate="print">
              <a:extLst>
                <a:ext uri="{28A0092B-C50C-407E-A947-70E740481C1C}">
                  <a14:useLocalDpi xmlns:a14="http://schemas.microsoft.com/office/drawing/2010/main" val="0"/>
                </a:ext>
              </a:extLst>
            </a:blip>
            <a:stretch>
              <a:fillRect/>
            </a:stretch>
          </p:blipFill>
          <p:spPr>
            <a:xfrm>
              <a:off x="4730496" y="5233005"/>
              <a:ext cx="1441704" cy="259080"/>
            </a:xfrm>
            <a:prstGeom prst="rect">
              <a:avLst/>
            </a:prstGeom>
          </p:spPr>
        </p:pic>
      </p:grpSp>
    </p:spTree>
    <p:extLst>
      <p:ext uri="{BB962C8B-B14F-4D97-AF65-F5344CB8AC3E}">
        <p14:creationId xmlns:p14="http://schemas.microsoft.com/office/powerpoint/2010/main" val="188960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0600" y="3657600"/>
            <a:ext cx="2781300" cy="300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Phenomenology of the </a:t>
            </a:r>
            <a:r>
              <a:rPr lang="en-US" sz="2800" b="1" dirty="0" err="1">
                <a:latin typeface="Times New Roman" panose="02020603050405020304" pitchFamily="18" charset="0"/>
                <a:cs typeface="Times New Roman" panose="02020603050405020304" pitchFamily="18" charset="0"/>
              </a:rPr>
              <a:t>underdoped</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cuprates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218486"/>
            <a:ext cx="5752307"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Nodal quasiparticles</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Universal conductivity per layer</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 </a:t>
            </a:r>
            <a:r>
              <a:rPr lang="en-US" sz="2400" b="1" dirty="0">
                <a:latin typeface="Times New Roman" panose="02020603050405020304" pitchFamily="18" charset="0"/>
                <a:cs typeface="Times New Roman" panose="02020603050405020304" pitchFamily="18" charset="0"/>
              </a:rPr>
              <a:t>Quasiparticles in the superconducting state</a:t>
            </a:r>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4191" y="1218485"/>
            <a:ext cx="2817709" cy="2719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04800" y="2647890"/>
            <a:ext cx="5752306"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Antinodal gap obtained from extrapolation</a:t>
            </a:r>
            <a:endParaRPr lang="en-US" sz="2000" dirty="0" smtClean="0">
              <a:latin typeface="Times New Roman" panose="02020603050405020304" pitchFamily="18" charset="0"/>
              <a:cs typeface="Times New Roman" panose="02020603050405020304" pitchFamily="18" charset="0"/>
            </a:endParaRPr>
          </a:p>
        </p:txBody>
      </p:sp>
      <p:sp>
        <p:nvSpPr>
          <p:cNvPr id="16" name="TextBox 15"/>
          <p:cNvSpPr txBox="1"/>
          <p:nvPr/>
        </p:nvSpPr>
        <p:spPr>
          <a:xfrm>
            <a:off x="304800" y="3276600"/>
            <a:ext cx="5925800" cy="707886"/>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Phenomenological expression for linear-T superfluid density</a:t>
            </a:r>
            <a:endParaRPr lang="en-US" sz="2000" dirty="0" smtClean="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580752" y="4038600"/>
            <a:ext cx="3200400" cy="487680"/>
          </a:xfrm>
          <a:prstGeom prst="rect">
            <a:avLst/>
          </a:prstGeom>
        </p:spPr>
      </p:pic>
      <p:pic>
        <p:nvPicPr>
          <p:cNvPr id="2" name="Picture 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312152" y="2123496"/>
            <a:ext cx="1911096" cy="499872"/>
          </a:xfrm>
          <a:prstGeom prst="rect">
            <a:avLst/>
          </a:prstGeom>
        </p:spPr>
      </p:pic>
      <p:pic>
        <p:nvPicPr>
          <p:cNvPr id="6" name="Picture 5"/>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60193" y="3072384"/>
            <a:ext cx="1354836" cy="204216"/>
          </a:xfrm>
          <a:prstGeom prst="rect">
            <a:avLst/>
          </a:prstGeom>
        </p:spPr>
      </p:pic>
      <p:sp>
        <p:nvSpPr>
          <p:cNvPr id="17" name="TextBox 16"/>
          <p:cNvSpPr txBox="1"/>
          <p:nvPr/>
        </p:nvSpPr>
        <p:spPr>
          <a:xfrm>
            <a:off x="304800" y="4548426"/>
            <a:ext cx="5925800" cy="861774"/>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London penetration depth shows </a:t>
            </a:r>
            <a:r>
              <a:rPr lang="en-US" sz="2000" i="1" dirty="0" smtClean="0">
                <a:latin typeface="Times New Roman"/>
                <a:ea typeface="Calibri"/>
              </a:rPr>
              <a:t>α</a:t>
            </a:r>
            <a:r>
              <a:rPr lang="en-US" sz="2000" dirty="0" smtClean="0">
                <a:latin typeface="Times New Roman"/>
                <a:ea typeface="Calibri"/>
              </a:rPr>
              <a:t> = constant</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Slave boson theory predicts </a:t>
            </a:r>
            <a:r>
              <a:rPr lang="en-US" sz="2000" i="1" dirty="0">
                <a:latin typeface="Times New Roman"/>
                <a:ea typeface="Calibri"/>
              </a:rPr>
              <a:t>α</a:t>
            </a:r>
            <a:r>
              <a:rPr lang="en-US" sz="2000" dirty="0">
                <a:latin typeface="Times New Roman"/>
                <a:ea typeface="Calibri"/>
              </a:rPr>
              <a:t> </a:t>
            </a:r>
            <a:r>
              <a:rPr lang="en-US" sz="2000" dirty="0">
                <a:latin typeface="Cambria Math"/>
                <a:ea typeface="Calibri"/>
                <a:cs typeface="Cambria Math"/>
              </a:rPr>
              <a:t>∝</a:t>
            </a:r>
            <a:r>
              <a:rPr lang="en-US" sz="2000" dirty="0" smtClean="0">
                <a:latin typeface="Times New Roman"/>
                <a:ea typeface="Calibri"/>
              </a:rPr>
              <a:t> </a:t>
            </a:r>
            <a:r>
              <a:rPr lang="en-US" sz="2000" i="1" dirty="0" smtClean="0">
                <a:latin typeface="Times New Roman"/>
                <a:ea typeface="Calibri"/>
              </a:rPr>
              <a:t>x</a:t>
            </a:r>
          </a:p>
        </p:txBody>
      </p:sp>
    </p:spTree>
    <p:extLst>
      <p:ext uri="{BB962C8B-B14F-4D97-AF65-F5344CB8AC3E}">
        <p14:creationId xmlns:p14="http://schemas.microsoft.com/office/powerpoint/2010/main" val="193322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Pseudogap</a:t>
            </a:r>
            <a:endParaRPr lang="en-US"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solidFill>
                  <a:srgbClr val="FF0000"/>
                </a:solidFill>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Mean field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U(1) gauge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Confinement physics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084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8938" b="13510"/>
          <a:stretch/>
        </p:blipFill>
        <p:spPr bwMode="auto">
          <a:xfrm>
            <a:off x="899160" y="2590800"/>
            <a:ext cx="7269480" cy="368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IV</a:t>
            </a:r>
            <a:r>
              <a:rPr lang="en-US" sz="2800" b="1" dirty="0">
                <a:latin typeface="Times New Roman" panose="02020603050405020304" pitchFamily="18" charset="0"/>
                <a:cs typeface="Times New Roman" panose="02020603050405020304" pitchFamily="18" charset="0"/>
              </a:rPr>
              <a:t>. Introduction to RVB and a simple explanation of the </a:t>
            </a:r>
            <a:r>
              <a:rPr lang="en-US" sz="2800" b="1" dirty="0" err="1">
                <a:latin typeface="Times New Roman" panose="02020603050405020304" pitchFamily="18" charset="0"/>
                <a:cs typeface="Times New Roman" panose="02020603050405020304" pitchFamily="18" charset="0"/>
              </a:rPr>
              <a:t>pseudogap</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139547"/>
            <a:ext cx="8610601" cy="135421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Resonating Valence Bond (RVB)</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Anderson revived RVB for the high-</a:t>
            </a:r>
            <a:r>
              <a:rPr lang="de-DE" sz="2000" i="1" dirty="0" smtClean="0">
                <a:latin typeface="Times New Roman" panose="02020603050405020304" pitchFamily="18" charset="0"/>
                <a:cs typeface="Times New Roman" panose="02020603050405020304" pitchFamily="18" charset="0"/>
              </a:rPr>
              <a:t>T</a:t>
            </a:r>
            <a:r>
              <a:rPr lang="de-DE" sz="2000" i="1" baseline="-25000" dirty="0" smtClean="0">
                <a:latin typeface="Times New Roman" panose="02020603050405020304" pitchFamily="18" charset="0"/>
                <a:cs typeface="Times New Roman" panose="02020603050405020304" pitchFamily="18" charset="0"/>
              </a:rPr>
              <a:t>c</a:t>
            </a:r>
            <a:r>
              <a:rPr lang="de-DE" sz="2000" dirty="0" smtClean="0">
                <a:latin typeface="Times New Roman" panose="02020603050405020304" pitchFamily="18" charset="0"/>
                <a:cs typeface="Times New Roman" panose="02020603050405020304" pitchFamily="18" charset="0"/>
              </a:rPr>
              <a:t> problem</a:t>
            </a: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RVB state </a:t>
            </a:r>
            <a:r>
              <a:rPr lang="en-US" sz="2000" dirty="0">
                <a:latin typeface="Times New Roman"/>
                <a:ea typeface="Calibri"/>
              </a:rPr>
              <a:t>“soup</a:t>
            </a:r>
            <a:r>
              <a:rPr lang="en-US" sz="2000" dirty="0" smtClean="0">
                <a:latin typeface="Times New Roman"/>
                <a:ea typeface="Calibri"/>
              </a:rPr>
              <a:t>” of fluctuating spin </a:t>
            </a:r>
            <a:r>
              <a:rPr lang="en-US" sz="2000" dirty="0" err="1" smtClean="0">
                <a:latin typeface="Times New Roman"/>
                <a:ea typeface="Calibri"/>
              </a:rPr>
              <a:t>singlets</a:t>
            </a:r>
            <a:endParaRPr lang="de-DE" sz="2000" dirty="0" smtClean="0">
              <a:latin typeface="Times New Roman" panose="02020603050405020304" pitchFamily="18" charset="0"/>
              <a:cs typeface="Times New Roman" panose="02020603050405020304" pitchFamily="18" charset="0"/>
            </a:endParaRP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158" b="13278"/>
          <a:stretch/>
        </p:blipFill>
        <p:spPr bwMode="auto">
          <a:xfrm>
            <a:off x="899160" y="2493764"/>
            <a:ext cx="7269480" cy="379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7158" b="13044"/>
          <a:stretch/>
        </p:blipFill>
        <p:spPr bwMode="auto">
          <a:xfrm>
            <a:off x="899160" y="2493764"/>
            <a:ext cx="7269480" cy="380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7158" b="12812"/>
          <a:stretch/>
        </p:blipFill>
        <p:spPr bwMode="auto">
          <a:xfrm>
            <a:off x="899160" y="2493764"/>
            <a:ext cx="7269480" cy="3818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17158" b="12113"/>
          <a:stretch/>
        </p:blipFill>
        <p:spPr bwMode="auto">
          <a:xfrm>
            <a:off x="899160" y="2493764"/>
            <a:ext cx="7269480" cy="385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t="17159" b="10715"/>
          <a:stretch/>
        </p:blipFill>
        <p:spPr bwMode="auto">
          <a:xfrm>
            <a:off x="899160" y="2493764"/>
            <a:ext cx="7269480" cy="393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57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IV</a:t>
            </a:r>
            <a:r>
              <a:rPr lang="en-US" sz="2800" b="1" dirty="0">
                <a:latin typeface="Times New Roman" panose="02020603050405020304" pitchFamily="18" charset="0"/>
                <a:cs typeface="Times New Roman" panose="02020603050405020304" pitchFamily="18" charset="0"/>
              </a:rPr>
              <a:t>. Introduction to RVB and a simple explanation of the </a:t>
            </a:r>
            <a:r>
              <a:rPr lang="en-US" sz="2800" b="1" dirty="0" err="1">
                <a:latin typeface="Times New Roman" panose="02020603050405020304" pitchFamily="18" charset="0"/>
                <a:cs typeface="Times New Roman" panose="02020603050405020304" pitchFamily="18" charset="0"/>
              </a:rPr>
              <a:t>pseudogap</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139547"/>
            <a:ext cx="8610601" cy="135421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err="1" smtClean="0">
                <a:latin typeface="Times New Roman" panose="02020603050405020304" pitchFamily="18" charset="0"/>
                <a:cs typeface="Times New Roman" panose="02020603050405020304" pitchFamily="18" charset="0"/>
              </a:rPr>
              <a:t>Deconfinement</a:t>
            </a:r>
            <a:r>
              <a:rPr lang="en-US" sz="2200" b="1" dirty="0" smtClean="0">
                <a:latin typeface="Times New Roman" panose="02020603050405020304" pitchFamily="18" charset="0"/>
                <a:cs typeface="Times New Roman" panose="02020603050405020304" pitchFamily="18" charset="0"/>
              </a:rPr>
              <a:t> of “slave particle”</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We can </a:t>
            </a:r>
            <a:r>
              <a:rPr lang="en-US" sz="2000" dirty="0">
                <a:latin typeface="Times New Roman"/>
                <a:ea typeface="Calibri"/>
              </a:rPr>
              <a:t>“split</a:t>
            </a:r>
            <a:r>
              <a:rPr lang="en-US" sz="2000" dirty="0" smtClean="0">
                <a:latin typeface="Times New Roman"/>
                <a:ea typeface="Calibri"/>
              </a:rPr>
              <a:t>” an electron into charge and spin degrees of freedom</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Purely spin degrees of freedom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spinons</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de-DE" sz="2000" dirty="0" smtClean="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75" b="13044"/>
          <a:stretch/>
        </p:blipFill>
        <p:spPr bwMode="auto">
          <a:xfrm>
            <a:off x="975359" y="2603500"/>
            <a:ext cx="726948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8239" b="13044"/>
          <a:stretch/>
        </p:blipFill>
        <p:spPr bwMode="auto">
          <a:xfrm>
            <a:off x="975359" y="2705100"/>
            <a:ext cx="7269480" cy="374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6375" b="14908"/>
          <a:stretch/>
        </p:blipFill>
        <p:spPr bwMode="auto">
          <a:xfrm>
            <a:off x="975359" y="2603500"/>
            <a:ext cx="7269480" cy="374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4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solidFill>
                  <a:srgbClr val="FF0000"/>
                </a:solidFill>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Pseudogap</a:t>
            </a:r>
            <a:endParaRPr lang="en-US"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Mean field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U(1) gauge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Confinement physics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667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IV</a:t>
            </a:r>
            <a:r>
              <a:rPr lang="en-US" sz="2800" b="1" dirty="0">
                <a:latin typeface="Times New Roman" panose="02020603050405020304" pitchFamily="18" charset="0"/>
                <a:cs typeface="Times New Roman" panose="02020603050405020304" pitchFamily="18" charset="0"/>
              </a:rPr>
              <a:t>. Introduction to RVB and a simple explanation of the </a:t>
            </a:r>
            <a:r>
              <a:rPr lang="en-US" sz="2800" b="1" dirty="0" err="1">
                <a:latin typeface="Times New Roman" panose="02020603050405020304" pitchFamily="18" charset="0"/>
                <a:cs typeface="Times New Roman" panose="02020603050405020304" pitchFamily="18" charset="0"/>
              </a:rPr>
              <a:t>pseudogap</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139547"/>
            <a:ext cx="4572001" cy="1969770"/>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Resonating Valence Bond</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Anderson revived RVB for the high-</a:t>
            </a:r>
            <a:r>
              <a:rPr lang="de-DE" sz="2000" i="1" dirty="0" smtClean="0">
                <a:latin typeface="Times New Roman" panose="02020603050405020304" pitchFamily="18" charset="0"/>
                <a:cs typeface="Times New Roman" panose="02020603050405020304" pitchFamily="18" charset="0"/>
              </a:rPr>
              <a:t>T</a:t>
            </a:r>
            <a:r>
              <a:rPr lang="de-DE" sz="2000" i="1" baseline="-25000" dirty="0" smtClean="0">
                <a:latin typeface="Times New Roman" panose="02020603050405020304" pitchFamily="18" charset="0"/>
                <a:cs typeface="Times New Roman" panose="02020603050405020304" pitchFamily="18" charset="0"/>
              </a:rPr>
              <a:t>c</a:t>
            </a:r>
            <a:r>
              <a:rPr lang="de-DE" sz="2000" dirty="0" smtClean="0">
                <a:latin typeface="Times New Roman" panose="02020603050405020304" pitchFamily="18" charset="0"/>
                <a:cs typeface="Times New Roman" panose="02020603050405020304" pitchFamily="18" charset="0"/>
              </a:rPr>
              <a:t> problem</a:t>
            </a:r>
          </a:p>
          <a:p>
            <a:pPr marL="742950" lvl="1"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Potential explanation of the pseudogap phase</a:t>
            </a:r>
            <a:endParaRPr lang="en-US" sz="2000" dirty="0" smtClean="0">
              <a:latin typeface="Times New Roman" panose="02020603050405020304" pitchFamily="18" charset="0"/>
              <a:cs typeface="Times New Roman" panose="02020603050405020304" pitchFamily="18" charset="0"/>
            </a:endParaRPr>
          </a:p>
        </p:txBody>
      </p:sp>
      <p:pic>
        <p:nvPicPr>
          <p:cNvPr id="16390" name="Picture 6" descr="C:\Users\Tejas\Documents\Caltech\Journal Club\Topological Materials\Superconductivity\Doping a Mott Insulator - Physics of High Temperature Superconductivity\Presentation\RVB_simple.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408632"/>
            <a:ext cx="3733800" cy="17071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124200"/>
            <a:ext cx="5099144" cy="1169551"/>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Holes confined to 2D layers</a:t>
            </a: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Vertical motion of electrons needs breaking a singlet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a gapped excitation</a:t>
            </a:r>
            <a:endParaRPr lang="en-US" sz="2000" dirty="0" smtClean="0">
              <a:latin typeface="Times New Roman" panose="02020603050405020304" pitchFamily="18" charset="0"/>
              <a:cs typeface="Times New Roman" panose="02020603050405020304" pitchFamily="18" charset="0"/>
            </a:endParaRPr>
          </a:p>
        </p:txBody>
      </p:sp>
      <p:pic>
        <p:nvPicPr>
          <p:cNvPr id="7" name="Picture 4" descr="http://rsta.royalsocietypublishing.org/content/369/1941/1670/F1.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3944" y="3657600"/>
            <a:ext cx="3587656" cy="267953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943600" y="4876800"/>
            <a:ext cx="10668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http://hoffman.physics.harvard.edu/materials/images/SCimages/LSCOstructur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419599"/>
            <a:ext cx="185737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hoffman.physics.harvard.edu/materials/images/SCimages/YBCOstructur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449" y="4419600"/>
            <a:ext cx="184023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Pseudogap</a:t>
            </a:r>
            <a:endParaRPr lang="en-US"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solidFill>
                  <a:srgbClr val="FF0000"/>
                </a:solidFill>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Mean field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U(1) gauge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Confinement physics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084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04799" y="2514600"/>
            <a:ext cx="5106333" cy="707886"/>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London penetration depth inferred from </a:t>
            </a:r>
            <a:r>
              <a:rPr lang="en-US" sz="2000" dirty="0">
                <a:latin typeface="Times New Roman"/>
                <a:ea typeface="Calibri"/>
              </a:rPr>
              <a:t>μ</a:t>
            </a:r>
            <a:r>
              <a:rPr lang="de-DE" sz="2000" dirty="0" smtClean="0">
                <a:latin typeface="Times New Roman" panose="02020603050405020304" pitchFamily="18" charset="0"/>
                <a:cs typeface="Times New Roman" panose="02020603050405020304" pitchFamily="18" charset="0"/>
              </a:rPr>
              <a:t>SR rate</a:t>
            </a:r>
            <a:endParaRPr lang="en-US" sz="2000" dirty="0" smtClean="0">
              <a:latin typeface="Times New Roman" panose="02020603050405020304" pitchFamily="18" charset="0"/>
              <a:cs typeface="Times New Roman" panose="02020603050405020304" pitchFamily="18" charset="0"/>
            </a:endParaRPr>
          </a:p>
        </p:txBody>
      </p:sp>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304800"/>
            <a:ext cx="2819400" cy="304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V. Phase fluctuation vs. competing order</a:t>
            </a:r>
          </a:p>
        </p:txBody>
      </p:sp>
      <p:sp>
        <p:nvSpPr>
          <p:cNvPr id="21" name="TextBox 20"/>
          <p:cNvSpPr txBox="1"/>
          <p:nvPr/>
        </p:nvSpPr>
        <p:spPr>
          <a:xfrm>
            <a:off x="304799" y="858337"/>
            <a:ext cx="5106333" cy="1200329"/>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Factors influencing </a:t>
            </a:r>
            <a:r>
              <a:rPr lang="en-US" sz="2200" b="1" i="1" dirty="0" err="1" smtClean="0">
                <a:latin typeface="Times New Roman" panose="02020603050405020304" pitchFamily="18" charset="0"/>
                <a:cs typeface="Times New Roman" panose="02020603050405020304" pitchFamily="18" charset="0"/>
              </a:rPr>
              <a:t>T</a:t>
            </a:r>
            <a:r>
              <a:rPr lang="en-US" sz="2200" b="1" i="1" baseline="-25000" dirty="0" err="1" smtClean="0">
                <a:latin typeface="Times New Roman" panose="02020603050405020304" pitchFamily="18" charset="0"/>
                <a:cs typeface="Times New Roman" panose="02020603050405020304" pitchFamily="18" charset="0"/>
              </a:rPr>
              <a:t>c</a:t>
            </a:r>
            <a:endParaRPr lang="en-US" sz="2200" b="1" i="1"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London </a:t>
            </a:r>
            <a:r>
              <a:rPr lang="en-US" sz="2000" dirty="0">
                <a:latin typeface="Times New Roman" panose="02020603050405020304" pitchFamily="18" charset="0"/>
                <a:cs typeface="Times New Roman" panose="02020603050405020304" pitchFamily="18" charset="0"/>
              </a:rPr>
              <a:t>penetration depth for field penetration perpendicular to the </a:t>
            </a:r>
            <a:r>
              <a:rPr lang="en-US" sz="2000" i="1" dirty="0" smtClean="0">
                <a:latin typeface="Times New Roman" panose="02020603050405020304" pitchFamily="18" charset="0"/>
                <a:cs typeface="Times New Roman" panose="02020603050405020304" pitchFamily="18" charset="0"/>
              </a:rPr>
              <a:t>ab</a:t>
            </a:r>
            <a:r>
              <a:rPr lang="en-US" sz="2000" dirty="0" smtClean="0">
                <a:latin typeface="Times New Roman" panose="02020603050405020304" pitchFamily="18" charset="0"/>
                <a:cs typeface="Times New Roman" panose="02020603050405020304" pitchFamily="18" charset="0"/>
              </a:rPr>
              <a:t> plane</a:t>
            </a:r>
            <a:endParaRPr lang="de-DE" sz="2000" dirty="0" smtClean="0">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667000" y="2057400"/>
            <a:ext cx="1281684" cy="509016"/>
          </a:xfrm>
          <a:prstGeom prst="rect">
            <a:avLst/>
          </a:prstGeom>
        </p:spPr>
      </p:pic>
      <p:pic>
        <p:nvPicPr>
          <p:cNvPr id="2" name="Picture 1"/>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065290" y="2209800"/>
            <a:ext cx="481965" cy="163830"/>
          </a:xfrm>
          <a:prstGeom prst="rect">
            <a:avLst/>
          </a:prstGeom>
        </p:spPr>
      </p:pic>
      <p:pic>
        <p:nvPicPr>
          <p:cNvPr id="5" name="Picture 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939034" y="2895600"/>
            <a:ext cx="737616" cy="472440"/>
          </a:xfrm>
          <a:prstGeom prst="rect">
            <a:avLst/>
          </a:prstGeom>
        </p:spPr>
      </p:pic>
      <p:sp>
        <p:nvSpPr>
          <p:cNvPr id="10" name="TextBox 9"/>
          <p:cNvSpPr txBox="1"/>
          <p:nvPr/>
        </p:nvSpPr>
        <p:spPr>
          <a:xfrm>
            <a:off x="303867" y="3330714"/>
            <a:ext cx="5258733" cy="707886"/>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Indication of intralayer bose condensation of holes from </a:t>
            </a:r>
            <a:r>
              <a:rPr lang="en-US" sz="2000" dirty="0">
                <a:latin typeface="Times New Roman"/>
                <a:ea typeface="Calibri"/>
              </a:rPr>
              <a:t>μ</a:t>
            </a:r>
            <a:r>
              <a:rPr lang="de-DE" sz="2000" dirty="0" smtClean="0">
                <a:latin typeface="Times New Roman" panose="02020603050405020304" pitchFamily="18" charset="0"/>
                <a:cs typeface="Times New Roman" panose="02020603050405020304" pitchFamily="18" charset="0"/>
              </a:rPr>
              <a:t>SR</a:t>
            </a:r>
            <a:endParaRPr lang="en-US" sz="2000" dirty="0" smtClean="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505200"/>
            <a:ext cx="3200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http://rsta.royalsocietypublishing.org/content/369/1941/1670/F1.larg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47800" y="4191000"/>
            <a:ext cx="3397156" cy="253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8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V. Phase fluctuation vs. competing order</a:t>
            </a:r>
          </a:p>
        </p:txBody>
      </p:sp>
      <p:sp>
        <p:nvSpPr>
          <p:cNvPr id="21" name="TextBox 20"/>
          <p:cNvSpPr txBox="1"/>
          <p:nvPr/>
        </p:nvSpPr>
        <p:spPr>
          <a:xfrm>
            <a:off x="304799" y="1218486"/>
            <a:ext cx="58674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i="1" dirty="0" err="1" smtClean="0">
                <a:latin typeface="Times New Roman" panose="02020603050405020304" pitchFamily="18" charset="0"/>
                <a:cs typeface="Times New Roman" panose="02020603050405020304" pitchFamily="18" charset="0"/>
              </a:rPr>
              <a:t>T</a:t>
            </a:r>
            <a:r>
              <a:rPr lang="en-US" sz="2200" b="1" i="1" baseline="-25000" dirty="0" err="1" smtClean="0">
                <a:latin typeface="Times New Roman" panose="02020603050405020304" pitchFamily="18" charset="0"/>
                <a:cs typeface="Times New Roman" panose="02020603050405020304" pitchFamily="18" charset="0"/>
              </a:rPr>
              <a:t>c</a:t>
            </a:r>
            <a:r>
              <a:rPr lang="en-US" sz="2200" b="1" dirty="0" smtClean="0">
                <a:latin typeface="Times New Roman" panose="02020603050405020304" pitchFamily="18" charset="0"/>
                <a:cs typeface="Times New Roman" panose="02020603050405020304" pitchFamily="18" charset="0"/>
              </a:rPr>
              <a:t> as a function of phase stiffness</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Phase stiffness of </a:t>
            </a:r>
            <a:r>
              <a:rPr lang="de-DE" sz="2000" dirty="0" smtClean="0">
                <a:latin typeface="Times New Roman" panose="02020603050405020304" pitchFamily="18" charset="0"/>
                <a:cs typeface="Times New Roman" panose="02020603050405020304" pitchFamily="18" charset="0"/>
              </a:rPr>
              <a:t>the order </a:t>
            </a:r>
            <a:r>
              <a:rPr lang="de-DE" sz="2000" dirty="0">
                <a:latin typeface="Times New Roman" panose="02020603050405020304" pitchFamily="18" charset="0"/>
                <a:cs typeface="Times New Roman" panose="02020603050405020304" pitchFamily="18" charset="0"/>
              </a:rPr>
              <a:t>parameter</a:t>
            </a:r>
            <a:endParaRPr lang="de-DE" sz="2000" b="1"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Theory of </a:t>
            </a:r>
            <a:r>
              <a:rPr lang="en-US" sz="2400" b="1" i="1" dirty="0" err="1" smtClean="0">
                <a:latin typeface="Times New Roman" panose="02020603050405020304" pitchFamily="18" charset="0"/>
                <a:cs typeface="Times New Roman" panose="02020603050405020304" pitchFamily="18" charset="0"/>
              </a:rPr>
              <a:t>T</a:t>
            </a:r>
            <a:r>
              <a:rPr lang="en-US" sz="2400" b="1" baseline="-25000" dirty="0" err="1" smtClean="0">
                <a:latin typeface="Times New Roman" panose="02020603050405020304" pitchFamily="18" charset="0"/>
                <a:cs typeface="Times New Roman" panose="02020603050405020304" pitchFamily="18" charset="0"/>
              </a:rPr>
              <a:t>c</a:t>
            </a:r>
            <a:endParaRPr lang="en-US" sz="2400" b="1" baseline="-25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304800" y="2571690"/>
            <a:ext cx="57150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BKT transition; energy of a single vortex</a:t>
            </a:r>
          </a:p>
        </p:txBody>
      </p:sp>
      <p:pic>
        <p:nvPicPr>
          <p:cNvPr id="14" name="Picture 13"/>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371600" y="2171700"/>
            <a:ext cx="1373124" cy="411480"/>
          </a:xfrm>
          <a:prstGeom prst="rect">
            <a:avLst/>
          </a:prstGeom>
        </p:spPr>
      </p:pic>
      <p:pic>
        <p:nvPicPr>
          <p:cNvPr id="2" name="Picture 1"/>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082540" y="1816100"/>
            <a:ext cx="937260" cy="234696"/>
          </a:xfrm>
          <a:prstGeom prst="rect">
            <a:avLst/>
          </a:prstGeom>
        </p:spPr>
      </p:pic>
      <p:pic>
        <p:nvPicPr>
          <p:cNvPr id="16" name="Picture 15"/>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352800" y="2125980"/>
            <a:ext cx="2263140" cy="464820"/>
          </a:xfrm>
          <a:prstGeom prst="rect">
            <a:avLst/>
          </a:prstGeom>
        </p:spPr>
      </p:pic>
      <p:pic>
        <p:nvPicPr>
          <p:cNvPr id="17" name="Picture 16"/>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2080260" y="2971800"/>
            <a:ext cx="2567940" cy="487680"/>
          </a:xfrm>
          <a:prstGeom prst="rect">
            <a:avLst/>
          </a:prstGeom>
        </p:spPr>
      </p:pic>
      <p:sp>
        <p:nvSpPr>
          <p:cNvPr id="18" name="TextBox 17"/>
          <p:cNvSpPr txBox="1"/>
          <p:nvPr/>
        </p:nvSpPr>
        <p:spPr>
          <a:xfrm>
            <a:off x="304800" y="3465830"/>
            <a:ext cx="5416296"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Relation between phase stiffness and </a:t>
            </a:r>
            <a:r>
              <a:rPr lang="en-US" sz="2000" i="1" dirty="0" err="1" smtClean="0">
                <a:latin typeface="Times New Roman" panose="02020603050405020304" pitchFamily="18" charset="0"/>
                <a:cs typeface="Times New Roman" panose="02020603050405020304" pitchFamily="18" charset="0"/>
              </a:rPr>
              <a:t>T</a:t>
            </a:r>
            <a:r>
              <a:rPr lang="en-US" sz="2000" i="1" baseline="-25000" dirty="0" err="1" smtClean="0">
                <a:latin typeface="Times New Roman" panose="02020603050405020304" pitchFamily="18" charset="0"/>
                <a:cs typeface="Times New Roman" panose="02020603050405020304" pitchFamily="18" charset="0"/>
              </a:rPr>
              <a:t>c</a:t>
            </a:r>
            <a:endParaRPr lang="en-US" sz="2000" i="1" baseline="-25000" dirty="0" smtClean="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2100834" y="3875532"/>
            <a:ext cx="2374392" cy="467868"/>
          </a:xfrm>
          <a:prstGeom prst="rect">
            <a:avLst/>
          </a:prstGeom>
        </p:spPr>
      </p:pic>
      <p:sp>
        <p:nvSpPr>
          <p:cNvPr id="3" name="Rectangle 2"/>
          <p:cNvSpPr/>
          <p:nvPr/>
        </p:nvSpPr>
        <p:spPr>
          <a:xfrm>
            <a:off x="304800" y="4284583"/>
            <a:ext cx="8610600" cy="892552"/>
          </a:xfrm>
          <a:prstGeom prst="rect">
            <a:avLst/>
          </a:prstGeom>
        </p:spPr>
        <p:txBody>
          <a:bodyPr wrap="square">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Cheap vortices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Suppose </a:t>
            </a:r>
            <a:r>
              <a:rPr lang="de-DE" sz="2000" i="1" dirty="0">
                <a:latin typeface="Times New Roman" panose="02020603050405020304" pitchFamily="18" charset="0"/>
                <a:cs typeface="Times New Roman" panose="02020603050405020304" pitchFamily="18" charset="0"/>
              </a:rPr>
              <a:t>T</a:t>
            </a:r>
            <a:r>
              <a:rPr lang="de-DE" sz="2000" baseline="-25000" dirty="0">
                <a:latin typeface="Times New Roman" panose="02020603050405020304" pitchFamily="18" charset="0"/>
                <a:cs typeface="Times New Roman" panose="02020603050405020304" pitchFamily="18" charset="0"/>
              </a:rPr>
              <a:t>MF</a:t>
            </a:r>
            <a:r>
              <a:rPr lang="de-DE" sz="2000" dirty="0">
                <a:latin typeface="Times New Roman" panose="02020603050405020304" pitchFamily="18" charset="0"/>
                <a:cs typeface="Times New Roman" panose="02020603050405020304" pitchFamily="18" charset="0"/>
              </a:rPr>
              <a:t> is </a:t>
            </a:r>
            <a:r>
              <a:rPr lang="en-US" sz="2000" dirty="0">
                <a:latin typeface="Times New Roman" panose="02020603050405020304" pitchFamily="18" charset="0"/>
                <a:cs typeface="Times New Roman" panose="02020603050405020304" pitchFamily="18" charset="0"/>
              </a:rPr>
              <a:t>described by the standard BCS theory</a:t>
            </a:r>
            <a:endParaRPr lang="en-US" dirty="0"/>
          </a:p>
        </p:txBody>
      </p:sp>
      <p:pic>
        <p:nvPicPr>
          <p:cNvPr id="13" name="Picture 12"/>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685788" y="4749546"/>
            <a:ext cx="1749552" cy="477012"/>
          </a:xfrm>
          <a:prstGeom prst="rect">
            <a:avLst/>
          </a:prstGeom>
        </p:spPr>
      </p:pic>
      <p:pic>
        <p:nvPicPr>
          <p:cNvPr id="15"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77000" y="152400"/>
            <a:ext cx="2565025" cy="247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364230" y="2906268"/>
            <a:ext cx="1360170" cy="5989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907030" y="3048000"/>
            <a:ext cx="29337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57400" y="3886200"/>
            <a:ext cx="1600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4800" y="5181600"/>
            <a:ext cx="8382000" cy="1477328"/>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i="1" dirty="0" smtClean="0">
                <a:latin typeface="Times New Roman" panose="02020603050405020304" pitchFamily="18" charset="0"/>
                <a:cs typeface="Times New Roman" panose="02020603050405020304" pitchFamily="18" charset="0"/>
              </a:rPr>
              <a:t>E</a:t>
            </a:r>
            <a:r>
              <a:rPr lang="en-US" sz="2000" i="1" baseline="-25000" dirty="0" smtClean="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Calibri"/>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E</a:t>
            </a:r>
            <a:r>
              <a:rPr lang="en-US" sz="2000" i="1" baseline="-25000" dirty="0" err="1" smtClean="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Calibri"/>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a:t>
            </a:r>
            <a:r>
              <a:rPr lang="en-US" sz="2000" i="1" baseline="-25000" dirty="0" err="1" smtClean="0">
                <a:latin typeface="Times New Roman" panose="02020603050405020304" pitchFamily="18" charset="0"/>
                <a:cs typeface="Times New Roman" panose="02020603050405020304" pitchFamily="18" charset="0"/>
              </a:rPr>
              <a:t>B</a:t>
            </a:r>
            <a:r>
              <a:rPr lang="en-US" sz="2000" i="1" dirty="0" err="1" smtClean="0">
                <a:latin typeface="Times New Roman" panose="02020603050405020304" pitchFamily="18" charset="0"/>
                <a:cs typeface="Times New Roman" panose="02020603050405020304" pitchFamily="18" charset="0"/>
              </a:rPr>
              <a:t>T</a:t>
            </a:r>
            <a:r>
              <a:rPr lang="en-US" sz="2000" i="1" baseline="-25000" dirty="0" err="1" smtClean="0">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Pseudogap</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mostly</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superconducting </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a:t>
            </a:r>
            <a:r>
              <a:rPr lang="en-US" sz="2000" i="1" baseline="-25000" dirty="0" err="1">
                <a:latin typeface="Times New Roman" panose="02020603050405020304" pitchFamily="18" charset="0"/>
                <a:cs typeface="Times New Roman" panose="02020603050405020304" pitchFamily="18" charset="0"/>
              </a:rPr>
              <a:t>c</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is clearly not of order </a:t>
            </a:r>
            <a:r>
              <a:rPr lang="en-US" sz="2000" i="1" dirty="0">
                <a:latin typeface="Times New Roman" panose="02020603050405020304" pitchFamily="18" charset="0"/>
                <a:cs typeface="Times New Roman" panose="02020603050405020304" pitchFamily="18" charset="0"/>
              </a:rPr>
              <a:t>E</a:t>
            </a:r>
            <a:r>
              <a:rPr lang="en-US" sz="2000" i="1" baseline="-25000" dirty="0">
                <a:latin typeface="Times New Roman" panose="02020603050405020304" pitchFamily="18" charset="0"/>
                <a:cs typeface="Times New Roman" panose="02020603050405020304" pitchFamily="18" charset="0"/>
              </a:rPr>
              <a:t>F</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i="1"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i="1" dirty="0" err="1" smtClean="0">
                <a:latin typeface="Times New Roman" panose="02020603050405020304" pitchFamily="18" charset="0"/>
                <a:cs typeface="Times New Roman" panose="02020603050405020304" pitchFamily="18" charset="0"/>
              </a:rPr>
              <a:t>E</a:t>
            </a:r>
            <a:r>
              <a:rPr lang="en-US" sz="2000" i="1" baseline="-25000" dirty="0" err="1" smtClean="0">
                <a:latin typeface="Times New Roman" panose="02020603050405020304" pitchFamily="18" charset="0"/>
                <a:cs typeface="Times New Roman" panose="02020603050405020304" pitchFamily="18" charset="0"/>
              </a:rPr>
              <a:t>c</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Calibri"/>
                <a:cs typeface="Times New Roman" panose="02020603050405020304" pitchFamily="18" charset="0"/>
              </a:rPr>
              <a:t>≈ </a:t>
            </a:r>
            <a:r>
              <a:rPr lang="en-US" sz="2000" i="1" dirty="0" err="1" smtClean="0">
                <a:latin typeface="Times New Roman" panose="02020603050405020304" pitchFamily="18" charset="0"/>
                <a:ea typeface="Calibri"/>
                <a:cs typeface="Times New Roman" panose="02020603050405020304" pitchFamily="18" charset="0"/>
              </a:rPr>
              <a:t>T</a:t>
            </a:r>
            <a:r>
              <a:rPr lang="en-US" sz="2000" i="1" baseline="-25000" dirty="0" err="1" smtClean="0">
                <a:latin typeface="Times New Roman" panose="02020603050405020304" pitchFamily="18" charset="0"/>
                <a:ea typeface="Calibri"/>
                <a:cs typeface="Times New Roman" panose="02020603050405020304" pitchFamily="18" charset="0"/>
              </a:rPr>
              <a:t>c</a:t>
            </a:r>
            <a:r>
              <a:rPr lang="en-US" sz="2000" dirty="0" smtClean="0">
                <a:latin typeface="Times New Roman" panose="02020603050405020304" pitchFamily="18" charset="0"/>
                <a:ea typeface="Calibri"/>
                <a:cs typeface="Times New Roman" panose="02020603050405020304" pitchFamily="18" charset="0"/>
              </a:rPr>
              <a:t> ≈ </a:t>
            </a:r>
            <a:r>
              <a:rPr lang="en-US" sz="2000" i="1" dirty="0" smtClean="0">
                <a:latin typeface="Times New Roman" panose="02020603050405020304" pitchFamily="18" charset="0"/>
                <a:ea typeface="Calibri"/>
                <a:cs typeface="Times New Roman" panose="02020603050405020304" pitchFamily="18" charset="0"/>
              </a:rPr>
              <a:t>K</a:t>
            </a:r>
            <a:r>
              <a:rPr lang="en-US" sz="2000" i="1" baseline="-25000" dirty="0" smtClean="0">
                <a:latin typeface="Times New Roman" panose="02020603050405020304" pitchFamily="18" charset="0"/>
                <a:ea typeface="Calibri"/>
                <a:cs typeface="Times New Roman" panose="02020603050405020304" pitchFamily="18" charset="0"/>
              </a:rPr>
              <a:t>s</a:t>
            </a:r>
            <a:r>
              <a:rPr lang="en-US" sz="2000" dirty="0" smtClean="0">
                <a:latin typeface="Times New Roman" panose="02020603050405020304" pitchFamily="18" charset="0"/>
                <a:ea typeface="Calibri"/>
                <a:cs typeface="Times New Roman" panose="02020603050405020304" pitchFamily="18" charset="0"/>
              </a:rPr>
              <a:t> </a:t>
            </a:r>
            <a:r>
              <a:rPr lang="en-US" sz="2000" dirty="0">
                <a:latin typeface="Times New Roman" panose="02020603050405020304" pitchFamily="18" charset="0"/>
                <a:ea typeface="Calibri"/>
                <a:cs typeface="Times New Roman" panose="02020603050405020304" pitchFamily="18" charset="0"/>
                <a:sym typeface="Wingdings" panose="05000000000000000000" pitchFamily="2" charset="2"/>
              </a:rPr>
              <a:t> notion of strong phase fluctuations is applicable only on a temperature scale of </a:t>
            </a:r>
            <a:r>
              <a:rPr lang="en-US" sz="2000" dirty="0" smtClean="0">
                <a:latin typeface="Times New Roman" panose="02020603050405020304" pitchFamily="18" charset="0"/>
                <a:ea typeface="Calibri"/>
                <a:cs typeface="Times New Roman" panose="02020603050405020304" pitchFamily="18" charset="0"/>
                <a:sym typeface="Wingdings" panose="05000000000000000000" pitchFamily="2" charset="2"/>
              </a:rPr>
              <a:t>2</a:t>
            </a:r>
            <a:r>
              <a:rPr lang="en-US" sz="2000" i="1" dirty="0" smtClean="0">
                <a:latin typeface="Times New Roman" panose="02020603050405020304" pitchFamily="18" charset="0"/>
                <a:ea typeface="Calibri"/>
                <a:cs typeface="Times New Roman" panose="02020603050405020304" pitchFamily="18" charset="0"/>
                <a:sym typeface="Wingdings" panose="05000000000000000000" pitchFamily="2" charset="2"/>
              </a:rPr>
              <a:t>T</a:t>
            </a:r>
            <a:r>
              <a:rPr lang="en-US" sz="2000" i="1" baseline="-25000" dirty="0" smtClean="0">
                <a:latin typeface="Times New Roman" panose="02020603050405020304" pitchFamily="18" charset="0"/>
                <a:ea typeface="Calibri"/>
                <a:cs typeface="Times New Roman" panose="02020603050405020304" pitchFamily="18" charset="0"/>
                <a:sym typeface="Wingdings" panose="05000000000000000000" pitchFamily="2" charset="2"/>
              </a:rPr>
              <a:t>c</a:t>
            </a:r>
            <a:endParaRPr lang="en-US" sz="2000" i="1" baseline="-25000" dirty="0" smtClean="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custDataLst>
              <p:tags r:id="rId7"/>
            </p:custDataLst>
          </p:nvPr>
        </p:nvPicPr>
        <p:blipFill rotWithShape="1">
          <a:blip r:embed="rId20" cstate="print">
            <a:extLst>
              <a:ext uri="{28A0092B-C50C-407E-A947-70E740481C1C}">
                <a14:useLocalDpi xmlns:a14="http://schemas.microsoft.com/office/drawing/2010/main" val="0"/>
              </a:ext>
            </a:extLst>
          </a:blip>
          <a:srcRect r="44465" b="86546"/>
          <a:stretch/>
        </p:blipFill>
        <p:spPr>
          <a:xfrm>
            <a:off x="6324600" y="2711196"/>
            <a:ext cx="2644877" cy="260604"/>
          </a:xfrm>
          <a:prstGeom prst="rect">
            <a:avLst/>
          </a:prstGeom>
        </p:spPr>
      </p:pic>
      <p:pic>
        <p:nvPicPr>
          <p:cNvPr id="26" name="Picture 25"/>
          <p:cNvPicPr>
            <a:picLocks noChangeAspect="1"/>
          </p:cNvPicPr>
          <p:nvPr>
            <p:custDataLst>
              <p:tags r:id="rId8"/>
            </p:custDataLst>
          </p:nvPr>
        </p:nvPicPr>
        <p:blipFill rotWithShape="1">
          <a:blip r:embed="rId20" cstate="print">
            <a:extLst>
              <a:ext uri="{28A0092B-C50C-407E-A947-70E740481C1C}">
                <a14:useLocalDpi xmlns:a14="http://schemas.microsoft.com/office/drawing/2010/main" val="0"/>
              </a:ext>
            </a:extLst>
          </a:blip>
          <a:srcRect t="13454" r="44465" b="54619"/>
          <a:stretch/>
        </p:blipFill>
        <p:spPr>
          <a:xfrm>
            <a:off x="6324600" y="2971800"/>
            <a:ext cx="2644877" cy="618423"/>
          </a:xfrm>
          <a:prstGeom prst="rect">
            <a:avLst/>
          </a:prstGeom>
        </p:spPr>
      </p:pic>
      <p:pic>
        <p:nvPicPr>
          <p:cNvPr id="27" name="Picture 26"/>
          <p:cNvPicPr>
            <a:picLocks noChangeAspect="1"/>
          </p:cNvPicPr>
          <p:nvPr>
            <p:custDataLst>
              <p:tags r:id="rId9"/>
            </p:custDataLst>
          </p:nvPr>
        </p:nvPicPr>
        <p:blipFill rotWithShape="1">
          <a:blip r:embed="rId20" cstate="print">
            <a:extLst>
              <a:ext uri="{28A0092B-C50C-407E-A947-70E740481C1C}">
                <a14:useLocalDpi xmlns:a14="http://schemas.microsoft.com/office/drawing/2010/main" val="0"/>
              </a:ext>
            </a:extLst>
          </a:blip>
          <a:srcRect t="45381" r="44465" b="25571"/>
          <a:stretch/>
        </p:blipFill>
        <p:spPr>
          <a:xfrm>
            <a:off x="6324600" y="3590222"/>
            <a:ext cx="2644877" cy="562677"/>
          </a:xfrm>
          <a:prstGeom prst="rect">
            <a:avLst/>
          </a:prstGeom>
        </p:spPr>
      </p:pic>
      <p:pic>
        <p:nvPicPr>
          <p:cNvPr id="28" name="Picture 27"/>
          <p:cNvPicPr>
            <a:picLocks noChangeAspect="1"/>
          </p:cNvPicPr>
          <p:nvPr>
            <p:custDataLst>
              <p:tags r:id="rId10"/>
            </p:custDataLst>
          </p:nvPr>
        </p:nvPicPr>
        <p:blipFill rotWithShape="1">
          <a:blip r:embed="rId20" cstate="print">
            <a:extLst>
              <a:ext uri="{28A0092B-C50C-407E-A947-70E740481C1C}">
                <a14:useLocalDpi xmlns:a14="http://schemas.microsoft.com/office/drawing/2010/main" val="0"/>
              </a:ext>
            </a:extLst>
          </a:blip>
          <a:srcRect t="74429" r="44465"/>
          <a:stretch/>
        </p:blipFill>
        <p:spPr>
          <a:xfrm>
            <a:off x="6324600" y="4152900"/>
            <a:ext cx="2644877" cy="495300"/>
          </a:xfrm>
          <a:prstGeom prst="rect">
            <a:avLst/>
          </a:prstGeom>
        </p:spPr>
      </p:pic>
    </p:spTree>
    <p:extLst>
      <p:ext uri="{BB962C8B-B14F-4D97-AF65-F5344CB8AC3E}">
        <p14:creationId xmlns:p14="http://schemas.microsoft.com/office/powerpoint/2010/main" val="293904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childTnLst>
                                </p:cTn>
                              </p:par>
                              <p:par>
                                <p:cTn id="73" presetID="2" presetClass="entr" presetSubtype="4"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additive="base">
                                        <p:cTn id="83" dur="500" fill="hold"/>
                                        <p:tgtEl>
                                          <p:spTgt spid="7"/>
                                        </p:tgtEl>
                                        <p:attrNameLst>
                                          <p:attrName>ppt_x</p:attrName>
                                        </p:attrNameLst>
                                      </p:cBhvr>
                                      <p:tavLst>
                                        <p:tav tm="0">
                                          <p:val>
                                            <p:strVal val="#ppt_x"/>
                                          </p:val>
                                        </p:tav>
                                        <p:tav tm="100000">
                                          <p:val>
                                            <p:strVal val="#ppt_x"/>
                                          </p:val>
                                        </p:tav>
                                      </p:tavLst>
                                    </p:anim>
                                    <p:anim calcmode="lin" valueType="num">
                                      <p:cBhvr additive="base">
                                        <p:cTn id="8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V. Phase fluctuation vs. competing order</a:t>
            </a:r>
          </a:p>
        </p:txBody>
      </p:sp>
      <p:sp>
        <p:nvSpPr>
          <p:cNvPr id="21" name="TextBox 20"/>
          <p:cNvSpPr txBox="1"/>
          <p:nvPr/>
        </p:nvSpPr>
        <p:spPr>
          <a:xfrm>
            <a:off x="304799" y="1143000"/>
            <a:ext cx="5486401" cy="304698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Nernst effect</a:t>
            </a: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Transverse voltage due to longitudinal thermal gradient in the presence of a magnetic field</a:t>
            </a:r>
            <a:endParaRPr lang="de-DE" sz="2000" baseline="-25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Nernst region as </a:t>
            </a:r>
            <a:r>
              <a:rPr lang="en-US" sz="2000" i="1" dirty="0" smtClean="0">
                <a:latin typeface="Times New Roman" panose="02020603050405020304" pitchFamily="18" charset="0"/>
                <a:cs typeface="Times New Roman" panose="02020603050405020304" pitchFamily="18" charset="0"/>
              </a:rPr>
              <a:t>second</a:t>
            </a:r>
            <a:r>
              <a:rPr lang="en-US" sz="2000" dirty="0" smtClean="0">
                <a:latin typeface="Times New Roman" panose="02020603050405020304" pitchFamily="18" charset="0"/>
                <a:cs typeface="Times New Roman" panose="02020603050405020304" pitchFamily="18" charset="0"/>
              </a:rPr>
              <a:t> type of </a:t>
            </a:r>
            <a:r>
              <a:rPr lang="en-US" sz="2000" dirty="0" err="1" smtClean="0">
                <a:latin typeface="Times New Roman" panose="02020603050405020304" pitchFamily="18" charset="0"/>
                <a:cs typeface="Times New Roman" panose="02020603050405020304" pitchFamily="18" charset="0"/>
              </a:rPr>
              <a:t>pseudogap</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explained by phase fluctuations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The </a:t>
            </a:r>
            <a:r>
              <a:rPr lang="de-DE" sz="2000" i="1" dirty="0" smtClean="0">
                <a:latin typeface="Times New Roman" panose="02020603050405020304" pitchFamily="18" charset="0"/>
                <a:cs typeface="Times New Roman" panose="02020603050405020304" pitchFamily="18" charset="0"/>
              </a:rPr>
              <a:t>first</a:t>
            </a:r>
            <a:r>
              <a:rPr lang="de-DE" sz="2000" dirty="0" smtClean="0">
                <a:latin typeface="Times New Roman" panose="02020603050405020304" pitchFamily="18" charset="0"/>
                <a:cs typeface="Times New Roman" panose="02020603050405020304" pitchFamily="18" charset="0"/>
              </a:rPr>
              <a:t> type of pseudogap explained by singlet formation</a:t>
            </a: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Cheap </a:t>
            </a:r>
            <a:r>
              <a:rPr lang="en-US" sz="2400" b="1" dirty="0">
                <a:latin typeface="Times New Roman" panose="02020603050405020304" pitchFamily="18" charset="0"/>
                <a:cs typeface="Times New Roman" panose="02020603050405020304" pitchFamily="18" charset="0"/>
              </a:rPr>
              <a:t>vortices and the Nernst effect</a:t>
            </a:r>
            <a:endParaRPr lang="en-US" sz="2400" b="1" baseline="-25000" dirty="0">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286" y="4038600"/>
            <a:ext cx="272131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26"/>
          <p:cNvPicPr>
            <a:picLocks noChangeAspect="1" noChangeArrowheads="1"/>
          </p:cNvPicPr>
          <p:nvPr/>
        </p:nvPicPr>
        <p:blipFill rotWithShape="1">
          <a:blip r:embed="rId4">
            <a:extLst>
              <a:ext uri="{28A0092B-C50C-407E-A947-70E740481C1C}">
                <a14:useLocalDpi xmlns:a14="http://schemas.microsoft.com/office/drawing/2010/main" val="0"/>
              </a:ext>
            </a:extLst>
          </a:blip>
          <a:srcRect l="7220"/>
          <a:stretch/>
        </p:blipFill>
        <p:spPr bwMode="auto">
          <a:xfrm>
            <a:off x="6068562" y="1600200"/>
            <a:ext cx="2923038"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4228325"/>
            <a:ext cx="2819035" cy="255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4267200"/>
            <a:ext cx="328624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Pseudogap</a:t>
            </a:r>
            <a:endParaRPr lang="en-US"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solidFill>
                  <a:srgbClr val="FF0000"/>
                </a:solidFill>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Mean field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U(1) gauge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Confinement physics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084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Projected trial </a:t>
            </a:r>
            <a:r>
              <a:rPr lang="en-US" sz="2800" b="1" dirty="0" err="1" smtClean="0">
                <a:latin typeface="Times New Roman" panose="02020603050405020304" pitchFamily="18" charset="0"/>
                <a:cs typeface="Times New Roman" panose="02020603050405020304" pitchFamily="18" charset="0"/>
              </a:rPr>
              <a:t>wavefunctions</a:t>
            </a:r>
            <a:r>
              <a:rPr lang="en-US" sz="2800" b="1" dirty="0" smtClean="0">
                <a:latin typeface="Times New Roman" panose="02020603050405020304" pitchFamily="18" charset="0"/>
                <a:cs typeface="Times New Roman" panose="02020603050405020304" pitchFamily="18" charset="0"/>
              </a:rPr>
              <a:t> and other numerical results</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3400" y="1123890"/>
            <a:ext cx="4114800" cy="400110"/>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Anderson’s original RVB proposal</a:t>
            </a: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024884" y="1600200"/>
            <a:ext cx="1018032" cy="204216"/>
          </a:xfrm>
          <a:prstGeom prst="rect">
            <a:avLst/>
          </a:prstGeom>
        </p:spPr>
      </p:pic>
      <p:sp>
        <p:nvSpPr>
          <p:cNvPr id="28" name="TextBox 27"/>
          <p:cNvSpPr txBox="1"/>
          <p:nvPr/>
        </p:nvSpPr>
        <p:spPr>
          <a:xfrm>
            <a:off x="533400" y="1809690"/>
            <a:ext cx="4191000" cy="400110"/>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Gutzwiller</a:t>
            </a:r>
            <a:r>
              <a:rPr lang="en-US" sz="2000" dirty="0">
                <a:latin typeface="Times New Roman" panose="02020603050405020304" pitchFamily="18" charset="0"/>
                <a:cs typeface="Times New Roman" panose="02020603050405020304" pitchFamily="18" charset="0"/>
              </a:rPr>
              <a:t> projection operator</a:t>
            </a:r>
            <a:endParaRPr lang="en-US" sz="2000" dirty="0" smtClean="0">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82924" y="2228088"/>
            <a:ext cx="1901952" cy="438912"/>
          </a:xfrm>
          <a:prstGeom prst="rect">
            <a:avLst/>
          </a:prstGeom>
        </p:spPr>
      </p:pic>
      <p:sp>
        <p:nvSpPr>
          <p:cNvPr id="30" name="TextBox 29"/>
          <p:cNvSpPr txBox="1"/>
          <p:nvPr/>
        </p:nvSpPr>
        <p:spPr>
          <a:xfrm>
            <a:off x="533400" y="2647890"/>
            <a:ext cx="5835285"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Projection </a:t>
            </a:r>
            <a:r>
              <a:rPr lang="en-US" sz="2000" dirty="0">
                <a:latin typeface="Times New Roman" panose="02020603050405020304" pitchFamily="18" charset="0"/>
                <a:cs typeface="Times New Roman" panose="02020603050405020304" pitchFamily="18" charset="0"/>
              </a:rPr>
              <a:t>operator too complicated to </a:t>
            </a:r>
            <a:r>
              <a:rPr lang="en-US" sz="2000" dirty="0" smtClean="0">
                <a:latin typeface="Times New Roman" panose="02020603050405020304" pitchFamily="18" charset="0"/>
                <a:cs typeface="Times New Roman" panose="02020603050405020304" pitchFamily="18" charset="0"/>
              </a:rPr>
              <a:t>treat analytically</a:t>
            </a:r>
          </a:p>
          <a:p>
            <a:pPr marL="285750"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Properties </a:t>
            </a:r>
            <a:r>
              <a:rPr lang="en-US" sz="2000" dirty="0">
                <a:latin typeface="Times New Roman" panose="02020603050405020304" pitchFamily="18" charset="0"/>
                <a:cs typeface="Times New Roman" panose="02020603050405020304" pitchFamily="18" charset="0"/>
              </a:rPr>
              <a:t>of the trial </a:t>
            </a:r>
            <a:r>
              <a:rPr lang="en-US" sz="2000" dirty="0" smtClean="0">
                <a:latin typeface="Times New Roman" panose="02020603050405020304" pitchFamily="18" charset="0"/>
                <a:cs typeface="Times New Roman" panose="02020603050405020304" pitchFamily="18" charset="0"/>
              </a:rPr>
              <a:t>wave function evaluated </a:t>
            </a:r>
            <a:r>
              <a:rPr lang="en-US" sz="2000" dirty="0">
                <a:latin typeface="Times New Roman" panose="02020603050405020304" pitchFamily="18" charset="0"/>
                <a:cs typeface="Times New Roman" panose="02020603050405020304" pitchFamily="18" charset="0"/>
              </a:rPr>
              <a:t>using Monte Carlo </a:t>
            </a:r>
            <a:r>
              <a:rPr lang="en-US" sz="2000" dirty="0" smtClean="0">
                <a:latin typeface="Times New Roman" panose="02020603050405020304" pitchFamily="18" charset="0"/>
                <a:cs typeface="Times New Roman" panose="02020603050405020304" pitchFamily="18" charset="0"/>
              </a:rPr>
              <a:t>sampling</a:t>
            </a: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W</a:t>
            </a:r>
            <a:r>
              <a:rPr lang="en-US" sz="2000" b="1" dirty="0" smtClean="0">
                <a:latin typeface="Times New Roman" panose="02020603050405020304" pitchFamily="18" charset="0"/>
                <a:cs typeface="Times New Roman" panose="02020603050405020304" pitchFamily="18" charset="0"/>
              </a:rPr>
              <a:t>ave </a:t>
            </a:r>
            <a:r>
              <a:rPr lang="en-US" sz="2000" b="1" dirty="0">
                <a:latin typeface="Times New Roman" panose="02020603050405020304" pitchFamily="18" charset="0"/>
                <a:cs typeface="Times New Roman" panose="02020603050405020304" pitchFamily="18" charset="0"/>
              </a:rPr>
              <a:t>function </a:t>
            </a:r>
            <a:r>
              <a:rPr lang="en-US" sz="2000" b="1" dirty="0" err="1" smtClean="0">
                <a:latin typeface="Times New Roman" panose="02020603050405020304" pitchFamily="18" charset="0"/>
                <a:cs typeface="Times New Roman" panose="02020603050405020304" pitchFamily="18" charset="0"/>
              </a:rPr>
              <a:t>ansatz</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1000" dirty="0" smtClean="0">
                <a:latin typeface="Times New Roman" panose="02020603050405020304" pitchFamily="18" charset="0"/>
                <a:cs typeface="Times New Roman" panose="02020603050405020304" pitchFamily="18" charset="0"/>
              </a:rPr>
              <a:t/>
            </a:r>
            <a:br>
              <a:rPr lang="en-US" sz="1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SC</a:t>
            </a:r>
            <a:r>
              <a:rPr lang="en-US" sz="2000" dirty="0">
                <a:latin typeface="Times New Roman" panose="02020603050405020304" pitchFamily="18" charset="0"/>
                <a:cs typeface="Times New Roman" panose="02020603050405020304" pitchFamily="18" charset="0"/>
              </a:rPr>
              <a:t>: superconducting without </a:t>
            </a:r>
            <a:r>
              <a:rPr lang="en-US" sz="2000" dirty="0" err="1" smtClean="0">
                <a:latin typeface="Times New Roman" panose="02020603050405020304" pitchFamily="18" charset="0"/>
                <a:cs typeface="Times New Roman" panose="02020603050405020304" pitchFamily="18" charset="0"/>
              </a:rPr>
              <a:t>antiferromagnetism</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SC+AF</a:t>
            </a:r>
            <a:r>
              <a:rPr lang="en-US" sz="2000" dirty="0">
                <a:latin typeface="Times New Roman" panose="02020603050405020304" pitchFamily="18" charset="0"/>
                <a:cs typeface="Times New Roman" panose="02020603050405020304" pitchFamily="18" charset="0"/>
              </a:rPr>
              <a:t>: superconducting with </a:t>
            </a:r>
            <a:r>
              <a:rPr lang="en-US" sz="2000" dirty="0" err="1" smtClean="0">
                <a:latin typeface="Times New Roman" panose="02020603050405020304" pitchFamily="18" charset="0"/>
                <a:cs typeface="Times New Roman" panose="02020603050405020304" pitchFamily="18" charset="0"/>
              </a:rPr>
              <a:t>antiferromagnetism</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SF: staggered-flux without </a:t>
            </a:r>
            <a:r>
              <a:rPr lang="en-US" sz="2000" dirty="0" err="1" smtClean="0">
                <a:latin typeface="Times New Roman" panose="02020603050405020304" pitchFamily="18" charset="0"/>
                <a:cs typeface="Times New Roman" panose="02020603050405020304" pitchFamily="18" charset="0"/>
              </a:rPr>
              <a:t>antiferromagnetism</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SF+AF: staggered-flux with </a:t>
            </a:r>
            <a:r>
              <a:rPr lang="en-US" sz="2000" dirty="0" err="1" smtClean="0">
                <a:latin typeface="Times New Roman" panose="02020603050405020304" pitchFamily="18" charset="0"/>
                <a:cs typeface="Times New Roman" panose="02020603050405020304" pitchFamily="18" charset="0"/>
              </a:rPr>
              <a:t>antiferromagnetism</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ZF: zero-flux</a:t>
            </a:r>
            <a:endParaRPr lang="en-US" sz="2000" dirty="0" smtClean="0">
              <a:latin typeface="Times New Roman" panose="02020603050405020304" pitchFamily="18" charset="0"/>
              <a:cs typeface="Times New Roman" panose="02020603050405020304" pitchFamily="18" charset="0"/>
            </a:endParaRPr>
          </a:p>
        </p:txBody>
      </p:sp>
      <p:pic>
        <p:nvPicPr>
          <p:cNvPr id="4098" name="Picture 2" descr="C:\Users\Tejas\Documents\Caltech\Journal Club\Topological Materials\Superconductivity\Doping a Mott Insulator - Physics of High Temperature Superconductivity\Source\fig15a.e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8685" y="2755900"/>
            <a:ext cx="2699115" cy="402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88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262540"/>
            <a:ext cx="3146734" cy="2519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Projected trial </a:t>
            </a:r>
            <a:r>
              <a:rPr lang="en-US" sz="2800" b="1" dirty="0" err="1" smtClean="0">
                <a:latin typeface="Times New Roman" panose="02020603050405020304" pitchFamily="18" charset="0"/>
                <a:cs typeface="Times New Roman" panose="02020603050405020304" pitchFamily="18" charset="0"/>
              </a:rPr>
              <a:t>wavefunctions</a:t>
            </a:r>
            <a:r>
              <a:rPr lang="en-US" sz="2800" b="1" dirty="0" smtClean="0">
                <a:latin typeface="Times New Roman" panose="02020603050405020304" pitchFamily="18" charset="0"/>
                <a:cs typeface="Times New Roman" panose="02020603050405020304" pitchFamily="18" charset="0"/>
              </a:rPr>
              <a:t> and other numerical results</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3400" y="1524000"/>
            <a:ext cx="4425840" cy="400110"/>
          </a:xfrm>
          <a:prstGeom prst="rect">
            <a:avLst/>
          </a:prstGeom>
          <a:noFill/>
        </p:spPr>
        <p:txBody>
          <a:bodyPr wrap="square" rtlCol="0">
            <a:spAutoFit/>
          </a:bodyPr>
          <a:lstStyle/>
          <a:p>
            <a:pPr marL="285750" indent="-285750">
              <a:buFont typeface="Arial" panose="020B0604020202020204" pitchFamily="34" charset="0"/>
              <a:buChar char="•"/>
            </a:pPr>
            <a:r>
              <a:rPr lang="en-US" sz="2000" i="1" dirty="0" smtClean="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-wave BCS trial </a:t>
            </a:r>
            <a:r>
              <a:rPr lang="en-US" sz="2000" dirty="0" err="1" smtClean="0">
                <a:latin typeface="Times New Roman" panose="02020603050405020304" pitchFamily="18" charset="0"/>
                <a:cs typeface="Times New Roman" panose="02020603050405020304" pitchFamily="18" charset="0"/>
              </a:rPr>
              <a:t>wavefunction</a:t>
            </a:r>
            <a:endParaRPr lang="en-US" sz="20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381000" y="1066800"/>
            <a:ext cx="340646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T</a:t>
            </a:r>
            <a:r>
              <a:rPr lang="en-US" sz="2400" b="1" dirty="0">
                <a:latin typeface="Times New Roman" panose="02020603050405020304" pitchFamily="18" charset="0"/>
                <a:cs typeface="Times New Roman" panose="02020603050405020304" pitchFamily="18" charset="0"/>
              </a:rPr>
              <a:t>he half-filled case</a:t>
            </a:r>
          </a:p>
        </p:txBody>
      </p:sp>
      <p:pic>
        <p:nvPicPr>
          <p:cNvPr id="2" name="Picture 2" descr="C:\Users\Tejas\Downloads\preview.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859" y="2001520"/>
            <a:ext cx="7189741" cy="5486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5325" y="2848180"/>
            <a:ext cx="1926275" cy="1952420"/>
          </a:xfrm>
          <a:prstGeom prst="rect">
            <a:avLst/>
          </a:prstGeom>
        </p:spPr>
      </p:pic>
      <p:pic>
        <p:nvPicPr>
          <p:cNvPr id="1027" name="Picture 3" descr="C:\Users\Tejas\Downloads\preview.e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859" y="2712720"/>
            <a:ext cx="751470" cy="1828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Tejas\Downloads\preview.e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9859" y="3007408"/>
            <a:ext cx="209193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ejas\Downloads\preview.e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9859" y="3596664"/>
            <a:ext cx="2640301" cy="2438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ejas\Downloads\preview.e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9859" y="4023360"/>
            <a:ext cx="2619990" cy="2438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ejas\Downloads\preview.em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0309" y="3007408"/>
            <a:ext cx="2802781" cy="50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ejas\Downloads\preview.e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0309" y="3525520"/>
            <a:ext cx="3107430" cy="58928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ejas\Downloads\preview.e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2651760"/>
            <a:ext cx="2274720" cy="2438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Tejas\Downloads\preview.em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9240" y="2611120"/>
            <a:ext cx="2355960" cy="2844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33400" y="4267200"/>
            <a:ext cx="3254066"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Staggered </a:t>
            </a:r>
            <a:r>
              <a:rPr lang="en-US" sz="2000" dirty="0">
                <a:latin typeface="Times New Roman" panose="02020603050405020304" pitchFamily="18" charset="0"/>
                <a:cs typeface="Times New Roman" panose="02020603050405020304" pitchFamily="18" charset="0"/>
              </a:rPr>
              <a:t>flux state</a:t>
            </a:r>
            <a:endParaRPr lang="en-US" sz="2000" dirty="0" smtClean="0">
              <a:latin typeface="Times New Roman" panose="02020603050405020304" pitchFamily="18" charset="0"/>
              <a:cs typeface="Times New Roman" panose="02020603050405020304" pitchFamily="18" charset="0"/>
            </a:endParaRPr>
          </a:p>
        </p:txBody>
      </p:sp>
      <p:pic>
        <p:nvPicPr>
          <p:cNvPr id="1035" name="Picture 11" descr="C:\Users\Tejas\Downloads\preview.e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9859" y="4724400"/>
            <a:ext cx="245751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Tejas\Downloads\preview.em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9859" y="5089525"/>
            <a:ext cx="1279530" cy="508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rotWithShape="1">
          <a:blip r:embed="rId17">
            <a:extLst>
              <a:ext uri="{28A0092B-C50C-407E-A947-70E740481C1C}">
                <a14:useLocalDpi xmlns:a14="http://schemas.microsoft.com/office/drawing/2010/main" val="0"/>
              </a:ext>
            </a:extLst>
          </a:blip>
          <a:srcRect r="13041" b="11016"/>
          <a:stretch/>
        </p:blipFill>
        <p:spPr bwMode="auto">
          <a:xfrm>
            <a:off x="7154460" y="4883150"/>
            <a:ext cx="1913340" cy="182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33400" y="5543490"/>
            <a:ext cx="3254066"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SU(2) symmetry</a:t>
            </a:r>
          </a:p>
        </p:txBody>
      </p:sp>
      <p:pic>
        <p:nvPicPr>
          <p:cNvPr id="6" name="Picture 5"/>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1039859" y="5943600"/>
            <a:ext cx="2013204" cy="652272"/>
          </a:xfrm>
          <a:prstGeom prst="rect">
            <a:avLst/>
          </a:prstGeom>
        </p:spPr>
      </p:pic>
    </p:spTree>
    <p:extLst>
      <p:ext uri="{BB962C8B-B14F-4D97-AF65-F5344CB8AC3E}">
        <p14:creationId xmlns:p14="http://schemas.microsoft.com/office/powerpoint/2010/main" val="88986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Pseudogap</a:t>
            </a:r>
            <a:endParaRPr lang="en-US"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solidFill>
                  <a:srgbClr val="FF0000"/>
                </a:solidFill>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Mean field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U(1) gauge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Confinement physics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084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VII</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single hole problem</a:t>
            </a:r>
          </a:p>
        </p:txBody>
      </p:sp>
      <p:sp>
        <p:nvSpPr>
          <p:cNvPr id="21" name="TextBox 20"/>
          <p:cNvSpPr txBox="1"/>
          <p:nvPr/>
        </p:nvSpPr>
        <p:spPr>
          <a:xfrm>
            <a:off x="304799" y="705937"/>
            <a:ext cx="86106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Vacancy in an </a:t>
            </a:r>
            <a:r>
              <a:rPr lang="en-US" sz="2200" b="1" dirty="0" smtClean="0">
                <a:latin typeface="Times New Roman" panose="02020603050405020304" pitchFamily="18" charset="0"/>
                <a:cs typeface="Times New Roman" panose="02020603050405020304" pitchFamily="18" charset="0"/>
              </a:rPr>
              <a:t>“antiferromagnetic sea”</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Dynamics of a single hole</a:t>
            </a:r>
          </a:p>
        </p:txBody>
      </p:sp>
      <p:pic>
        <p:nvPicPr>
          <p:cNvPr id="1027" name="Picture 3" descr="C:\Users\Tejas\Documents\Caltech\Journal Club\Topological Materials\Superconductivity\Doping a Mott Insulator - Physics of High Temperature Superconductivity\Presentation\square_lattice_spins_hole.e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23046" y="76201"/>
            <a:ext cx="3441578" cy="3093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940308" y="1628969"/>
            <a:ext cx="4469892" cy="536448"/>
          </a:xfrm>
          <a:prstGeom prst="rect">
            <a:avLst/>
          </a:prstGeom>
        </p:spPr>
      </p:pic>
      <p:grpSp>
        <p:nvGrpSpPr>
          <p:cNvPr id="5" name="Group 4"/>
          <p:cNvGrpSpPr/>
          <p:nvPr/>
        </p:nvGrpSpPr>
        <p:grpSpPr>
          <a:xfrm>
            <a:off x="926592" y="2263140"/>
            <a:ext cx="4178808" cy="411480"/>
            <a:chOff x="926592" y="2263140"/>
            <a:chExt cx="4178808" cy="411480"/>
          </a:xfrm>
        </p:grpSpPr>
        <p:pic>
          <p:nvPicPr>
            <p:cNvPr id="25" name="Picture 24"/>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a:xfrm>
              <a:off x="926592" y="2286000"/>
              <a:ext cx="1511808" cy="365760"/>
            </a:xfrm>
            <a:prstGeom prst="rect">
              <a:avLst/>
            </a:prstGeom>
          </p:spPr>
        </p:pic>
        <p:pic>
          <p:nvPicPr>
            <p:cNvPr id="3" name="Picture 2"/>
            <p:cNvPicPr>
              <a:picLocks noChangeAspect="1"/>
            </p:cNvPicPr>
            <p:nvPr>
              <p:custDataLst>
                <p:tags r:id="rId10"/>
              </p:custDataLst>
            </p:nvPr>
          </p:nvPicPr>
          <p:blipFill>
            <a:blip r:embed="rId16" cstate="print">
              <a:extLst>
                <a:ext uri="{28A0092B-C50C-407E-A947-70E740481C1C}">
                  <a14:useLocalDpi xmlns:a14="http://schemas.microsoft.com/office/drawing/2010/main" val="0"/>
                </a:ext>
              </a:extLst>
            </a:blip>
            <a:stretch>
              <a:fillRect/>
            </a:stretch>
          </p:blipFill>
          <p:spPr>
            <a:xfrm>
              <a:off x="2868168" y="2263140"/>
              <a:ext cx="2237232" cy="411480"/>
            </a:xfrm>
            <a:prstGeom prst="rect">
              <a:avLst/>
            </a:prstGeom>
          </p:spPr>
        </p:pic>
      </p:grpSp>
      <p:pic>
        <p:nvPicPr>
          <p:cNvPr id="26" name="Picture 25"/>
          <p:cNvPicPr>
            <a:picLocks noChangeAspect="1"/>
          </p:cNvPicPr>
          <p:nvPr>
            <p:custDataLst>
              <p:tags r:id="rId2"/>
            </p:custDataLst>
          </p:nvPr>
        </p:nvPicPr>
        <p:blipFill>
          <a:blip r:embed="rId17" cstate="print">
            <a:extLst>
              <a:ext uri="{28A0092B-C50C-407E-A947-70E740481C1C}">
                <a14:useLocalDpi xmlns:a14="http://schemas.microsoft.com/office/drawing/2010/main" val="0"/>
              </a:ext>
            </a:extLst>
          </a:blip>
          <a:stretch>
            <a:fillRect/>
          </a:stretch>
        </p:blipFill>
        <p:spPr>
          <a:xfrm>
            <a:off x="926592" y="2819400"/>
            <a:ext cx="2535936" cy="211836"/>
          </a:xfrm>
          <a:prstGeom prst="rect">
            <a:avLst/>
          </a:prstGeom>
        </p:spPr>
      </p:pic>
      <p:grpSp>
        <p:nvGrpSpPr>
          <p:cNvPr id="7" name="Group 6"/>
          <p:cNvGrpSpPr/>
          <p:nvPr/>
        </p:nvGrpSpPr>
        <p:grpSpPr>
          <a:xfrm>
            <a:off x="926592" y="3246120"/>
            <a:ext cx="3819144" cy="487680"/>
            <a:chOff x="926592" y="3124200"/>
            <a:chExt cx="3819144" cy="487680"/>
          </a:xfrm>
        </p:grpSpPr>
        <p:pic>
          <p:nvPicPr>
            <p:cNvPr id="27" name="Picture 2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926592" y="3124200"/>
              <a:ext cx="1295400" cy="487680"/>
            </a:xfrm>
            <a:prstGeom prst="rect">
              <a:avLst/>
            </a:prstGeom>
          </p:spPr>
        </p:pic>
        <p:pic>
          <p:nvPicPr>
            <p:cNvPr id="28" name="Picture 27"/>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2590800" y="3124200"/>
              <a:ext cx="2154936" cy="487680"/>
            </a:xfrm>
            <a:prstGeom prst="rect">
              <a:avLst/>
            </a:prstGeom>
          </p:spPr>
        </p:pic>
      </p:grpSp>
      <p:pic>
        <p:nvPicPr>
          <p:cNvPr id="29" name="Picture 28"/>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5143500" y="3307080"/>
            <a:ext cx="1229868" cy="365760"/>
          </a:xfrm>
          <a:prstGeom prst="rect">
            <a:avLst/>
          </a:prstGeom>
        </p:spPr>
      </p:pic>
      <p:sp>
        <p:nvSpPr>
          <p:cNvPr id="30" name="TextBox 29"/>
          <p:cNvSpPr txBox="1"/>
          <p:nvPr/>
        </p:nvSpPr>
        <p:spPr>
          <a:xfrm>
            <a:off x="304799" y="3711714"/>
            <a:ext cx="8610601" cy="707886"/>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Using self-consistent </a:t>
            </a:r>
            <a:r>
              <a:rPr lang="de-DE" sz="2000" dirty="0">
                <a:latin typeface="Times New Roman" panose="02020603050405020304" pitchFamily="18" charset="0"/>
                <a:cs typeface="Times New Roman" panose="02020603050405020304" pitchFamily="18" charset="0"/>
              </a:rPr>
              <a:t>Born </a:t>
            </a:r>
            <a:r>
              <a:rPr lang="de-DE" sz="2000" dirty="0" smtClean="0">
                <a:latin typeface="Times New Roman" panose="02020603050405020304" pitchFamily="18" charset="0"/>
                <a:cs typeface="Times New Roman" panose="02020603050405020304" pitchFamily="18" charset="0"/>
              </a:rPr>
              <a:t>approximation, </a:t>
            </a:r>
            <a:r>
              <a:rPr lang="de-DE" sz="2000" dirty="0">
                <a:latin typeface="Times New Roman" panose="02020603050405020304" pitchFamily="18" charset="0"/>
                <a:cs typeface="Times New Roman" panose="02020603050405020304" pitchFamily="18" charset="0"/>
              </a:rPr>
              <a:t>and ignoring crossing magnon </a:t>
            </a:r>
            <a:r>
              <a:rPr lang="de-DE" sz="2000" dirty="0" smtClean="0">
                <a:latin typeface="Times New Roman" panose="02020603050405020304" pitchFamily="18" charset="0"/>
                <a:cs typeface="Times New Roman" panose="02020603050405020304" pitchFamily="18" charset="0"/>
              </a:rPr>
              <a:t>propagators, </a:t>
            </a:r>
            <a:r>
              <a:rPr lang="en-US" sz="2000" dirty="0">
                <a:latin typeface="Times New Roman" panose="02020603050405020304" pitchFamily="18" charset="0"/>
                <a:cs typeface="Times New Roman" panose="02020603050405020304" pitchFamily="18" charset="0"/>
              </a:rPr>
              <a:t>self-consistent equation for the hole </a:t>
            </a:r>
            <a:r>
              <a:rPr lang="en-US" sz="2000" dirty="0" smtClean="0">
                <a:latin typeface="Times New Roman" panose="02020603050405020304" pitchFamily="18" charset="0"/>
                <a:cs typeface="Times New Roman" panose="02020603050405020304" pitchFamily="18" charset="0"/>
              </a:rPr>
              <a:t>propagator is</a:t>
            </a:r>
          </a:p>
        </p:txBody>
      </p:sp>
      <p:pic>
        <p:nvPicPr>
          <p:cNvPr id="31" name="Picture 30"/>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1371600" y="4367784"/>
            <a:ext cx="4282440" cy="661416"/>
          </a:xfrm>
          <a:prstGeom prst="rect">
            <a:avLst/>
          </a:prstGeom>
        </p:spPr>
      </p:pic>
      <p:pic>
        <p:nvPicPr>
          <p:cNvPr id="8" name="Picture 7"/>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6248400" y="4582668"/>
            <a:ext cx="2482596" cy="231648"/>
          </a:xfrm>
          <a:prstGeom prst="rect">
            <a:avLst/>
          </a:prstGeom>
        </p:spPr>
      </p:pic>
      <p:sp>
        <p:nvSpPr>
          <p:cNvPr id="32" name="TextBox 31"/>
          <p:cNvSpPr txBox="1"/>
          <p:nvPr/>
        </p:nvSpPr>
        <p:spPr>
          <a:xfrm>
            <a:off x="304800" y="5007114"/>
            <a:ext cx="8610601" cy="707886"/>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ARPES sees two peaks in </a:t>
            </a:r>
            <a:r>
              <a:rPr lang="en-US" sz="2000" i="1" dirty="0" smtClean="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k</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a:ea typeface="Calibri"/>
              </a:rPr>
              <a:t> ω</a:t>
            </a:r>
            <a:r>
              <a:rPr lang="en-US" sz="2000" dirty="0" smtClean="0">
                <a:latin typeface="Times New Roman" panose="02020603050405020304" pitchFamily="18" charset="0"/>
                <a:cs typeface="Times New Roman" panose="02020603050405020304" pitchFamily="18" charset="0"/>
              </a:rPr>
              <a:t>) in addition to hole quasiparticle peaks centered at</a:t>
            </a:r>
          </a:p>
        </p:txBody>
      </p:sp>
      <p:pic>
        <p:nvPicPr>
          <p:cNvPr id="33" name="Picture 32"/>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3533393" y="5410200"/>
            <a:ext cx="2153412" cy="544068"/>
          </a:xfrm>
          <a:prstGeom prst="rect">
            <a:avLst/>
          </a:prstGeom>
        </p:spPr>
      </p:pic>
      <p:sp>
        <p:nvSpPr>
          <p:cNvPr id="34" name="TextBox 33"/>
          <p:cNvSpPr txBox="1"/>
          <p:nvPr/>
        </p:nvSpPr>
        <p:spPr>
          <a:xfrm>
            <a:off x="304800" y="5997714"/>
            <a:ext cx="8610601" cy="707886"/>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can be understood as the “string” excitation of the hole moving in the linear confining potential due to the AF background</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4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6882" y="4255655"/>
            <a:ext cx="3812567"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Introduction (</a:t>
            </a:r>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685800"/>
            <a:ext cx="5105401" cy="2893100"/>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Discovery</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Bednorz </a:t>
            </a:r>
            <a:r>
              <a:rPr lang="de-DE" sz="2000" dirty="0">
                <a:latin typeface="Times New Roman" panose="02020603050405020304" pitchFamily="18" charset="0"/>
                <a:cs typeface="Times New Roman" panose="02020603050405020304" pitchFamily="18" charset="0"/>
              </a:rPr>
              <a:t>and </a:t>
            </a:r>
            <a:r>
              <a:rPr lang="de-DE" sz="2000" dirty="0" smtClean="0">
                <a:latin typeface="Times New Roman" panose="02020603050405020304" pitchFamily="18" charset="0"/>
                <a:cs typeface="Times New Roman" panose="02020603050405020304" pitchFamily="18" charset="0"/>
              </a:rPr>
              <a:t>Müller reported </a:t>
            </a:r>
            <a:r>
              <a:rPr lang="de-DE" sz="2000" i="1" dirty="0" smtClean="0">
                <a:latin typeface="Times New Roman" panose="02020603050405020304" pitchFamily="18" charset="0"/>
                <a:cs typeface="Times New Roman" panose="02020603050405020304" pitchFamily="18" charset="0"/>
              </a:rPr>
              <a:t>T</a:t>
            </a:r>
            <a:r>
              <a:rPr lang="de-DE" sz="2000" i="1" baseline="-25000" dirty="0" smtClean="0">
                <a:latin typeface="Times New Roman" panose="02020603050405020304" pitchFamily="18" charset="0"/>
                <a:cs typeface="Times New Roman" panose="02020603050405020304" pitchFamily="18" charset="0"/>
              </a:rPr>
              <a:t>c</a:t>
            </a:r>
            <a:r>
              <a:rPr lang="de-DE" sz="2000" dirty="0">
                <a:latin typeface="Times New Roman" panose="02020603050405020304" pitchFamily="18" charset="0"/>
                <a:cs typeface="Times New Roman" panose="02020603050405020304" pitchFamily="18" charset="0"/>
              </a:rPr>
              <a:t> ≈ </a:t>
            </a:r>
            <a:r>
              <a:rPr lang="de-DE" sz="2000" dirty="0" smtClean="0">
                <a:latin typeface="Times New Roman" panose="02020603050405020304" pitchFamily="18" charset="0"/>
                <a:cs typeface="Times New Roman" panose="02020603050405020304" pitchFamily="18" charset="0"/>
              </a:rPr>
              <a:t>30 K in Ba-doped La</a:t>
            </a:r>
            <a:r>
              <a:rPr lang="de-DE" sz="2000" baseline="-25000" dirty="0" smtClean="0">
                <a:latin typeface="Times New Roman" panose="02020603050405020304" pitchFamily="18" charset="0"/>
                <a:cs typeface="Times New Roman" panose="02020603050405020304" pitchFamily="18" charset="0"/>
              </a:rPr>
              <a:t>2</a:t>
            </a:r>
            <a:r>
              <a:rPr lang="de-DE" sz="2000" dirty="0" smtClean="0">
                <a:latin typeface="Times New Roman" panose="02020603050405020304" pitchFamily="18" charset="0"/>
                <a:cs typeface="Times New Roman" panose="02020603050405020304" pitchFamily="18" charset="0"/>
              </a:rPr>
              <a:t>CuO</a:t>
            </a:r>
            <a:r>
              <a:rPr lang="de-DE" sz="2000" baseline="-25000" dirty="0" smtClean="0">
                <a:latin typeface="Times New Roman" panose="02020603050405020304" pitchFamily="18" charset="0"/>
                <a:cs typeface="Times New Roman" panose="02020603050405020304" pitchFamily="18" charset="0"/>
              </a:rPr>
              <a:t>4</a:t>
            </a:r>
            <a:r>
              <a:rPr lang="de-DE" sz="2000" dirty="0" smtClean="0">
                <a:latin typeface="Times New Roman" panose="02020603050405020304" pitchFamily="18" charset="0"/>
                <a:cs typeface="Times New Roman" panose="02020603050405020304" pitchFamily="18" charset="0"/>
              </a:rPr>
              <a:t> in </a:t>
            </a:r>
            <a:r>
              <a:rPr lang="de-DE" sz="2000" b="1" dirty="0" smtClean="0">
                <a:solidFill>
                  <a:srgbClr val="FF0000"/>
                </a:solidFill>
                <a:latin typeface="Times New Roman" panose="02020603050405020304" pitchFamily="18" charset="0"/>
                <a:cs typeface="Times New Roman" panose="02020603050405020304" pitchFamily="18" charset="0"/>
              </a:rPr>
              <a:t>1986</a:t>
            </a:r>
          </a:p>
          <a:p>
            <a:pPr marL="742950" lvl="1"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Highest BCS superconductor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was Nb</a:t>
            </a:r>
            <a:r>
              <a:rPr lang="de-DE" sz="2000" baseline="-25000" dirty="0" smtClean="0">
                <a:latin typeface="Times New Roman" panose="02020603050405020304" pitchFamily="18" charset="0"/>
                <a:cs typeface="Times New Roman" panose="02020603050405020304" pitchFamily="18" charset="0"/>
                <a:sym typeface="Wingdings" panose="05000000000000000000" pitchFamily="2" charset="2"/>
              </a:rPr>
              <a:t>3</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Ge with </a:t>
            </a:r>
            <a:r>
              <a:rPr lang="de-DE" sz="2000" i="1" dirty="0" smtClean="0">
                <a:latin typeface="Times New Roman" panose="02020603050405020304" pitchFamily="18" charset="0"/>
                <a:cs typeface="Times New Roman" panose="02020603050405020304" pitchFamily="18" charset="0"/>
                <a:sym typeface="Wingdings" panose="05000000000000000000" pitchFamily="2" charset="2"/>
              </a:rPr>
              <a:t>T</a:t>
            </a:r>
            <a:r>
              <a:rPr lang="de-DE" sz="2000" i="1" baseline="-25000" dirty="0" smtClean="0">
                <a:latin typeface="Times New Roman" panose="02020603050405020304" pitchFamily="18" charset="0"/>
                <a:cs typeface="Times New Roman" panose="02020603050405020304" pitchFamily="18" charset="0"/>
                <a:sym typeface="Wingdings" panose="05000000000000000000" pitchFamily="2" charset="2"/>
              </a:rPr>
              <a:t>c</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 23.2 K</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i="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N</a:t>
            </a:r>
            <a:r>
              <a:rPr lang="de-DE" sz="2000" baseline="-25000" dirty="0" smtClean="0">
                <a:latin typeface="Times New Roman" panose="02020603050405020304" pitchFamily="18" charset="0"/>
                <a:cs typeface="Times New Roman" panose="02020603050405020304" pitchFamily="18" charset="0"/>
              </a:rPr>
              <a:t>2</a:t>
            </a:r>
            <a:r>
              <a:rPr lang="de-DE" sz="2000" dirty="0" smtClean="0">
                <a:latin typeface="Times New Roman" panose="02020603050405020304" pitchFamily="18" charset="0"/>
                <a:cs typeface="Times New Roman" panose="02020603050405020304" pitchFamily="18" charset="0"/>
              </a:rPr>
              <a:t> barrier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de-DE" sz="2000" i="1" dirty="0" smtClean="0">
                <a:latin typeface="Times New Roman" panose="02020603050405020304" pitchFamily="18" charset="0"/>
                <a:cs typeface="Times New Roman" panose="02020603050405020304" pitchFamily="18" charset="0"/>
              </a:rPr>
              <a:t>T</a:t>
            </a:r>
            <a:r>
              <a:rPr lang="de-DE" sz="2000" i="1" baseline="-25000" dirty="0" smtClean="0">
                <a:latin typeface="Times New Roman" panose="02020603050405020304" pitchFamily="18" charset="0"/>
                <a:cs typeface="Times New Roman" panose="02020603050405020304" pitchFamily="18" charset="0"/>
              </a:rPr>
              <a:t>c</a:t>
            </a:r>
            <a:r>
              <a:rPr lang="de-DE" sz="2000" dirty="0" smtClean="0">
                <a:latin typeface="Times New Roman" panose="02020603050405020304" pitchFamily="18" charset="0"/>
                <a:cs typeface="Times New Roman" panose="02020603050405020304" pitchFamily="18" charset="0"/>
              </a:rPr>
              <a:t> &gt; 77 K in YBCO</a:t>
            </a: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“Universal</a:t>
            </a:r>
            <a:r>
              <a:rPr lang="de-DE" sz="2000" dirty="0">
                <a:latin typeface="Times New Roman" panose="02020603050405020304" pitchFamily="18" charset="0"/>
                <a:cs typeface="Times New Roman" panose="02020603050405020304" pitchFamily="18" charset="0"/>
              </a:rPr>
              <a:t>”</a:t>
            </a:r>
            <a:r>
              <a:rPr lang="de-DE" sz="2000" dirty="0" smtClean="0">
                <a:latin typeface="Times New Roman" panose="02020603050405020304" pitchFamily="18" charset="0"/>
                <a:cs typeface="Times New Roman" panose="02020603050405020304" pitchFamily="18" charset="0"/>
              </a:rPr>
              <a:t> phase diagram</a:t>
            </a:r>
            <a:endParaRPr lang="en-US" sz="2000" dirty="0" smtClean="0">
              <a:latin typeface="Times New Roman" panose="02020603050405020304" pitchFamily="18" charset="0"/>
              <a:cs typeface="Times New Roman" panose="02020603050405020304" pitchFamily="18" charset="0"/>
            </a:endParaRPr>
          </a:p>
        </p:txBody>
      </p:sp>
      <p:pic>
        <p:nvPicPr>
          <p:cNvPr id="2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40267"/>
            <a:ext cx="5029200" cy="304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3333" y="76200"/>
            <a:ext cx="325966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0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VII</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The </a:t>
            </a:r>
            <a:r>
              <a:rPr lang="en-US" sz="2800" b="1" dirty="0">
                <a:latin typeface="Times New Roman" panose="02020603050405020304" pitchFamily="18" charset="0"/>
                <a:cs typeface="Times New Roman" panose="02020603050405020304" pitchFamily="18" charset="0"/>
              </a:rPr>
              <a:t>single hole problem</a:t>
            </a:r>
          </a:p>
        </p:txBody>
      </p:sp>
      <p:sp>
        <p:nvSpPr>
          <p:cNvPr id="21" name="TextBox 20"/>
          <p:cNvSpPr txBox="1"/>
          <p:nvPr/>
        </p:nvSpPr>
        <p:spPr>
          <a:xfrm>
            <a:off x="304799" y="705937"/>
            <a:ext cx="8610601" cy="1200329"/>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Vacancy in an </a:t>
            </a:r>
            <a:r>
              <a:rPr lang="en-US" sz="2200" b="1" dirty="0" smtClean="0">
                <a:latin typeface="Times New Roman" panose="02020603050405020304" pitchFamily="18" charset="0"/>
                <a:cs typeface="Times New Roman" panose="02020603050405020304" pitchFamily="18" charset="0"/>
              </a:rPr>
              <a:t>“antiferromagnetic sea”</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ARPES sees two peaks in </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a:t>
            </a:r>
            <a:r>
              <a:rPr lang="en-US" sz="2000" dirty="0">
                <a:latin typeface="Times New Roman"/>
                <a:ea typeface="Calibri"/>
              </a:rPr>
              <a:t> ω</a:t>
            </a:r>
            <a:r>
              <a:rPr lang="en-US" sz="2000" dirty="0">
                <a:latin typeface="Times New Roman" panose="02020603050405020304" pitchFamily="18" charset="0"/>
                <a:cs typeface="Times New Roman" panose="02020603050405020304" pitchFamily="18" charset="0"/>
              </a:rPr>
              <a:t>) in addition to hole quasiparticle peaks centered at</a:t>
            </a:r>
            <a:endParaRPr lang="de-DE" sz="2000" dirty="0" smtClean="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57193" y="1600200"/>
            <a:ext cx="2153412" cy="544068"/>
          </a:xfrm>
          <a:prstGeom prst="rect">
            <a:avLst/>
          </a:prstGeom>
        </p:spPr>
      </p:pic>
      <p:sp>
        <p:nvSpPr>
          <p:cNvPr id="34" name="TextBox 33"/>
          <p:cNvSpPr txBox="1"/>
          <p:nvPr/>
        </p:nvSpPr>
        <p:spPr>
          <a:xfrm>
            <a:off x="304800" y="2150706"/>
            <a:ext cx="8610599" cy="707886"/>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can be understood as the “string” excitation of the hole moving in the linear confining potential due to the AF background</a:t>
            </a:r>
            <a:endParaRPr lang="en-US" sz="2000" dirty="0" smtClean="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5066"/>
          <a:stretch/>
        </p:blipFill>
        <p:spPr bwMode="auto">
          <a:xfrm>
            <a:off x="1011766" y="2971800"/>
            <a:ext cx="1873674" cy="117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74028" b="68706"/>
          <a:stretch/>
        </p:blipFill>
        <p:spPr bwMode="auto">
          <a:xfrm>
            <a:off x="5410200" y="3378401"/>
            <a:ext cx="949960" cy="104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304801" y="4309408"/>
            <a:ext cx="4953000" cy="2246769"/>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hole must retrace its path to “kill” the string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holes are localized</a:t>
            </a:r>
            <a:endParaRPr lang="en-US"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Do holes really conduct?</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Yes! A hole does </a:t>
            </a:r>
            <a:r>
              <a:rPr lang="en-US" sz="2000" b="1" dirty="0" smtClean="0">
                <a:latin typeface="Times New Roman" panose="02020603050405020304" pitchFamily="18" charset="0"/>
                <a:cs typeface="Times New Roman" panose="02020603050405020304" pitchFamily="18" charset="0"/>
              </a:rPr>
              <a:t>not</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necessarily</a:t>
            </a:r>
            <a:r>
              <a:rPr lang="en-US" sz="2000" dirty="0" smtClean="0">
                <a:latin typeface="Times New Roman" panose="02020603050405020304" pitchFamily="18" charset="0"/>
                <a:cs typeface="Times New Roman" panose="02020603050405020304" pitchFamily="18" charset="0"/>
              </a:rPr>
              <a:t> need to retrace its path without raising energy</a:t>
            </a:r>
          </a:p>
        </p:txBody>
      </p:sp>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5178"/>
          <a:stretch/>
        </p:blipFill>
        <p:spPr bwMode="auto">
          <a:xfrm>
            <a:off x="2895600" y="2971800"/>
            <a:ext cx="2286000" cy="117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5833" r="41042" b="70080"/>
          <a:stretch/>
        </p:blipFill>
        <p:spPr bwMode="auto">
          <a:xfrm>
            <a:off x="6355080" y="3378401"/>
            <a:ext cx="1211580" cy="99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7917" r="8959" b="70080"/>
          <a:stretch/>
        </p:blipFill>
        <p:spPr bwMode="auto">
          <a:xfrm>
            <a:off x="7528560" y="3378401"/>
            <a:ext cx="1211580" cy="99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Group 35"/>
          <p:cNvGrpSpPr/>
          <p:nvPr/>
        </p:nvGrpSpPr>
        <p:grpSpPr>
          <a:xfrm>
            <a:off x="5410200" y="3733800"/>
            <a:ext cx="3657600" cy="1698992"/>
            <a:chOff x="5410200" y="3733800"/>
            <a:chExt cx="3657600" cy="1698992"/>
          </a:xfrm>
        </p:grpSpPr>
        <p:pic>
          <p:nvPicPr>
            <p:cNvPr id="3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91042" t="10683" b="80844"/>
            <a:stretch/>
          </p:blipFill>
          <p:spPr bwMode="auto">
            <a:xfrm>
              <a:off x="8740140" y="3733800"/>
              <a:ext cx="327660" cy="28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31293" r="74375" b="38255"/>
            <a:stretch/>
          </p:blipFill>
          <p:spPr bwMode="auto">
            <a:xfrm>
              <a:off x="5410200" y="4419600"/>
              <a:ext cx="937260" cy="1013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5833" t="31293" r="41458" b="38255"/>
          <a:stretch/>
        </p:blipFill>
        <p:spPr bwMode="auto">
          <a:xfrm>
            <a:off x="6355080" y="4419600"/>
            <a:ext cx="1196340" cy="1013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8333" t="31293" r="7916" b="38255"/>
          <a:stretch/>
        </p:blipFill>
        <p:spPr bwMode="auto">
          <a:xfrm>
            <a:off x="7543800" y="4419600"/>
            <a:ext cx="1234440" cy="1013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5410200" y="4754880"/>
            <a:ext cx="3657599" cy="1635760"/>
            <a:chOff x="5410200" y="4754880"/>
            <a:chExt cx="3657599" cy="1635760"/>
          </a:xfrm>
        </p:grpSpPr>
        <p:pic>
          <p:nvPicPr>
            <p:cNvPr id="42"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90755" t="41370" b="51759"/>
            <a:stretch/>
          </p:blipFill>
          <p:spPr bwMode="auto">
            <a:xfrm>
              <a:off x="8729662" y="4754880"/>
              <a:ext cx="338137"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61745" r="73472" b="9466"/>
            <a:stretch/>
          </p:blipFill>
          <p:spPr bwMode="auto">
            <a:xfrm>
              <a:off x="5410200" y="5432792"/>
              <a:ext cx="970280" cy="95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4"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1528" t="61745" r="12639"/>
          <a:stretch/>
        </p:blipFill>
        <p:spPr bwMode="auto">
          <a:xfrm>
            <a:off x="6563360" y="5432792"/>
            <a:ext cx="2042160" cy="127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63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Pseudogap</a:t>
            </a:r>
            <a:endParaRPr lang="en-US"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solidFill>
                  <a:srgbClr val="FF0000"/>
                </a:solidFill>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solidFill>
                  <a:srgbClr val="FF0000"/>
                </a:solidFill>
                <a:latin typeface="Times New Roman" panose="02020603050405020304" pitchFamily="18" charset="0"/>
                <a:cs typeface="Times New Roman" panose="02020603050405020304" pitchFamily="18" charset="0"/>
              </a:rPr>
              <a:t>Mean field theory</a:t>
            </a:r>
            <a:endParaRPr lang="en-US" sz="2200" dirty="0">
              <a:solidFill>
                <a:srgbClr val="FF0000"/>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U(1) gauge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Confinement physics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084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VIII. </a:t>
            </a:r>
            <a:r>
              <a:rPr lang="en-US" sz="2800" b="1" dirty="0">
                <a:latin typeface="Times New Roman" panose="02020603050405020304" pitchFamily="18" charset="0"/>
                <a:cs typeface="Times New Roman" panose="02020603050405020304" pitchFamily="18" charset="0"/>
              </a:rPr>
              <a:t>Slave boson formulation of </a:t>
            </a:r>
            <a:r>
              <a:rPr lang="en-US" sz="2800" b="1" dirty="0" smtClean="0">
                <a:latin typeface="Times New Roman" panose="02020603050405020304" pitchFamily="18" charset="0"/>
                <a:cs typeface="Times New Roman" panose="02020603050405020304" pitchFamily="18" charset="0"/>
              </a:rPr>
              <a:t>t-J  </a:t>
            </a:r>
            <a:r>
              <a:rPr lang="en-US" sz="2800" b="1" dirty="0">
                <a:latin typeface="Times New Roman" panose="02020603050405020304" pitchFamily="18" charset="0"/>
                <a:cs typeface="Times New Roman" panose="02020603050405020304" pitchFamily="18" charset="0"/>
              </a:rPr>
              <a:t>model and mean field theory</a:t>
            </a:r>
          </a:p>
        </p:txBody>
      </p:sp>
      <p:sp>
        <p:nvSpPr>
          <p:cNvPr id="21" name="TextBox 20"/>
          <p:cNvSpPr txBox="1"/>
          <p:nvPr/>
        </p:nvSpPr>
        <p:spPr>
          <a:xfrm>
            <a:off x="304799" y="1151453"/>
            <a:ext cx="86106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Splitting the electron</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Low energy physics in terms of the </a:t>
            </a:r>
            <a:r>
              <a:rPr lang="de-DE" sz="2000" i="1" dirty="0" smtClean="0">
                <a:latin typeface="Times New Roman" panose="02020603050405020304" pitchFamily="18" charset="0"/>
                <a:cs typeface="Times New Roman" panose="02020603050405020304" pitchFamily="18" charset="0"/>
              </a:rPr>
              <a:t>t</a:t>
            </a:r>
            <a:r>
              <a:rPr lang="de-DE" sz="2000" dirty="0" smtClean="0">
                <a:latin typeface="Times New Roman" panose="02020603050405020304" pitchFamily="18" charset="0"/>
                <a:cs typeface="Times New Roman" panose="02020603050405020304" pitchFamily="18" charset="0"/>
              </a:rPr>
              <a:t>-</a:t>
            </a:r>
            <a:r>
              <a:rPr lang="de-DE" sz="2000" i="1" dirty="0" smtClean="0">
                <a:latin typeface="Times New Roman" panose="02020603050405020304" pitchFamily="18" charset="0"/>
                <a:cs typeface="Times New Roman" panose="02020603050405020304" pitchFamily="18" charset="0"/>
              </a:rPr>
              <a:t>J</a:t>
            </a:r>
            <a:r>
              <a:rPr lang="de-DE" sz="2000" dirty="0" smtClean="0">
                <a:latin typeface="Times New Roman" panose="02020603050405020304" pitchFamily="18" charset="0"/>
                <a:cs typeface="Times New Roman" panose="02020603050405020304" pitchFamily="18" charset="0"/>
              </a:rPr>
              <a:t> model</a:t>
            </a:r>
          </a:p>
        </p:txBody>
      </p:sp>
      <p:pic>
        <p:nvPicPr>
          <p:cNvPr id="6" name="Picture 5"/>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209800" y="2008632"/>
            <a:ext cx="4648200" cy="582168"/>
          </a:xfrm>
          <a:prstGeom prst="rect">
            <a:avLst/>
          </a:prstGeom>
        </p:spPr>
      </p:pic>
      <p:pic>
        <p:nvPicPr>
          <p:cNvPr id="19" name="Picture 18"/>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950208" y="2917686"/>
            <a:ext cx="1167384" cy="431292"/>
          </a:xfrm>
          <a:prstGeom prst="rect">
            <a:avLst/>
          </a:prstGeom>
        </p:spPr>
      </p:pic>
      <p:pic>
        <p:nvPicPr>
          <p:cNvPr id="20" name="Picture 1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38132" y="3755886"/>
            <a:ext cx="1994916" cy="260604"/>
          </a:xfrm>
          <a:prstGeom prst="rect">
            <a:avLst/>
          </a:prstGeom>
        </p:spPr>
      </p:pic>
      <p:pic>
        <p:nvPicPr>
          <p:cNvPr id="22" name="Picture 21"/>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4957572" y="3755886"/>
            <a:ext cx="2738628" cy="288036"/>
          </a:xfrm>
          <a:prstGeom prst="rect">
            <a:avLst/>
          </a:prstGeom>
        </p:spPr>
      </p:pic>
      <p:pic>
        <p:nvPicPr>
          <p:cNvPr id="23" name="Picture 22"/>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073692" y="4517886"/>
            <a:ext cx="902208" cy="260604"/>
          </a:xfrm>
          <a:prstGeom prst="rect">
            <a:avLst/>
          </a:prstGeom>
        </p:spPr>
      </p:pic>
      <p:pic>
        <p:nvPicPr>
          <p:cNvPr id="24" name="Picture 23"/>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4033048" y="4517886"/>
            <a:ext cx="2135124" cy="288036"/>
          </a:xfrm>
          <a:prstGeom prst="rect">
            <a:avLst/>
          </a:prstGeom>
        </p:spPr>
      </p:pic>
      <p:sp>
        <p:nvSpPr>
          <p:cNvPr id="10" name="TextBox 9"/>
          <p:cNvSpPr txBox="1"/>
          <p:nvPr/>
        </p:nvSpPr>
        <p:spPr>
          <a:xfrm>
            <a:off x="304799" y="2514600"/>
            <a:ext cx="57912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No-double-occupancy condition</a:t>
            </a:r>
            <a:endParaRPr lang="en-US" sz="2000"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304800" y="3298686"/>
            <a:ext cx="73152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Most </a:t>
            </a:r>
            <a:r>
              <a:rPr lang="de-DE" sz="2000" dirty="0">
                <a:latin typeface="Times New Roman" panose="02020603050405020304" pitchFamily="18" charset="0"/>
                <a:cs typeface="Times New Roman" panose="02020603050405020304" pitchFamily="18" charset="0"/>
              </a:rPr>
              <a:t>general </a:t>
            </a:r>
            <a:r>
              <a:rPr lang="de-DE" sz="2000" dirty="0" smtClean="0">
                <a:latin typeface="Times New Roman" panose="02020603050405020304" pitchFamily="18" charset="0"/>
                <a:cs typeface="Times New Roman" panose="02020603050405020304" pitchFamily="18" charset="0"/>
              </a:rPr>
              <a:t>“electron </a:t>
            </a:r>
            <a:r>
              <a:rPr lang="de-DE" sz="2000" dirty="0">
                <a:latin typeface="Times New Roman" panose="02020603050405020304" pitchFamily="18" charset="0"/>
                <a:cs typeface="Times New Roman" panose="02020603050405020304" pitchFamily="18" charset="0"/>
              </a:rPr>
              <a:t>splitting</a:t>
            </a:r>
            <a:r>
              <a:rPr lang="de-DE" sz="2000" dirty="0" smtClean="0">
                <a:latin typeface="Times New Roman" panose="02020603050405020304" pitchFamily="18" charset="0"/>
                <a:cs typeface="Times New Roman" panose="02020603050405020304" pitchFamily="18" charset="0"/>
              </a:rPr>
              <a:t>” using slave boson operators</a:t>
            </a:r>
            <a:endParaRPr lang="en-US" sz="2000" dirty="0" smtClean="0">
              <a:latin typeface="Times New Roman" panose="02020603050405020304" pitchFamily="18" charset="0"/>
              <a:cs typeface="Times New Roman" panose="02020603050405020304" pitchFamily="18" charset="0"/>
            </a:endParaRPr>
          </a:p>
        </p:txBody>
      </p:sp>
      <p:sp>
        <p:nvSpPr>
          <p:cNvPr id="12" name="TextBox 11"/>
          <p:cNvSpPr txBox="1"/>
          <p:nvPr/>
        </p:nvSpPr>
        <p:spPr>
          <a:xfrm>
            <a:off x="304800" y="4060686"/>
            <a:ext cx="80772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Enforcing </a:t>
            </a:r>
            <a:r>
              <a:rPr lang="de-DE" sz="2000" dirty="0" smtClean="0">
                <a:latin typeface="Times New Roman" panose="02020603050405020304" pitchFamily="18" charset="0"/>
                <a:cs typeface="Times New Roman" panose="02020603050405020304" pitchFamily="18" charset="0"/>
              </a:rPr>
              <a:t>no-double-occupancy condition in terms of slave particles</a:t>
            </a:r>
            <a:endParaRPr lang="en-US" sz="20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304800" y="4857690"/>
            <a:ext cx="69342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Heisenberg exchange term </a:t>
            </a:r>
            <a:r>
              <a:rPr lang="de-DE" sz="2000" dirty="0" smtClean="0">
                <a:latin typeface="Times New Roman" panose="02020603050405020304" pitchFamily="18" charset="0"/>
                <a:cs typeface="Times New Roman" panose="02020603050405020304" pitchFamily="18" charset="0"/>
              </a:rPr>
              <a:t>in terms of slave particles</a:t>
            </a:r>
            <a:endParaRPr lang="en-US" sz="2000" dirty="0" smtClean="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1287017" y="5257800"/>
            <a:ext cx="6646164" cy="413004"/>
          </a:xfrm>
          <a:prstGeom prst="rect">
            <a:avLst/>
          </a:prstGeom>
        </p:spPr>
      </p:pic>
      <p:pic>
        <p:nvPicPr>
          <p:cNvPr id="16" name="Picture 15"/>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206496" y="5872480"/>
            <a:ext cx="2273808" cy="288036"/>
          </a:xfrm>
          <a:prstGeom prst="rect">
            <a:avLst/>
          </a:prstGeom>
        </p:spPr>
      </p:pic>
    </p:spTree>
    <p:extLst>
      <p:ext uri="{BB962C8B-B14F-4D97-AF65-F5344CB8AC3E}">
        <p14:creationId xmlns:p14="http://schemas.microsoft.com/office/powerpoint/2010/main" val="333703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VIII. </a:t>
            </a:r>
            <a:r>
              <a:rPr lang="en-US" sz="2800" b="1" dirty="0">
                <a:latin typeface="Times New Roman" panose="02020603050405020304" pitchFamily="18" charset="0"/>
                <a:cs typeface="Times New Roman" panose="02020603050405020304" pitchFamily="18" charset="0"/>
              </a:rPr>
              <a:t>Slave boson formulation of </a:t>
            </a:r>
            <a:r>
              <a:rPr lang="en-US" sz="2800" b="1" dirty="0" smtClean="0">
                <a:latin typeface="Times New Roman" panose="02020603050405020304" pitchFamily="18" charset="0"/>
                <a:cs typeface="Times New Roman" panose="02020603050405020304" pitchFamily="18" charset="0"/>
              </a:rPr>
              <a:t>t-J  </a:t>
            </a:r>
            <a:r>
              <a:rPr lang="en-US" sz="2800" b="1" dirty="0">
                <a:latin typeface="Times New Roman" panose="02020603050405020304" pitchFamily="18" charset="0"/>
                <a:cs typeface="Times New Roman" panose="02020603050405020304" pitchFamily="18" charset="0"/>
              </a:rPr>
              <a:t>model and mean field theory</a:t>
            </a:r>
          </a:p>
        </p:txBody>
      </p:sp>
      <p:sp>
        <p:nvSpPr>
          <p:cNvPr id="21" name="TextBox 20"/>
          <p:cNvSpPr txBox="1"/>
          <p:nvPr/>
        </p:nvSpPr>
        <p:spPr>
          <a:xfrm>
            <a:off x="304799" y="1151453"/>
            <a:ext cx="86106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Splitting the electron</a:t>
            </a: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Heisenberg exchange term in terms of slave particles</a:t>
            </a:r>
            <a:endParaRPr lang="de-DE" sz="20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304800" y="2819400"/>
            <a:ext cx="86106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Decoupling exchange </a:t>
            </a:r>
            <a:r>
              <a:rPr lang="en-US" sz="2000" dirty="0">
                <a:latin typeface="Times New Roman" panose="02020603050405020304" pitchFamily="18" charset="0"/>
                <a:cs typeface="Times New Roman" panose="02020603050405020304" pitchFamily="18" charset="0"/>
              </a:rPr>
              <a:t>term in </a:t>
            </a:r>
            <a:r>
              <a:rPr lang="en-US" sz="2000" dirty="0" smtClean="0">
                <a:latin typeface="Times New Roman" panose="02020603050405020304" pitchFamily="18" charset="0"/>
                <a:cs typeface="Times New Roman" panose="02020603050405020304" pitchFamily="18" charset="0"/>
              </a:rPr>
              <a:t>particle-hole </a:t>
            </a:r>
            <a:r>
              <a:rPr lang="en-US" sz="2000" dirty="0">
                <a:latin typeface="Times New Roman" panose="02020603050405020304" pitchFamily="18" charset="0"/>
                <a:cs typeface="Times New Roman" panose="02020603050405020304" pitchFamily="18" charset="0"/>
              </a:rPr>
              <a:t>and particle-particle channels</a:t>
            </a:r>
            <a:endParaRPr lang="en-US" sz="2000" dirty="0" smtClean="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287017" y="2025396"/>
            <a:ext cx="6646164" cy="413004"/>
          </a:xfrm>
          <a:prstGeom prst="rect">
            <a:avLst/>
          </a:prstGeom>
        </p:spPr>
      </p:pic>
      <p:pic>
        <p:nvPicPr>
          <p:cNvPr id="16" name="Picture 15"/>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1287017" y="2531364"/>
            <a:ext cx="2273808" cy="288036"/>
          </a:xfrm>
          <a:prstGeom prst="rect">
            <a:avLst/>
          </a:prstGeom>
        </p:spPr>
      </p:pic>
      <p:pic>
        <p:nvPicPr>
          <p:cNvPr id="17" name="Picture 16"/>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4189476" y="2531364"/>
            <a:ext cx="2135124" cy="288036"/>
          </a:xfrm>
          <a:prstGeom prst="rect">
            <a:avLst/>
          </a:prstGeom>
        </p:spPr>
      </p:pic>
      <p:grpSp>
        <p:nvGrpSpPr>
          <p:cNvPr id="8" name="Group 7"/>
          <p:cNvGrpSpPr/>
          <p:nvPr/>
        </p:nvGrpSpPr>
        <p:grpSpPr>
          <a:xfrm>
            <a:off x="1544828" y="3255070"/>
            <a:ext cx="6532372" cy="413004"/>
            <a:chOff x="1251712" y="3255070"/>
            <a:chExt cx="6532372" cy="413004"/>
          </a:xfrm>
        </p:grpSpPr>
        <p:pic>
          <p:nvPicPr>
            <p:cNvPr id="3" name="Picture 2"/>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1251712" y="3255070"/>
              <a:ext cx="1267968" cy="413004"/>
            </a:xfrm>
            <a:prstGeom prst="rect">
              <a:avLst/>
            </a:prstGeom>
          </p:spPr>
        </p:pic>
        <p:sp>
          <p:nvSpPr>
            <p:cNvPr id="5" name="TextBox 4"/>
            <p:cNvSpPr txBox="1"/>
            <p:nvPr/>
          </p:nvSpPr>
          <p:spPr>
            <a:xfrm>
              <a:off x="2667000" y="3255070"/>
              <a:ext cx="422872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evaluated using </a:t>
              </a:r>
              <a:r>
                <a:rPr lang="de-DE" sz="2000" dirty="0" smtClean="0">
                  <a:latin typeface="Times New Roman" panose="02020603050405020304" pitchFamily="18" charset="0"/>
                  <a:cs typeface="Times New Roman" panose="02020603050405020304" pitchFamily="18" charset="0"/>
                </a:rPr>
                <a:t>constraint and ignoring</a:t>
              </a:r>
              <a:endParaRPr lang="en-US" sz="2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Lst>
            </a:blip>
            <a:stretch>
              <a:fillRect/>
            </a:stretch>
          </p:blipFill>
          <p:spPr>
            <a:xfrm>
              <a:off x="7035800" y="3255070"/>
              <a:ext cx="748284" cy="413004"/>
            </a:xfrm>
            <a:prstGeom prst="rect">
              <a:avLst/>
            </a:prstGeom>
          </p:spPr>
        </p:pic>
      </p:grpSp>
      <p:sp>
        <p:nvSpPr>
          <p:cNvPr id="26" name="TextBox 25"/>
          <p:cNvSpPr txBox="1"/>
          <p:nvPr/>
        </p:nvSpPr>
        <p:spPr>
          <a:xfrm>
            <a:off x="304799" y="3714690"/>
            <a:ext cx="57912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Hubbard-Stratonovich </a:t>
            </a:r>
            <a:r>
              <a:rPr lang="de-DE" sz="2000" dirty="0" smtClean="0">
                <a:latin typeface="Times New Roman" panose="02020603050405020304" pitchFamily="18" charset="0"/>
                <a:cs typeface="Times New Roman" panose="02020603050405020304" pitchFamily="18" charset="0"/>
              </a:rPr>
              <a:t>transformation</a:t>
            </a:r>
            <a:endParaRPr lang="en-US" sz="2000" dirty="0" smtClean="0">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2459736" y="4116324"/>
            <a:ext cx="4148328" cy="608076"/>
          </a:xfrm>
          <a:prstGeom prst="rect">
            <a:avLst/>
          </a:prstGeom>
        </p:spPr>
      </p:pic>
      <p:grpSp>
        <p:nvGrpSpPr>
          <p:cNvPr id="28" name="Group 27"/>
          <p:cNvGrpSpPr/>
          <p:nvPr/>
        </p:nvGrpSpPr>
        <p:grpSpPr>
          <a:xfrm>
            <a:off x="809910" y="4876800"/>
            <a:ext cx="7600379" cy="1568196"/>
            <a:chOff x="857821" y="3581400"/>
            <a:chExt cx="7600379" cy="1568196"/>
          </a:xfrm>
        </p:grpSpPr>
        <p:grpSp>
          <p:nvGrpSpPr>
            <p:cNvPr id="29" name="Group 28"/>
            <p:cNvGrpSpPr/>
            <p:nvPr/>
          </p:nvGrpSpPr>
          <p:grpSpPr>
            <a:xfrm>
              <a:off x="857821" y="3581400"/>
              <a:ext cx="7172706" cy="729996"/>
              <a:chOff x="1064514" y="5271516"/>
              <a:chExt cx="7172706" cy="729996"/>
            </a:xfrm>
          </p:grpSpPr>
          <p:pic>
            <p:nvPicPr>
              <p:cNvPr id="33" name="Picture 32"/>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064514" y="5486400"/>
                <a:ext cx="4294632" cy="486156"/>
              </a:xfrm>
              <a:prstGeom prst="rect">
                <a:avLst/>
              </a:prstGeom>
            </p:spPr>
          </p:pic>
          <p:pic>
            <p:nvPicPr>
              <p:cNvPr id="34" name="Picture 3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5410200" y="5271516"/>
                <a:ext cx="2827020" cy="729996"/>
              </a:xfrm>
              <a:prstGeom prst="rect">
                <a:avLst/>
              </a:prstGeom>
            </p:spPr>
          </p:pic>
        </p:grpSp>
        <p:grpSp>
          <p:nvGrpSpPr>
            <p:cNvPr id="30" name="Group 29"/>
            <p:cNvGrpSpPr/>
            <p:nvPr/>
          </p:nvGrpSpPr>
          <p:grpSpPr>
            <a:xfrm>
              <a:off x="1334643" y="4419600"/>
              <a:ext cx="7123557" cy="729996"/>
              <a:chOff x="1782318" y="5972556"/>
              <a:chExt cx="7123557" cy="729996"/>
            </a:xfrm>
          </p:grpSpPr>
          <p:pic>
            <p:nvPicPr>
              <p:cNvPr id="31" name="Picture 30"/>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1782318" y="5972556"/>
                <a:ext cx="5503164" cy="729996"/>
              </a:xfrm>
              <a:prstGeom prst="rect">
                <a:avLst/>
              </a:prstGeom>
            </p:spPr>
          </p:pic>
          <p:pic>
            <p:nvPicPr>
              <p:cNvPr id="32" name="Picture 31"/>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7378827" y="6172200"/>
                <a:ext cx="1527048" cy="469392"/>
              </a:xfrm>
              <a:prstGeom prst="rect">
                <a:avLst/>
              </a:prstGeom>
            </p:spPr>
          </p:pic>
        </p:grpSp>
      </p:grpSp>
    </p:spTree>
    <p:extLst>
      <p:ext uri="{BB962C8B-B14F-4D97-AF65-F5344CB8AC3E}">
        <p14:creationId xmlns:p14="http://schemas.microsoft.com/office/powerpoint/2010/main" val="78788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VIII. </a:t>
            </a:r>
            <a:r>
              <a:rPr lang="en-US" sz="2800" b="1" dirty="0">
                <a:latin typeface="Times New Roman" panose="02020603050405020304" pitchFamily="18" charset="0"/>
                <a:cs typeface="Times New Roman" panose="02020603050405020304" pitchFamily="18" charset="0"/>
              </a:rPr>
              <a:t>Slave boson formulation of </a:t>
            </a:r>
            <a:r>
              <a:rPr lang="en-US" sz="2800" b="1" dirty="0" smtClean="0">
                <a:latin typeface="Times New Roman" panose="02020603050405020304" pitchFamily="18" charset="0"/>
                <a:cs typeface="Times New Roman" panose="02020603050405020304" pitchFamily="18" charset="0"/>
              </a:rPr>
              <a:t>t-J  </a:t>
            </a:r>
            <a:r>
              <a:rPr lang="en-US" sz="2800" b="1" dirty="0">
                <a:latin typeface="Times New Roman" panose="02020603050405020304" pitchFamily="18" charset="0"/>
                <a:cs typeface="Times New Roman" panose="02020603050405020304" pitchFamily="18" charset="0"/>
              </a:rPr>
              <a:t>model and mean field theory</a:t>
            </a:r>
          </a:p>
        </p:txBody>
      </p:sp>
      <p:sp>
        <p:nvSpPr>
          <p:cNvPr id="21" name="TextBox 20"/>
          <p:cNvSpPr txBox="1"/>
          <p:nvPr/>
        </p:nvSpPr>
        <p:spPr>
          <a:xfrm>
            <a:off x="304799" y="1151453"/>
            <a:ext cx="8610601" cy="923330"/>
          </a:xfrm>
          <a:prstGeom prst="rect">
            <a:avLst/>
          </a:prstGeom>
          <a:noFill/>
        </p:spPr>
        <p:txBody>
          <a:bodyPr wrap="square" rtlCol="0">
            <a:spAutoFit/>
          </a:bodyPr>
          <a:lstStyle/>
          <a:p>
            <a:pPr marL="285750" indent="-285750" algn="just">
              <a:buFont typeface="Arial" panose="020B0604020202020204" pitchFamily="34" charset="0"/>
              <a:buChar char="•"/>
            </a:pPr>
            <a:r>
              <a:rPr lang="de-DE" sz="2200" b="1" dirty="0" smtClean="0">
                <a:solidFill>
                  <a:prstClr val="black"/>
                </a:solidFill>
                <a:latin typeface="Times New Roman" panose="02020603050405020304" pitchFamily="18" charset="0"/>
                <a:cs typeface="Times New Roman" panose="02020603050405020304" pitchFamily="18" charset="0"/>
              </a:rPr>
              <a:t>“</a:t>
            </a:r>
            <a:r>
              <a:rPr lang="en-US" sz="2200" b="1" dirty="0" smtClean="0">
                <a:latin typeface="Times New Roman" panose="02020603050405020304" pitchFamily="18" charset="0"/>
                <a:cs typeface="Times New Roman" panose="02020603050405020304" pitchFamily="18" charset="0"/>
              </a:rPr>
              <a:t>Local” U(1) gauge symmetry</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Effective Lagrangian</a:t>
            </a:r>
          </a:p>
        </p:txBody>
      </p:sp>
      <p:grpSp>
        <p:nvGrpSpPr>
          <p:cNvPr id="28" name="Group 27"/>
          <p:cNvGrpSpPr/>
          <p:nvPr/>
        </p:nvGrpSpPr>
        <p:grpSpPr>
          <a:xfrm>
            <a:off x="809910" y="1860804"/>
            <a:ext cx="7600379" cy="1568196"/>
            <a:chOff x="857821" y="3581400"/>
            <a:chExt cx="7600379" cy="1568196"/>
          </a:xfrm>
        </p:grpSpPr>
        <p:grpSp>
          <p:nvGrpSpPr>
            <p:cNvPr id="29" name="Group 28"/>
            <p:cNvGrpSpPr/>
            <p:nvPr/>
          </p:nvGrpSpPr>
          <p:grpSpPr>
            <a:xfrm>
              <a:off x="857821" y="3581400"/>
              <a:ext cx="7172706" cy="729996"/>
              <a:chOff x="1064514" y="5271516"/>
              <a:chExt cx="7172706" cy="729996"/>
            </a:xfrm>
          </p:grpSpPr>
          <p:pic>
            <p:nvPicPr>
              <p:cNvPr id="33" name="Picture 32"/>
              <p:cNvPicPr>
                <a:picLocks noChangeAspect="1"/>
              </p:cNvPicPr>
              <p:nvPr>
                <p:custDataLst>
                  <p:tags r:id="rId10"/>
                </p:custDataLst>
              </p:nvPr>
            </p:nvPicPr>
            <p:blipFill>
              <a:blip r:embed="rId14" cstate="print">
                <a:extLst>
                  <a:ext uri="{28A0092B-C50C-407E-A947-70E740481C1C}">
                    <a14:useLocalDpi xmlns:a14="http://schemas.microsoft.com/office/drawing/2010/main" val="0"/>
                  </a:ext>
                </a:extLst>
              </a:blip>
              <a:stretch>
                <a:fillRect/>
              </a:stretch>
            </p:blipFill>
            <p:spPr>
              <a:xfrm>
                <a:off x="1064514" y="5486400"/>
                <a:ext cx="4294632" cy="486156"/>
              </a:xfrm>
              <a:prstGeom prst="rect">
                <a:avLst/>
              </a:prstGeom>
            </p:spPr>
          </p:pic>
          <p:pic>
            <p:nvPicPr>
              <p:cNvPr id="34" name="Picture 33"/>
              <p:cNvPicPr>
                <a:picLocks noChangeAspect="1"/>
              </p:cNvPicPr>
              <p:nvPr>
                <p:custDataLst>
                  <p:tags r:id="rId11"/>
                </p:custDataLst>
              </p:nvPr>
            </p:nvPicPr>
            <p:blipFill>
              <a:blip r:embed="rId15" cstate="print">
                <a:extLst>
                  <a:ext uri="{28A0092B-C50C-407E-A947-70E740481C1C}">
                    <a14:useLocalDpi xmlns:a14="http://schemas.microsoft.com/office/drawing/2010/main" val="0"/>
                  </a:ext>
                </a:extLst>
              </a:blip>
              <a:stretch>
                <a:fillRect/>
              </a:stretch>
            </p:blipFill>
            <p:spPr>
              <a:xfrm>
                <a:off x="5410200" y="5271516"/>
                <a:ext cx="2827020" cy="729996"/>
              </a:xfrm>
              <a:prstGeom prst="rect">
                <a:avLst/>
              </a:prstGeom>
            </p:spPr>
          </p:pic>
        </p:grpSp>
        <p:grpSp>
          <p:nvGrpSpPr>
            <p:cNvPr id="30" name="Group 29"/>
            <p:cNvGrpSpPr/>
            <p:nvPr/>
          </p:nvGrpSpPr>
          <p:grpSpPr>
            <a:xfrm>
              <a:off x="1334643" y="4419600"/>
              <a:ext cx="7123557" cy="729996"/>
              <a:chOff x="1782318" y="5972556"/>
              <a:chExt cx="7123557" cy="729996"/>
            </a:xfrm>
          </p:grpSpPr>
          <p:pic>
            <p:nvPicPr>
              <p:cNvPr id="31" name="Picture 30"/>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1782318" y="5972556"/>
                <a:ext cx="5503164" cy="729996"/>
              </a:xfrm>
              <a:prstGeom prst="rect">
                <a:avLst/>
              </a:prstGeom>
            </p:spPr>
          </p:pic>
          <p:pic>
            <p:nvPicPr>
              <p:cNvPr id="32" name="Picture 31"/>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tretch>
                <a:fillRect/>
              </a:stretch>
            </p:blipFill>
            <p:spPr>
              <a:xfrm>
                <a:off x="7378827" y="6172200"/>
                <a:ext cx="1527048" cy="469392"/>
              </a:xfrm>
              <a:prstGeom prst="rect">
                <a:avLst/>
              </a:prstGeom>
            </p:spPr>
          </p:pic>
        </p:grpSp>
      </p:grpSp>
      <p:grpSp>
        <p:nvGrpSpPr>
          <p:cNvPr id="22" name="Group 21"/>
          <p:cNvGrpSpPr/>
          <p:nvPr/>
        </p:nvGrpSpPr>
        <p:grpSpPr>
          <a:xfrm>
            <a:off x="914400" y="3934968"/>
            <a:ext cx="7570216" cy="256032"/>
            <a:chOff x="852932" y="3657600"/>
            <a:chExt cx="7570216" cy="256032"/>
          </a:xfrm>
        </p:grpSpPr>
        <p:pic>
          <p:nvPicPr>
            <p:cNvPr id="23" name="Picture 22"/>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tretch>
              <a:fillRect/>
            </a:stretch>
          </p:blipFill>
          <p:spPr>
            <a:xfrm>
              <a:off x="852932" y="3657600"/>
              <a:ext cx="903732" cy="225552"/>
            </a:xfrm>
            <a:prstGeom prst="rect">
              <a:avLst/>
            </a:prstGeom>
          </p:spPr>
        </p:pic>
        <p:pic>
          <p:nvPicPr>
            <p:cNvPr id="24" name="Picture 23"/>
            <p:cNvPicPr>
              <a:picLocks noChangeAspect="1"/>
            </p:cNvPicPr>
            <p:nvPr>
              <p:custDataLst>
                <p:tags r:id="rId4"/>
              </p:custDataLst>
            </p:nvPr>
          </p:nvPicPr>
          <p:blipFill>
            <a:blip r:embed="rId19" cstate="print">
              <a:extLst>
                <a:ext uri="{28A0092B-C50C-407E-A947-70E740481C1C}">
                  <a14:useLocalDpi xmlns:a14="http://schemas.microsoft.com/office/drawing/2010/main" val="0"/>
                </a:ext>
              </a:extLst>
            </a:blip>
            <a:stretch>
              <a:fillRect/>
            </a:stretch>
          </p:blipFill>
          <p:spPr>
            <a:xfrm>
              <a:off x="2157222" y="3666744"/>
              <a:ext cx="880872" cy="216408"/>
            </a:xfrm>
            <a:prstGeom prst="rect">
              <a:avLst/>
            </a:prstGeom>
          </p:spPr>
        </p:pic>
        <p:pic>
          <p:nvPicPr>
            <p:cNvPr id="25" name="Picture 24"/>
            <p:cNvPicPr>
              <a:picLocks noChangeAspect="1"/>
            </p:cNvPicPr>
            <p:nvPr>
              <p:custDataLst>
                <p:tags r:id="rId5"/>
              </p:custDataLst>
            </p:nvPr>
          </p:nvPicPr>
          <p:blipFill>
            <a:blip r:embed="rId20" cstate="print">
              <a:extLst>
                <a:ext uri="{28A0092B-C50C-407E-A947-70E740481C1C}">
                  <a14:useLocalDpi xmlns:a14="http://schemas.microsoft.com/office/drawing/2010/main" val="0"/>
                </a:ext>
              </a:extLst>
            </a:blip>
            <a:stretch>
              <a:fillRect/>
            </a:stretch>
          </p:blipFill>
          <p:spPr>
            <a:xfrm>
              <a:off x="3438652" y="3669792"/>
              <a:ext cx="1484376" cy="243840"/>
            </a:xfrm>
            <a:prstGeom prst="rect">
              <a:avLst/>
            </a:prstGeom>
          </p:spPr>
        </p:pic>
        <p:pic>
          <p:nvPicPr>
            <p:cNvPr id="35" name="Picture 34"/>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5323586" y="3669792"/>
              <a:ext cx="1438656" cy="243840"/>
            </a:xfrm>
            <a:prstGeom prst="rect">
              <a:avLst/>
            </a:prstGeom>
          </p:spPr>
        </p:pic>
        <p:pic>
          <p:nvPicPr>
            <p:cNvPr id="36" name="Picture 35"/>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7162800" y="3704844"/>
              <a:ext cx="1260348" cy="178308"/>
            </a:xfrm>
            <a:prstGeom prst="rect">
              <a:avLst/>
            </a:prstGeom>
          </p:spPr>
        </p:pic>
      </p:grpSp>
      <p:sp>
        <p:nvSpPr>
          <p:cNvPr id="37" name="TextBox 36"/>
          <p:cNvSpPr txBox="1"/>
          <p:nvPr/>
        </p:nvSpPr>
        <p:spPr>
          <a:xfrm>
            <a:off x="304799" y="3486090"/>
            <a:ext cx="40386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Local U(1) transformation</a:t>
            </a:r>
            <a:endParaRPr lang="en-US" sz="2000" dirty="0" smtClean="0">
              <a:latin typeface="Times New Roman" panose="02020603050405020304" pitchFamily="18" charset="0"/>
              <a:cs typeface="Times New Roman" panose="02020603050405020304" pitchFamily="18" charset="0"/>
            </a:endParaRPr>
          </a:p>
        </p:txBody>
      </p:sp>
      <p:sp>
        <p:nvSpPr>
          <p:cNvPr id="38" name="TextBox 37"/>
          <p:cNvSpPr txBox="1"/>
          <p:nvPr/>
        </p:nvSpPr>
        <p:spPr>
          <a:xfrm>
            <a:off x="304800" y="4705290"/>
            <a:ext cx="6919468"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We have various </a:t>
            </a:r>
            <a:r>
              <a:rPr lang="de-DE" sz="2000" dirty="0">
                <a:latin typeface="Times New Roman" panose="02020603050405020304" pitchFamily="18" charset="0"/>
                <a:cs typeface="Times New Roman" panose="02020603050405020304" pitchFamily="18" charset="0"/>
              </a:rPr>
              <a:t>choices satisfying mean field conditions</a:t>
            </a:r>
            <a:endParaRPr lang="en-US" sz="2000" dirty="0" smtClean="0">
              <a:latin typeface="Times New Roman" panose="02020603050405020304" pitchFamily="18" charset="0"/>
              <a:cs typeface="Times New Roman" panose="02020603050405020304" pitchFamily="18" charset="0"/>
            </a:endParaRPr>
          </a:p>
        </p:txBody>
      </p:sp>
      <p:grpSp>
        <p:nvGrpSpPr>
          <p:cNvPr id="2" name="Group 1"/>
          <p:cNvGrpSpPr/>
          <p:nvPr/>
        </p:nvGrpSpPr>
        <p:grpSpPr>
          <a:xfrm>
            <a:off x="1908810" y="5207508"/>
            <a:ext cx="4034790" cy="431292"/>
            <a:chOff x="1908810" y="4750308"/>
            <a:chExt cx="4034790" cy="431292"/>
          </a:xfrm>
        </p:grpSpPr>
        <p:pic>
          <p:nvPicPr>
            <p:cNvPr id="39" name="Picture 38"/>
            <p:cNvPicPr>
              <a:picLocks noChangeAspect="1"/>
            </p:cNvPicPr>
            <p:nvPr>
              <p:custDataLst>
                <p:tags r:id="rId1"/>
              </p:custDataLst>
            </p:nvPr>
          </p:nvPicPr>
          <p:blipFill>
            <a:blip r:embed="rId23" cstate="print">
              <a:extLst>
                <a:ext uri="{28A0092B-C50C-407E-A947-70E740481C1C}">
                  <a14:useLocalDpi xmlns:a14="http://schemas.microsoft.com/office/drawing/2010/main" val="0"/>
                </a:ext>
              </a:extLst>
            </a:blip>
            <a:stretch>
              <a:fillRect/>
            </a:stretch>
          </p:blipFill>
          <p:spPr>
            <a:xfrm>
              <a:off x="1908810" y="4750308"/>
              <a:ext cx="1461516" cy="431292"/>
            </a:xfrm>
            <a:prstGeom prst="rect">
              <a:avLst/>
            </a:prstGeom>
          </p:spPr>
        </p:pic>
        <p:pic>
          <p:nvPicPr>
            <p:cNvPr id="40" name="Picture 39"/>
            <p:cNvPicPr>
              <a:picLocks noChangeAspect="1"/>
            </p:cNvPicPr>
            <p:nvPr>
              <p:custDataLst>
                <p:tags r:id="rId2"/>
              </p:custDataLst>
            </p:nvPr>
          </p:nvPicPr>
          <p:blipFill>
            <a:blip r:embed="rId24" cstate="print">
              <a:extLst>
                <a:ext uri="{28A0092B-C50C-407E-A947-70E740481C1C}">
                  <a14:useLocalDpi xmlns:a14="http://schemas.microsoft.com/office/drawing/2010/main" val="0"/>
                </a:ext>
              </a:extLst>
            </a:blip>
            <a:stretch>
              <a:fillRect/>
            </a:stretch>
          </p:blipFill>
          <p:spPr>
            <a:xfrm>
              <a:off x="4034028" y="4800600"/>
              <a:ext cx="1909572" cy="211836"/>
            </a:xfrm>
            <a:prstGeom prst="rect">
              <a:avLst/>
            </a:prstGeom>
          </p:spPr>
        </p:pic>
      </p:grpSp>
      <p:sp>
        <p:nvSpPr>
          <p:cNvPr id="41" name="TextBox 40"/>
          <p:cNvSpPr txBox="1"/>
          <p:nvPr/>
        </p:nvSpPr>
        <p:spPr>
          <a:xfrm>
            <a:off x="304800" y="4248090"/>
            <a:ext cx="8105489"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Phase fluctuations of </a:t>
            </a:r>
            <a:r>
              <a:rPr lang="en-US" sz="2000" dirty="0" err="1" smtClean="0">
                <a:latin typeface="Times New Roman"/>
                <a:ea typeface="Calibri"/>
              </a:rPr>
              <a:t>χ</a:t>
            </a:r>
            <a:r>
              <a:rPr lang="en-US" sz="2000" b="1" baseline="-25000" dirty="0" err="1" smtClean="0">
                <a:latin typeface="Times New Roman"/>
                <a:ea typeface="Calibri"/>
              </a:rPr>
              <a:t>ij</a:t>
            </a:r>
            <a:r>
              <a:rPr lang="en-US" sz="2000" dirty="0" smtClean="0">
                <a:latin typeface="Times New Roman"/>
                <a:ea typeface="Calibri"/>
              </a:rPr>
              <a:t> and </a:t>
            </a:r>
            <a:r>
              <a:rPr lang="en-US" sz="2000" dirty="0" err="1" smtClean="0">
                <a:latin typeface="Times New Roman"/>
                <a:ea typeface="Calibri"/>
              </a:rPr>
              <a:t>λ</a:t>
            </a:r>
            <a:r>
              <a:rPr lang="en-US" sz="2000" b="1" baseline="-25000" dirty="0" err="1" smtClean="0">
                <a:latin typeface="Times New Roman"/>
                <a:ea typeface="Calibri"/>
              </a:rPr>
              <a:t>i</a:t>
            </a:r>
            <a:r>
              <a:rPr lang="en-US" sz="2000" dirty="0" smtClean="0">
                <a:latin typeface="Times New Roman"/>
                <a:ea typeface="Calibri"/>
              </a:rPr>
              <a:t> have dynamics of U(1) gauge field</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14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VIII. </a:t>
            </a:r>
            <a:r>
              <a:rPr lang="en-US" sz="2800" b="1" dirty="0">
                <a:latin typeface="Times New Roman" panose="02020603050405020304" pitchFamily="18" charset="0"/>
                <a:cs typeface="Times New Roman" panose="02020603050405020304" pitchFamily="18" charset="0"/>
              </a:rPr>
              <a:t>Slave boson formulation of </a:t>
            </a:r>
            <a:r>
              <a:rPr lang="en-US" sz="2800" b="1" dirty="0" smtClean="0">
                <a:latin typeface="Times New Roman" panose="02020603050405020304" pitchFamily="18" charset="0"/>
                <a:cs typeface="Times New Roman" panose="02020603050405020304" pitchFamily="18" charset="0"/>
              </a:rPr>
              <a:t>t-J  </a:t>
            </a:r>
            <a:r>
              <a:rPr lang="en-US" sz="2800" b="1" dirty="0">
                <a:latin typeface="Times New Roman" panose="02020603050405020304" pitchFamily="18" charset="0"/>
                <a:cs typeface="Times New Roman" panose="02020603050405020304" pitchFamily="18" charset="0"/>
              </a:rPr>
              <a:t>model and mean field theory</a:t>
            </a:r>
          </a:p>
        </p:txBody>
      </p:sp>
      <p:sp>
        <p:nvSpPr>
          <p:cNvPr id="21" name="TextBox 20"/>
          <p:cNvSpPr txBox="1"/>
          <p:nvPr/>
        </p:nvSpPr>
        <p:spPr>
          <a:xfrm>
            <a:off x="304799" y="1151453"/>
            <a:ext cx="8610601" cy="923330"/>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solidFill>
                  <a:prstClr val="black"/>
                </a:solidFill>
                <a:latin typeface="Times New Roman" panose="02020603050405020304" pitchFamily="18" charset="0"/>
                <a:cs typeface="Times New Roman" panose="02020603050405020304" pitchFamily="18" charset="0"/>
              </a:rPr>
              <a:t>Mean field </a:t>
            </a:r>
            <a:r>
              <a:rPr lang="en-US" sz="2200" b="1" dirty="0" err="1" smtClean="0">
                <a:solidFill>
                  <a:prstClr val="black"/>
                </a:solidFill>
                <a:latin typeface="Times New Roman" panose="02020603050405020304" pitchFamily="18" charset="0"/>
                <a:cs typeface="Times New Roman" panose="02020603050405020304" pitchFamily="18" charset="0"/>
              </a:rPr>
              <a:t>ansatz</a:t>
            </a: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Effective Lagrangian</a:t>
            </a:r>
          </a:p>
        </p:txBody>
      </p:sp>
      <p:grpSp>
        <p:nvGrpSpPr>
          <p:cNvPr id="28" name="Group 27"/>
          <p:cNvGrpSpPr/>
          <p:nvPr/>
        </p:nvGrpSpPr>
        <p:grpSpPr>
          <a:xfrm>
            <a:off x="809910" y="1860804"/>
            <a:ext cx="7600379" cy="1568196"/>
            <a:chOff x="857821" y="3581400"/>
            <a:chExt cx="7600379" cy="1568196"/>
          </a:xfrm>
        </p:grpSpPr>
        <p:grpSp>
          <p:nvGrpSpPr>
            <p:cNvPr id="29" name="Group 28"/>
            <p:cNvGrpSpPr/>
            <p:nvPr/>
          </p:nvGrpSpPr>
          <p:grpSpPr>
            <a:xfrm>
              <a:off x="857821" y="3581400"/>
              <a:ext cx="7172706" cy="729996"/>
              <a:chOff x="1064514" y="5271516"/>
              <a:chExt cx="7172706" cy="729996"/>
            </a:xfrm>
          </p:grpSpPr>
          <p:pic>
            <p:nvPicPr>
              <p:cNvPr id="33" name="Picture 32"/>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064514" y="5486400"/>
                <a:ext cx="4294632" cy="486156"/>
              </a:xfrm>
              <a:prstGeom prst="rect">
                <a:avLst/>
              </a:prstGeom>
            </p:spPr>
          </p:pic>
          <p:pic>
            <p:nvPicPr>
              <p:cNvPr id="34" name="Picture 33"/>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5410200" y="5271516"/>
                <a:ext cx="2827020" cy="729996"/>
              </a:xfrm>
              <a:prstGeom prst="rect">
                <a:avLst/>
              </a:prstGeom>
            </p:spPr>
          </p:pic>
        </p:grpSp>
        <p:grpSp>
          <p:nvGrpSpPr>
            <p:cNvPr id="30" name="Group 29"/>
            <p:cNvGrpSpPr/>
            <p:nvPr/>
          </p:nvGrpSpPr>
          <p:grpSpPr>
            <a:xfrm>
              <a:off x="1334643" y="4419600"/>
              <a:ext cx="7123557" cy="729996"/>
              <a:chOff x="1782318" y="5972556"/>
              <a:chExt cx="7123557" cy="729996"/>
            </a:xfrm>
          </p:grpSpPr>
          <p:pic>
            <p:nvPicPr>
              <p:cNvPr id="31" name="Picture 3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782318" y="5972556"/>
                <a:ext cx="5503164" cy="729996"/>
              </a:xfrm>
              <a:prstGeom prst="rect">
                <a:avLst/>
              </a:prstGeom>
            </p:spPr>
          </p:pic>
          <p:pic>
            <p:nvPicPr>
              <p:cNvPr id="32" name="Picture 3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7378827" y="6172200"/>
                <a:ext cx="1527048" cy="469392"/>
              </a:xfrm>
              <a:prstGeom prst="rect">
                <a:avLst/>
              </a:prstGeom>
            </p:spPr>
          </p:pic>
        </p:grpSp>
      </p:grpSp>
      <p:sp>
        <p:nvSpPr>
          <p:cNvPr id="37" name="TextBox 36"/>
          <p:cNvSpPr txBox="1"/>
          <p:nvPr/>
        </p:nvSpPr>
        <p:spPr>
          <a:xfrm>
            <a:off x="304799" y="3486090"/>
            <a:ext cx="71628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The uniform RVB </a:t>
            </a:r>
            <a:r>
              <a:rPr lang="de-DE" sz="2000" dirty="0" smtClean="0">
                <a:latin typeface="Times New Roman" panose="02020603050405020304" pitchFamily="18" charset="0"/>
                <a:cs typeface="Times New Roman" panose="02020603050405020304" pitchFamily="18" charset="0"/>
              </a:rPr>
              <a:t>(uRVB) state </a:t>
            </a:r>
            <a:r>
              <a:rPr lang="de-DE" sz="2000" dirty="0">
                <a:latin typeface="Times New Roman" panose="02020603050405020304" pitchFamily="18" charset="0"/>
                <a:cs typeface="Times New Roman" panose="02020603050405020304" pitchFamily="18" charset="0"/>
                <a:sym typeface="Wingdings" panose="05000000000000000000" pitchFamily="2" charset="2"/>
              </a:rPr>
              <a:t> purely fermionic theory</a:t>
            </a:r>
            <a:endParaRPr lang="en-US" sz="2000" dirty="0" smtClean="0">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2574035" y="3962460"/>
            <a:ext cx="4072128" cy="441960"/>
          </a:xfrm>
          <a:prstGeom prst="rect">
            <a:avLst/>
          </a:prstGeom>
        </p:spPr>
      </p:pic>
      <p:pic>
        <p:nvPicPr>
          <p:cNvPr id="27" name="Picture 2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336797" y="6044184"/>
            <a:ext cx="2546604" cy="509016"/>
          </a:xfrm>
          <a:prstGeom prst="rect">
            <a:avLst/>
          </a:prstGeom>
        </p:spPr>
      </p:pic>
      <p:sp>
        <p:nvSpPr>
          <p:cNvPr id="42" name="TextBox 41"/>
          <p:cNvSpPr txBox="1"/>
          <p:nvPr/>
        </p:nvSpPr>
        <p:spPr>
          <a:xfrm>
            <a:off x="304800" y="4419600"/>
            <a:ext cx="7162801" cy="1015663"/>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Lower energy states than uRVB state</a:t>
            </a:r>
          </a:p>
          <a:p>
            <a:pPr marL="1200150" lvl="2" indent="-285750" algn="just">
              <a:buFont typeface="Arial" panose="020B0604020202020204" pitchFamily="34" charset="0"/>
              <a:buChar char="•"/>
            </a:pPr>
            <a:r>
              <a:rPr lang="de-DE" sz="2000" i="1" dirty="0" smtClean="0">
                <a:latin typeface="Times New Roman" panose="02020603050405020304" pitchFamily="18" charset="0"/>
                <a:cs typeface="Times New Roman" panose="02020603050405020304" pitchFamily="18" charset="0"/>
              </a:rPr>
              <a:t>d</a:t>
            </a:r>
            <a:r>
              <a:rPr lang="de-DE" sz="2000" dirty="0" smtClean="0">
                <a:latin typeface="Times New Roman" panose="02020603050405020304" pitchFamily="18" charset="0"/>
                <a:cs typeface="Times New Roman" panose="02020603050405020304" pitchFamily="18" charset="0"/>
              </a:rPr>
              <a:t>-wave state</a:t>
            </a:r>
          </a:p>
          <a:p>
            <a:pPr marL="1200150" lvl="2"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Staggered </a:t>
            </a:r>
            <a:r>
              <a:rPr lang="de-DE" sz="2000" dirty="0">
                <a:latin typeface="Times New Roman" panose="02020603050405020304" pitchFamily="18" charset="0"/>
                <a:cs typeface="Times New Roman" panose="02020603050405020304" pitchFamily="18" charset="0"/>
              </a:rPr>
              <a:t>flux state</a:t>
            </a:r>
            <a:endParaRPr lang="en-US" sz="2000" dirty="0" smtClean="0">
              <a:latin typeface="Times New Roman" panose="02020603050405020304" pitchFamily="18" charset="0"/>
              <a:cs typeface="Times New Roman" panose="02020603050405020304" pitchFamily="18" charset="0"/>
            </a:endParaRPr>
          </a:p>
        </p:txBody>
      </p:sp>
      <p:sp>
        <p:nvSpPr>
          <p:cNvPr id="43" name="TextBox 42"/>
          <p:cNvSpPr txBox="1"/>
          <p:nvPr/>
        </p:nvSpPr>
        <p:spPr>
          <a:xfrm>
            <a:off x="304800" y="5467290"/>
            <a:ext cx="8610600" cy="707886"/>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i="1" dirty="0" smtClean="0">
                <a:latin typeface="Times New Roman" panose="02020603050405020304" pitchFamily="18" charset="0"/>
                <a:cs typeface="Times New Roman" panose="02020603050405020304" pitchFamily="18" charset="0"/>
              </a:rPr>
              <a:t>d</a:t>
            </a:r>
            <a:r>
              <a:rPr lang="de-DE" sz="2000" dirty="0" smtClean="0">
                <a:latin typeface="Times New Roman" panose="02020603050405020304" pitchFamily="18" charset="0"/>
                <a:cs typeface="Times New Roman" panose="02020603050405020304" pitchFamily="18" charset="0"/>
              </a:rPr>
              <a:t>-wave and staggered </a:t>
            </a:r>
            <a:r>
              <a:rPr lang="de-DE" sz="2000" dirty="0">
                <a:latin typeface="Times New Roman" panose="02020603050405020304" pitchFamily="18" charset="0"/>
                <a:cs typeface="Times New Roman" panose="02020603050405020304" pitchFamily="18" charset="0"/>
              </a:rPr>
              <a:t>flux state have identical </a:t>
            </a:r>
            <a:r>
              <a:rPr lang="de-DE" sz="2000" dirty="0" smtClean="0">
                <a:latin typeface="Times New Roman" panose="02020603050405020304" pitchFamily="18" charset="0"/>
                <a:cs typeface="Times New Roman" panose="02020603050405020304" pitchFamily="18" charset="0"/>
              </a:rPr>
              <a:t>dispersion due to local SU(2) symmetry</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1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VIII. </a:t>
            </a:r>
            <a:r>
              <a:rPr lang="en-US" sz="2800" b="1" dirty="0">
                <a:latin typeface="Times New Roman" panose="02020603050405020304" pitchFamily="18" charset="0"/>
                <a:cs typeface="Times New Roman" panose="02020603050405020304" pitchFamily="18" charset="0"/>
              </a:rPr>
              <a:t>Slave boson formulation of </a:t>
            </a:r>
            <a:r>
              <a:rPr lang="en-US" sz="2800" b="1" dirty="0" smtClean="0">
                <a:latin typeface="Times New Roman" panose="02020603050405020304" pitchFamily="18" charset="0"/>
                <a:cs typeface="Times New Roman" panose="02020603050405020304" pitchFamily="18" charset="0"/>
              </a:rPr>
              <a:t>t-J  </a:t>
            </a:r>
            <a:r>
              <a:rPr lang="en-US" sz="2800" b="1" dirty="0">
                <a:latin typeface="Times New Roman" panose="02020603050405020304" pitchFamily="18" charset="0"/>
                <a:cs typeface="Times New Roman" panose="02020603050405020304" pitchFamily="18" charset="0"/>
              </a:rPr>
              <a:t>model and mean field theory</a:t>
            </a:r>
          </a:p>
        </p:txBody>
      </p:sp>
      <p:sp>
        <p:nvSpPr>
          <p:cNvPr id="21" name="TextBox 20"/>
          <p:cNvSpPr txBox="1"/>
          <p:nvPr/>
        </p:nvSpPr>
        <p:spPr>
          <a:xfrm>
            <a:off x="304799" y="1151453"/>
            <a:ext cx="8610601" cy="923330"/>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solidFill>
                  <a:prstClr val="black"/>
                </a:solidFill>
                <a:latin typeface="Times New Roman" panose="02020603050405020304" pitchFamily="18" charset="0"/>
                <a:cs typeface="Times New Roman" panose="02020603050405020304" pitchFamily="18" charset="0"/>
              </a:rPr>
              <a:t>Mean field </a:t>
            </a:r>
            <a:r>
              <a:rPr lang="en-US" sz="2200" b="1" dirty="0" err="1" smtClean="0">
                <a:solidFill>
                  <a:prstClr val="black"/>
                </a:solidFill>
                <a:latin typeface="Times New Roman" panose="02020603050405020304" pitchFamily="18" charset="0"/>
                <a:cs typeface="Times New Roman" panose="02020603050405020304" pitchFamily="18" charset="0"/>
              </a:rPr>
              <a:t>ansatz</a:t>
            </a: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Effective Lagrangian</a:t>
            </a:r>
          </a:p>
        </p:txBody>
      </p:sp>
      <p:grpSp>
        <p:nvGrpSpPr>
          <p:cNvPr id="28" name="Group 27"/>
          <p:cNvGrpSpPr/>
          <p:nvPr/>
        </p:nvGrpSpPr>
        <p:grpSpPr>
          <a:xfrm>
            <a:off x="809910" y="1860804"/>
            <a:ext cx="7600379" cy="1568196"/>
            <a:chOff x="857821" y="3581400"/>
            <a:chExt cx="7600379" cy="1568196"/>
          </a:xfrm>
        </p:grpSpPr>
        <p:grpSp>
          <p:nvGrpSpPr>
            <p:cNvPr id="29" name="Group 28"/>
            <p:cNvGrpSpPr/>
            <p:nvPr/>
          </p:nvGrpSpPr>
          <p:grpSpPr>
            <a:xfrm>
              <a:off x="857821" y="3581400"/>
              <a:ext cx="7172706" cy="729996"/>
              <a:chOff x="1064514" y="5271516"/>
              <a:chExt cx="7172706" cy="729996"/>
            </a:xfrm>
          </p:grpSpPr>
          <p:pic>
            <p:nvPicPr>
              <p:cNvPr id="33" name="Picture 32"/>
              <p:cNvPicPr>
                <a:picLocks noChangeAspect="1"/>
              </p:cNvPicPr>
              <p:nvPr>
                <p:custDataLst>
                  <p:tags r:id="rId9"/>
                </p:custDataLst>
              </p:nvPr>
            </p:nvPicPr>
            <p:blipFill>
              <a:blip r:embed="rId13" cstate="print">
                <a:extLst>
                  <a:ext uri="{28A0092B-C50C-407E-A947-70E740481C1C}">
                    <a14:useLocalDpi xmlns:a14="http://schemas.microsoft.com/office/drawing/2010/main" val="0"/>
                  </a:ext>
                </a:extLst>
              </a:blip>
              <a:stretch>
                <a:fillRect/>
              </a:stretch>
            </p:blipFill>
            <p:spPr>
              <a:xfrm>
                <a:off x="1064514" y="5486400"/>
                <a:ext cx="4294632" cy="486156"/>
              </a:xfrm>
              <a:prstGeom prst="rect">
                <a:avLst/>
              </a:prstGeom>
            </p:spPr>
          </p:pic>
          <p:pic>
            <p:nvPicPr>
              <p:cNvPr id="34" name="Picture 33"/>
              <p:cNvPicPr>
                <a:picLocks noChangeAspect="1"/>
              </p:cNvPicPr>
              <p:nvPr>
                <p:custDataLst>
                  <p:tags r:id="rId10"/>
                </p:custDataLst>
              </p:nvPr>
            </p:nvPicPr>
            <p:blipFill>
              <a:blip r:embed="rId14" cstate="print">
                <a:extLst>
                  <a:ext uri="{28A0092B-C50C-407E-A947-70E740481C1C}">
                    <a14:useLocalDpi xmlns:a14="http://schemas.microsoft.com/office/drawing/2010/main" val="0"/>
                  </a:ext>
                </a:extLst>
              </a:blip>
              <a:stretch>
                <a:fillRect/>
              </a:stretch>
            </p:blipFill>
            <p:spPr>
              <a:xfrm>
                <a:off x="5410200" y="5271516"/>
                <a:ext cx="2827020" cy="729996"/>
              </a:xfrm>
              <a:prstGeom prst="rect">
                <a:avLst/>
              </a:prstGeom>
            </p:spPr>
          </p:pic>
        </p:grpSp>
        <p:grpSp>
          <p:nvGrpSpPr>
            <p:cNvPr id="30" name="Group 29"/>
            <p:cNvGrpSpPr/>
            <p:nvPr/>
          </p:nvGrpSpPr>
          <p:grpSpPr>
            <a:xfrm>
              <a:off x="1334643" y="4419600"/>
              <a:ext cx="7123557" cy="729996"/>
              <a:chOff x="1782318" y="5972556"/>
              <a:chExt cx="7123557" cy="729996"/>
            </a:xfrm>
          </p:grpSpPr>
          <p:pic>
            <p:nvPicPr>
              <p:cNvPr id="31" name="Picture 30"/>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782318" y="5972556"/>
                <a:ext cx="5503164" cy="729996"/>
              </a:xfrm>
              <a:prstGeom prst="rect">
                <a:avLst/>
              </a:prstGeom>
            </p:spPr>
          </p:pic>
          <p:pic>
            <p:nvPicPr>
              <p:cNvPr id="32" name="Picture 31"/>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7378827" y="6172200"/>
                <a:ext cx="1527048" cy="469392"/>
              </a:xfrm>
              <a:prstGeom prst="rect">
                <a:avLst/>
              </a:prstGeom>
            </p:spPr>
          </p:pic>
        </p:grpSp>
      </p:grpSp>
      <p:sp>
        <p:nvSpPr>
          <p:cNvPr id="37" name="TextBox 36"/>
          <p:cNvSpPr txBox="1"/>
          <p:nvPr/>
        </p:nvSpPr>
        <p:spPr>
          <a:xfrm>
            <a:off x="304799" y="3486090"/>
            <a:ext cx="41148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Use of SU(2) doublets</a:t>
            </a:r>
            <a:endParaRPr lang="en-US" sz="2000" dirty="0" smtClean="0">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3336797" y="3810000"/>
            <a:ext cx="2546604" cy="509016"/>
          </a:xfrm>
          <a:prstGeom prst="rect">
            <a:avLst/>
          </a:prstGeom>
        </p:spPr>
      </p:pic>
      <p:sp>
        <p:nvSpPr>
          <p:cNvPr id="16" name="TextBox 15"/>
          <p:cNvSpPr txBox="1"/>
          <p:nvPr/>
        </p:nvSpPr>
        <p:spPr>
          <a:xfrm>
            <a:off x="304800" y="4267200"/>
            <a:ext cx="54102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Compact </a:t>
            </a:r>
            <a:r>
              <a:rPr lang="de-DE" sz="2000" dirty="0">
                <a:latin typeface="Times New Roman" panose="02020603050405020304" pitchFamily="18" charset="0"/>
                <a:cs typeface="Times New Roman" panose="02020603050405020304" pitchFamily="18" charset="0"/>
              </a:rPr>
              <a:t>Effective Lagrangian</a:t>
            </a:r>
            <a:endParaRPr lang="en-US" sz="2000" dirty="0" smtClean="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348739" y="4724400"/>
            <a:ext cx="6522720" cy="1219200"/>
            <a:chOff x="1272540" y="3733800"/>
            <a:chExt cx="6522720" cy="1219200"/>
          </a:xfrm>
        </p:grpSpPr>
        <p:pic>
          <p:nvPicPr>
            <p:cNvPr id="18" name="Picture 17"/>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1272540" y="3733800"/>
              <a:ext cx="6522720" cy="614172"/>
            </a:xfrm>
            <a:prstGeom prst="rect">
              <a:avLst/>
            </a:prstGeom>
          </p:spPr>
        </p:pic>
        <p:pic>
          <p:nvPicPr>
            <p:cNvPr id="19" name="Picture 18"/>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1828800" y="4483608"/>
              <a:ext cx="3875532" cy="469392"/>
            </a:xfrm>
            <a:prstGeom prst="rect">
              <a:avLst/>
            </a:prstGeom>
          </p:spPr>
        </p:pic>
      </p:grpSp>
      <p:pic>
        <p:nvPicPr>
          <p:cNvPr id="20" name="Picture 19"/>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1602867" y="6019800"/>
            <a:ext cx="1661160" cy="499872"/>
          </a:xfrm>
          <a:prstGeom prst="rect">
            <a:avLst/>
          </a:prstGeom>
        </p:spPr>
      </p:pic>
      <p:grpSp>
        <p:nvGrpSpPr>
          <p:cNvPr id="22" name="Group 21"/>
          <p:cNvGrpSpPr/>
          <p:nvPr/>
        </p:nvGrpSpPr>
        <p:grpSpPr>
          <a:xfrm>
            <a:off x="3966210" y="6054090"/>
            <a:ext cx="4034790" cy="431292"/>
            <a:chOff x="1908810" y="4750308"/>
            <a:chExt cx="4034790" cy="431292"/>
          </a:xfrm>
        </p:grpSpPr>
        <p:pic>
          <p:nvPicPr>
            <p:cNvPr id="23" name="Picture 22"/>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1908810" y="4750308"/>
              <a:ext cx="1461516" cy="431292"/>
            </a:xfrm>
            <a:prstGeom prst="rect">
              <a:avLst/>
            </a:prstGeom>
          </p:spPr>
        </p:pic>
        <p:pic>
          <p:nvPicPr>
            <p:cNvPr id="24" name="Picture 23"/>
            <p:cNvPicPr>
              <a:picLocks noChangeAspect="1"/>
            </p:cNvPicPr>
            <p:nvPr>
              <p:custDataLst>
                <p:tags r:id="rId4"/>
              </p:custDataLst>
            </p:nvPr>
          </p:nvPicPr>
          <p:blipFill>
            <a:blip r:embed="rId22" cstate="print">
              <a:extLst>
                <a:ext uri="{28A0092B-C50C-407E-A947-70E740481C1C}">
                  <a14:useLocalDpi xmlns:a14="http://schemas.microsoft.com/office/drawing/2010/main" val="0"/>
                </a:ext>
              </a:extLst>
            </a:blip>
            <a:stretch>
              <a:fillRect/>
            </a:stretch>
          </p:blipFill>
          <p:spPr>
            <a:xfrm>
              <a:off x="4034028" y="4800600"/>
              <a:ext cx="1909572" cy="211836"/>
            </a:xfrm>
            <a:prstGeom prst="rect">
              <a:avLst/>
            </a:prstGeom>
          </p:spPr>
        </p:pic>
      </p:grpSp>
    </p:spTree>
    <p:extLst>
      <p:ext uri="{BB962C8B-B14F-4D97-AF65-F5344CB8AC3E}">
        <p14:creationId xmlns:p14="http://schemas.microsoft.com/office/powerpoint/2010/main" val="40203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VIII. </a:t>
            </a:r>
            <a:r>
              <a:rPr lang="en-US" sz="2800" b="1" dirty="0">
                <a:latin typeface="Times New Roman" panose="02020603050405020304" pitchFamily="18" charset="0"/>
                <a:cs typeface="Times New Roman" panose="02020603050405020304" pitchFamily="18" charset="0"/>
              </a:rPr>
              <a:t>Slave boson formulation of </a:t>
            </a:r>
            <a:r>
              <a:rPr lang="en-US" sz="2800" b="1" dirty="0" smtClean="0">
                <a:latin typeface="Times New Roman" panose="02020603050405020304" pitchFamily="18" charset="0"/>
                <a:cs typeface="Times New Roman" panose="02020603050405020304" pitchFamily="18" charset="0"/>
              </a:rPr>
              <a:t>t-J  </a:t>
            </a:r>
            <a:r>
              <a:rPr lang="en-US" sz="2800" b="1" dirty="0">
                <a:latin typeface="Times New Roman" panose="02020603050405020304" pitchFamily="18" charset="0"/>
                <a:cs typeface="Times New Roman" panose="02020603050405020304" pitchFamily="18" charset="0"/>
              </a:rPr>
              <a:t>model and mean field theory</a:t>
            </a:r>
          </a:p>
        </p:txBody>
      </p:sp>
      <p:sp>
        <p:nvSpPr>
          <p:cNvPr id="21" name="TextBox 20"/>
          <p:cNvSpPr txBox="1"/>
          <p:nvPr/>
        </p:nvSpPr>
        <p:spPr>
          <a:xfrm>
            <a:off x="304799" y="1151453"/>
            <a:ext cx="8610601" cy="923330"/>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solidFill>
                  <a:prstClr val="black"/>
                </a:solidFill>
                <a:latin typeface="Times New Roman" panose="02020603050405020304" pitchFamily="18" charset="0"/>
                <a:cs typeface="Times New Roman" panose="02020603050405020304" pitchFamily="18" charset="0"/>
              </a:rPr>
              <a:t>Mean field </a:t>
            </a:r>
            <a:r>
              <a:rPr lang="en-US" sz="2200" b="1" dirty="0" err="1" smtClean="0">
                <a:solidFill>
                  <a:prstClr val="black"/>
                </a:solidFill>
                <a:latin typeface="Times New Roman" panose="02020603050405020304" pitchFamily="18" charset="0"/>
                <a:cs typeface="Times New Roman" panose="02020603050405020304" pitchFamily="18" charset="0"/>
              </a:rPr>
              <a:t>ansatz</a:t>
            </a: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Compact Effective Lagrangian</a:t>
            </a:r>
            <a:endParaRPr lang="de-DE" sz="2000" dirty="0" smtClean="0">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6257670" y="1219200"/>
            <a:ext cx="2546604" cy="509016"/>
          </a:xfrm>
          <a:prstGeom prst="rect">
            <a:avLst/>
          </a:prstGeom>
        </p:spPr>
      </p:pic>
      <p:grpSp>
        <p:nvGrpSpPr>
          <p:cNvPr id="17" name="Group 16"/>
          <p:cNvGrpSpPr/>
          <p:nvPr/>
        </p:nvGrpSpPr>
        <p:grpSpPr>
          <a:xfrm>
            <a:off x="1348739" y="2014728"/>
            <a:ext cx="6522720" cy="1219200"/>
            <a:chOff x="1272540" y="3733800"/>
            <a:chExt cx="6522720" cy="1219200"/>
          </a:xfrm>
        </p:grpSpPr>
        <p:pic>
          <p:nvPicPr>
            <p:cNvPr id="18" name="Picture 17"/>
            <p:cNvPicPr>
              <a:picLocks noChangeAspect="1"/>
            </p:cNvPicPr>
            <p:nvPr>
              <p:custDataLst>
                <p:tags r:id="rId12"/>
              </p:custDataLst>
            </p:nvPr>
          </p:nvPicPr>
          <p:blipFill>
            <a:blip r:embed="rId17" cstate="print">
              <a:extLst>
                <a:ext uri="{28A0092B-C50C-407E-A947-70E740481C1C}">
                  <a14:useLocalDpi xmlns:a14="http://schemas.microsoft.com/office/drawing/2010/main" val="0"/>
                </a:ext>
              </a:extLst>
            </a:blip>
            <a:stretch>
              <a:fillRect/>
            </a:stretch>
          </p:blipFill>
          <p:spPr>
            <a:xfrm>
              <a:off x="1272540" y="3733800"/>
              <a:ext cx="6522720" cy="614172"/>
            </a:xfrm>
            <a:prstGeom prst="rect">
              <a:avLst/>
            </a:prstGeom>
          </p:spPr>
        </p:pic>
        <p:pic>
          <p:nvPicPr>
            <p:cNvPr id="19" name="Picture 18"/>
            <p:cNvPicPr>
              <a:picLocks noChangeAspect="1"/>
            </p:cNvPicPr>
            <p:nvPr>
              <p:custDataLst>
                <p:tags r:id="rId13"/>
              </p:custDataLst>
            </p:nvPr>
          </p:nvPicPr>
          <p:blipFill>
            <a:blip r:embed="rId18" cstate="print">
              <a:extLst>
                <a:ext uri="{28A0092B-C50C-407E-A947-70E740481C1C}">
                  <a14:useLocalDpi xmlns:a14="http://schemas.microsoft.com/office/drawing/2010/main" val="0"/>
                </a:ext>
              </a:extLst>
            </a:blip>
            <a:stretch>
              <a:fillRect/>
            </a:stretch>
          </p:blipFill>
          <p:spPr>
            <a:xfrm>
              <a:off x="1828800" y="4483608"/>
              <a:ext cx="3875532" cy="469392"/>
            </a:xfrm>
            <a:prstGeom prst="rect">
              <a:avLst/>
            </a:prstGeom>
          </p:spPr>
        </p:pic>
      </p:grpSp>
      <p:pic>
        <p:nvPicPr>
          <p:cNvPr id="20" name="Picture 19"/>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1348739" y="3276600"/>
            <a:ext cx="1661160" cy="499872"/>
          </a:xfrm>
          <a:prstGeom prst="rect">
            <a:avLst/>
          </a:prstGeom>
        </p:spPr>
      </p:pic>
      <p:grpSp>
        <p:nvGrpSpPr>
          <p:cNvPr id="22" name="Group 21"/>
          <p:cNvGrpSpPr/>
          <p:nvPr/>
        </p:nvGrpSpPr>
        <p:grpSpPr>
          <a:xfrm>
            <a:off x="3712082" y="3310890"/>
            <a:ext cx="3806190" cy="431292"/>
            <a:chOff x="1908810" y="4750308"/>
            <a:chExt cx="3806190" cy="431292"/>
          </a:xfrm>
        </p:grpSpPr>
        <p:pic>
          <p:nvPicPr>
            <p:cNvPr id="23" name="Picture 22"/>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1908810" y="4750308"/>
              <a:ext cx="1461516" cy="431292"/>
            </a:xfrm>
            <a:prstGeom prst="rect">
              <a:avLst/>
            </a:prstGeom>
          </p:spPr>
        </p:pic>
        <p:pic>
          <p:nvPicPr>
            <p:cNvPr id="24" name="Picture 23"/>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Lst>
            </a:blip>
            <a:stretch>
              <a:fillRect/>
            </a:stretch>
          </p:blipFill>
          <p:spPr>
            <a:xfrm>
              <a:off x="3805428" y="4800600"/>
              <a:ext cx="1909572" cy="211836"/>
            </a:xfrm>
            <a:prstGeom prst="rect">
              <a:avLst/>
            </a:prstGeom>
          </p:spPr>
        </p:pic>
      </p:grpSp>
      <p:grpSp>
        <p:nvGrpSpPr>
          <p:cNvPr id="3" name="Group 2"/>
          <p:cNvGrpSpPr/>
          <p:nvPr/>
        </p:nvGrpSpPr>
        <p:grpSpPr>
          <a:xfrm>
            <a:off x="1828800" y="4587119"/>
            <a:ext cx="5410200" cy="262128"/>
            <a:chOff x="1828800" y="4796609"/>
            <a:chExt cx="5410200" cy="262128"/>
          </a:xfrm>
        </p:grpSpPr>
        <p:pic>
          <p:nvPicPr>
            <p:cNvPr id="26" name="Picture 25"/>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1828800" y="4796609"/>
              <a:ext cx="2694432" cy="262128"/>
            </a:xfrm>
            <a:prstGeom prst="rect">
              <a:avLst/>
            </a:prstGeom>
          </p:spPr>
        </p:pic>
        <p:pic>
          <p:nvPicPr>
            <p:cNvPr id="35" name="Picture 34"/>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5117592" y="4796609"/>
              <a:ext cx="2121408" cy="262128"/>
            </a:xfrm>
            <a:prstGeom prst="rect">
              <a:avLst/>
            </a:prstGeom>
          </p:spPr>
        </p:pic>
      </p:grpSp>
      <p:grpSp>
        <p:nvGrpSpPr>
          <p:cNvPr id="5" name="Group 4"/>
          <p:cNvGrpSpPr/>
          <p:nvPr/>
        </p:nvGrpSpPr>
        <p:grpSpPr>
          <a:xfrm>
            <a:off x="1838706" y="5054406"/>
            <a:ext cx="4409694" cy="374904"/>
            <a:chOff x="2448306" y="5133310"/>
            <a:chExt cx="4409694" cy="374904"/>
          </a:xfrm>
        </p:grpSpPr>
        <p:pic>
          <p:nvPicPr>
            <p:cNvPr id="36" name="Picture 35"/>
            <p:cNvPicPr>
              <a:picLocks noChangeAspect="1"/>
            </p:cNvPicPr>
            <p:nvPr>
              <p:custDataLst>
                <p:tags r:id="rId6"/>
              </p:custDataLst>
            </p:nvPr>
          </p:nvPicPr>
          <p:blipFill>
            <a:blip r:embed="rId24" cstate="print">
              <a:extLst>
                <a:ext uri="{28A0092B-C50C-407E-A947-70E740481C1C}">
                  <a14:useLocalDpi xmlns:a14="http://schemas.microsoft.com/office/drawing/2010/main" val="0"/>
                </a:ext>
              </a:extLst>
            </a:blip>
            <a:stretch>
              <a:fillRect/>
            </a:stretch>
          </p:blipFill>
          <p:spPr>
            <a:xfrm>
              <a:off x="2448306" y="5182840"/>
              <a:ext cx="1455420" cy="275844"/>
            </a:xfrm>
            <a:prstGeom prst="rect">
              <a:avLst/>
            </a:prstGeom>
          </p:spPr>
        </p:pic>
        <p:pic>
          <p:nvPicPr>
            <p:cNvPr id="38" name="Picture 37"/>
            <p:cNvPicPr>
              <a:picLocks noChangeAspect="1"/>
            </p:cNvPicPr>
            <p:nvPr>
              <p:custDataLst>
                <p:tags r:id="rId7"/>
              </p:custDataLst>
            </p:nvPr>
          </p:nvPicPr>
          <p:blipFill>
            <a:blip r:embed="rId25" cstate="print">
              <a:extLst>
                <a:ext uri="{28A0092B-C50C-407E-A947-70E740481C1C}">
                  <a14:useLocalDpi xmlns:a14="http://schemas.microsoft.com/office/drawing/2010/main" val="0"/>
                </a:ext>
              </a:extLst>
            </a:blip>
            <a:stretch>
              <a:fillRect/>
            </a:stretch>
          </p:blipFill>
          <p:spPr>
            <a:xfrm>
              <a:off x="4546092" y="5133310"/>
              <a:ext cx="2311908" cy="374904"/>
            </a:xfrm>
            <a:prstGeom prst="rect">
              <a:avLst/>
            </a:prstGeom>
          </p:spPr>
        </p:pic>
      </p:grpSp>
      <p:pic>
        <p:nvPicPr>
          <p:cNvPr id="39" name="Picture 38"/>
          <p:cNvPicPr>
            <a:picLocks noChangeAspect="1"/>
          </p:cNvPicPr>
          <p:nvPr>
            <p:custDataLst>
              <p:tags r:id="rId3"/>
            </p:custDataLst>
          </p:nvPr>
        </p:nvPicPr>
        <p:blipFill>
          <a:blip r:embed="rId26" cstate="print">
            <a:extLst>
              <a:ext uri="{28A0092B-C50C-407E-A947-70E740481C1C}">
                <a14:useLocalDpi xmlns:a14="http://schemas.microsoft.com/office/drawing/2010/main" val="0"/>
              </a:ext>
            </a:extLst>
          </a:blip>
          <a:stretch>
            <a:fillRect/>
          </a:stretch>
        </p:blipFill>
        <p:spPr>
          <a:xfrm>
            <a:off x="6782562" y="5135178"/>
            <a:ext cx="912876" cy="213360"/>
          </a:xfrm>
          <a:prstGeom prst="rect">
            <a:avLst/>
          </a:prstGeom>
        </p:spPr>
      </p:pic>
      <p:pic>
        <p:nvPicPr>
          <p:cNvPr id="40" name="Picture 39"/>
          <p:cNvPicPr>
            <a:picLocks noChangeAspect="1"/>
          </p:cNvPicPr>
          <p:nvPr>
            <p:custDataLst>
              <p:tags r:id="rId4"/>
            </p:custDataLst>
          </p:nvPr>
        </p:nvPicPr>
        <p:blipFill>
          <a:blip r:embed="rId27" cstate="print">
            <a:extLst>
              <a:ext uri="{28A0092B-C50C-407E-A947-70E740481C1C}">
                <a14:useLocalDpi xmlns:a14="http://schemas.microsoft.com/office/drawing/2010/main" val="0"/>
              </a:ext>
            </a:extLst>
          </a:blip>
          <a:stretch>
            <a:fillRect/>
          </a:stretch>
        </p:blipFill>
        <p:spPr>
          <a:xfrm>
            <a:off x="3319272" y="6248400"/>
            <a:ext cx="2581656" cy="413004"/>
          </a:xfrm>
          <a:prstGeom prst="rect">
            <a:avLst/>
          </a:prstGeom>
        </p:spPr>
      </p:pic>
      <p:grpSp>
        <p:nvGrpSpPr>
          <p:cNvPr id="2" name="Group 1"/>
          <p:cNvGrpSpPr/>
          <p:nvPr/>
        </p:nvGrpSpPr>
        <p:grpSpPr>
          <a:xfrm>
            <a:off x="304799" y="3733800"/>
            <a:ext cx="6258687" cy="400110"/>
            <a:chOff x="304799" y="3943290"/>
            <a:chExt cx="6258687" cy="400110"/>
          </a:xfrm>
        </p:grpSpPr>
        <p:sp>
          <p:nvSpPr>
            <p:cNvPr id="25" name="TextBox 24"/>
            <p:cNvSpPr txBox="1"/>
            <p:nvPr/>
          </p:nvSpPr>
          <p:spPr>
            <a:xfrm>
              <a:off x="304799" y="3943290"/>
              <a:ext cx="41148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Lagrangian invariant under</a:t>
              </a:r>
              <a:endParaRPr lang="en-US" sz="2000" dirty="0" smtClean="0">
                <a:latin typeface="Times New Roman" panose="02020603050405020304" pitchFamily="18" charset="0"/>
                <a:cs typeface="Times New Roman" panose="02020603050405020304" pitchFamily="18" charset="0"/>
              </a:endParaRPr>
            </a:p>
          </p:txBody>
        </p:sp>
        <p:pic>
          <p:nvPicPr>
            <p:cNvPr id="41" name="Picture 40"/>
            <p:cNvPicPr>
              <a:picLocks noChangeAspect="1"/>
            </p:cNvPicPr>
            <p:nvPr>
              <p:custDataLst>
                <p:tags r:id="rId5"/>
              </p:custDataLst>
            </p:nvPr>
          </p:nvPicPr>
          <p:blipFill>
            <a:blip r:embed="rId28" cstate="print">
              <a:extLst>
                <a:ext uri="{28A0092B-C50C-407E-A947-70E740481C1C}">
                  <a14:useLocalDpi xmlns:a14="http://schemas.microsoft.com/office/drawing/2010/main" val="0"/>
                </a:ext>
              </a:extLst>
            </a:blip>
            <a:stretch>
              <a:fillRect/>
            </a:stretch>
          </p:blipFill>
          <p:spPr>
            <a:xfrm>
              <a:off x="4029074" y="4038600"/>
              <a:ext cx="2534412" cy="288036"/>
            </a:xfrm>
            <a:prstGeom prst="rect">
              <a:avLst/>
            </a:prstGeom>
          </p:spPr>
        </p:pic>
      </p:grpSp>
      <p:sp>
        <p:nvSpPr>
          <p:cNvPr id="42" name="TextBox 41"/>
          <p:cNvSpPr txBox="1"/>
          <p:nvPr/>
        </p:nvSpPr>
        <p:spPr>
          <a:xfrm>
            <a:off x="304800" y="4133910"/>
            <a:ext cx="41148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Connecting mean field ansatz</a:t>
            </a:r>
            <a:endParaRPr lang="en-US" sz="2000" dirty="0" smtClean="0">
              <a:latin typeface="Times New Roman" panose="02020603050405020304" pitchFamily="18" charset="0"/>
              <a:cs typeface="Times New Roman" panose="02020603050405020304" pitchFamily="18" charset="0"/>
            </a:endParaRPr>
          </a:p>
        </p:txBody>
      </p:sp>
      <p:sp>
        <p:nvSpPr>
          <p:cNvPr id="43" name="TextBox 42"/>
          <p:cNvSpPr txBox="1"/>
          <p:nvPr/>
        </p:nvSpPr>
        <p:spPr>
          <a:xfrm>
            <a:off x="304800" y="5429310"/>
            <a:ext cx="8610600" cy="861774"/>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Ground state of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antiferromagnetic long range ordering (AFLRO</a:t>
            </a:r>
            <a:r>
              <a:rPr lang="en-US" sz="2000" dirty="0" smtClean="0">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Hence we </a:t>
            </a:r>
            <a:r>
              <a:rPr lang="en-US" sz="2000" dirty="0">
                <a:latin typeface="Times New Roman" panose="02020603050405020304" pitchFamily="18" charset="0"/>
                <a:cs typeface="Times New Roman" panose="02020603050405020304" pitchFamily="18" charset="0"/>
              </a:rPr>
              <a:t>can </a:t>
            </a:r>
            <a:r>
              <a:rPr lang="en-US" sz="2000" i="1" dirty="0">
                <a:latin typeface="Times New Roman" panose="02020603050405020304" pitchFamily="18" charset="0"/>
                <a:cs typeface="Times New Roman" panose="02020603050405020304" pitchFamily="18" charset="0"/>
              </a:rPr>
              <a:t>naively</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decouple </a:t>
            </a:r>
            <a:r>
              <a:rPr lang="en-US" sz="2000" dirty="0">
                <a:latin typeface="Times New Roman" panose="02020603050405020304" pitchFamily="18" charset="0"/>
                <a:cs typeface="Times New Roman" panose="02020603050405020304" pitchFamily="18" charset="0"/>
              </a:rPr>
              <a:t>the exchange interaction</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8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rsta.royalsocietypublishing.org/content/369/1941/1670/F1.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6972" y="1927443"/>
            <a:ext cx="2724628" cy="20349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858"/>
          <a:stretch/>
        </p:blipFill>
        <p:spPr bwMode="auto">
          <a:xfrm>
            <a:off x="6115050" y="4267657"/>
            <a:ext cx="2876550" cy="228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954107"/>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VIII. </a:t>
            </a:r>
            <a:r>
              <a:rPr lang="en-US" sz="2800" b="1" dirty="0">
                <a:latin typeface="Times New Roman" panose="02020603050405020304" pitchFamily="18" charset="0"/>
                <a:cs typeface="Times New Roman" panose="02020603050405020304" pitchFamily="18" charset="0"/>
              </a:rPr>
              <a:t>Slave boson formulation of </a:t>
            </a:r>
            <a:r>
              <a:rPr lang="en-US" sz="2800" b="1" dirty="0" smtClean="0">
                <a:latin typeface="Times New Roman" panose="02020603050405020304" pitchFamily="18" charset="0"/>
                <a:cs typeface="Times New Roman" panose="02020603050405020304" pitchFamily="18" charset="0"/>
              </a:rPr>
              <a:t>t-J  </a:t>
            </a:r>
            <a:r>
              <a:rPr lang="en-US" sz="2800" b="1" dirty="0">
                <a:latin typeface="Times New Roman" panose="02020603050405020304" pitchFamily="18" charset="0"/>
                <a:cs typeface="Times New Roman" panose="02020603050405020304" pitchFamily="18" charset="0"/>
              </a:rPr>
              <a:t>model and mean field theory</a:t>
            </a:r>
          </a:p>
        </p:txBody>
      </p:sp>
      <p:sp>
        <p:nvSpPr>
          <p:cNvPr id="21" name="TextBox 20"/>
          <p:cNvSpPr txBox="1"/>
          <p:nvPr/>
        </p:nvSpPr>
        <p:spPr>
          <a:xfrm>
            <a:off x="304799" y="1151453"/>
            <a:ext cx="5810251" cy="304698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solidFill>
                  <a:prstClr val="black"/>
                </a:solidFill>
                <a:latin typeface="Times New Roman" panose="02020603050405020304" pitchFamily="18" charset="0"/>
                <a:cs typeface="Times New Roman" panose="02020603050405020304" pitchFamily="18" charset="0"/>
              </a:rPr>
              <a:t>The doped case</a:t>
            </a: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Undoped (</a:t>
            </a:r>
            <a:r>
              <a:rPr lang="de-DE" sz="2000" i="1" dirty="0" smtClean="0">
                <a:latin typeface="Times New Roman" panose="02020603050405020304" pitchFamily="18" charset="0"/>
                <a:cs typeface="Times New Roman" panose="02020603050405020304" pitchFamily="18" charset="0"/>
              </a:rPr>
              <a:t>x</a:t>
            </a:r>
            <a:r>
              <a:rPr lang="de-DE" sz="2000" dirty="0" smtClean="0">
                <a:latin typeface="Times New Roman" panose="02020603050405020304" pitchFamily="18" charset="0"/>
                <a:cs typeface="Times New Roman" panose="02020603050405020304" pitchFamily="18" charset="0"/>
              </a:rPr>
              <a:t> = 0) only has spin dynamics</a:t>
            </a: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Bosons are crucial for charge dynamics</a:t>
            </a: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b="1" dirty="0" smtClean="0">
                <a:latin typeface="Times New Roman" panose="02020603050405020304" pitchFamily="18" charset="0"/>
                <a:cs typeface="Times New Roman" panose="02020603050405020304" pitchFamily="18" charset="0"/>
              </a:rPr>
              <a:t>No</a:t>
            </a:r>
            <a:r>
              <a:rPr lang="de-DE" sz="2000" dirty="0" smtClean="0">
                <a:latin typeface="Times New Roman" panose="02020603050405020304" pitchFamily="18" charset="0"/>
                <a:cs typeface="Times New Roman" panose="02020603050405020304" pitchFamily="18" charset="0"/>
              </a:rPr>
              <a:t> Bose-Einstein condensation (BEC) in 2D!</a:t>
            </a: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i="1" dirty="0">
                <a:latin typeface="Times New Roman" panose="02020603050405020304" pitchFamily="18" charset="0"/>
                <a:cs typeface="Times New Roman" panose="02020603050405020304" pitchFamily="18" charset="0"/>
              </a:rPr>
              <a:t>Weak</a:t>
            </a:r>
            <a:r>
              <a:rPr lang="de-DE" sz="2000" dirty="0">
                <a:latin typeface="Times New Roman" panose="02020603050405020304" pitchFamily="18" charset="0"/>
                <a:cs typeface="Times New Roman" panose="02020603050405020304" pitchFamily="18" charset="0"/>
              </a:rPr>
              <a:t> interlayer hole-hopping </a:t>
            </a:r>
            <a:r>
              <a:rPr lang="de-DE" sz="2000" dirty="0">
                <a:latin typeface="Times New Roman" panose="02020603050405020304" pitchFamily="18" charset="0"/>
                <a:cs typeface="Times New Roman" panose="02020603050405020304" pitchFamily="18" charset="0"/>
                <a:sym typeface="Wingdings" panose="05000000000000000000" pitchFamily="2" charset="2"/>
              </a:rPr>
              <a:t> </a:t>
            </a:r>
            <a:r>
              <a:rPr lang="de-DE" sz="2000" i="1" dirty="0">
                <a:latin typeface="Times New Roman" panose="02020603050405020304" pitchFamily="18" charset="0"/>
                <a:cs typeface="Times New Roman" panose="02020603050405020304" pitchFamily="18" charset="0"/>
                <a:sym typeface="Wingdings" panose="05000000000000000000" pitchFamily="2" charset="2"/>
              </a:rPr>
              <a:t>T</a:t>
            </a:r>
            <a:r>
              <a:rPr lang="de-DE" sz="2000" baseline="-25000" dirty="0">
                <a:latin typeface="Times New Roman" panose="02020603050405020304" pitchFamily="18" charset="0"/>
                <a:cs typeface="Times New Roman" panose="02020603050405020304" pitchFamily="18" charset="0"/>
                <a:sym typeface="Wingdings" panose="05000000000000000000" pitchFamily="2" charset="2"/>
              </a:rPr>
              <a:t>BE  </a:t>
            </a:r>
            <a:r>
              <a:rPr lang="en-US" sz="2000" dirty="0">
                <a:latin typeface="Times New Roman" panose="02020603050405020304" pitchFamily="18" charset="0"/>
                <a:ea typeface="Calibri"/>
                <a:cs typeface="Times New Roman" panose="02020603050405020304" pitchFamily="18" charset="0"/>
              </a:rPr>
              <a:t>≠</a:t>
            </a:r>
            <a:r>
              <a:rPr lang="en-US" sz="2000" dirty="0">
                <a:solidFill>
                  <a:prstClr val="black"/>
                </a:solidFill>
                <a:latin typeface="Times New Roman" panose="02020603050405020304" pitchFamily="18" charset="0"/>
                <a:ea typeface="Calibri"/>
                <a:cs typeface="Times New Roman" panose="02020603050405020304" pitchFamily="18" charset="0"/>
              </a:rPr>
              <a:t> 0</a:t>
            </a:r>
            <a:endParaRPr lang="de-DE" sz="2000" baseline="-25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sym typeface="Wingdings" panose="05000000000000000000" pitchFamily="2" charset="2"/>
              </a:rPr>
              <a:t>Slave boson model  5 phases classified by </a:t>
            </a:r>
            <a:r>
              <a:rPr lang="en-US" sz="2000" dirty="0">
                <a:latin typeface="Times New Roman"/>
                <a:ea typeface="Calibri"/>
              </a:rPr>
              <a:t>χ, Δ, and </a:t>
            </a:r>
            <a:r>
              <a:rPr lang="en-US" sz="2000" i="1" dirty="0">
                <a:latin typeface="Times New Roman"/>
                <a:ea typeface="Calibri"/>
              </a:rPr>
              <a:t>b</a:t>
            </a:r>
            <a:r>
              <a:rPr lang="en-US" sz="2000" dirty="0">
                <a:latin typeface="Times New Roman"/>
                <a:ea typeface="Calibri"/>
              </a:rPr>
              <a:t> = </a:t>
            </a:r>
            <a:r>
              <a:rPr lang="en-US" sz="2000" dirty="0">
                <a:latin typeface="Cambria Math"/>
                <a:ea typeface="Calibri"/>
                <a:cs typeface="Cambria Math"/>
              </a:rPr>
              <a:t>〈</a:t>
            </a:r>
            <a:r>
              <a:rPr lang="en-US" sz="2000" i="1" dirty="0">
                <a:latin typeface="Times New Roman"/>
                <a:ea typeface="Calibri"/>
              </a:rPr>
              <a:t>b</a:t>
            </a:r>
            <a:r>
              <a:rPr lang="en-US" sz="2000" b="1" baseline="-25000" dirty="0">
                <a:latin typeface="Times New Roman"/>
                <a:ea typeface="Calibri"/>
              </a:rPr>
              <a:t>i</a:t>
            </a:r>
            <a:r>
              <a:rPr lang="en-US" sz="2000" dirty="0">
                <a:latin typeface="Cambria Math"/>
                <a:ea typeface="Calibri"/>
                <a:cs typeface="Cambria Math"/>
              </a:rPr>
              <a:t>〉</a:t>
            </a:r>
            <a:endParaRPr lang="de-DE" sz="2000" dirty="0" smtClean="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41441385"/>
              </p:ext>
            </p:extLst>
          </p:nvPr>
        </p:nvGraphicFramePr>
        <p:xfrm>
          <a:off x="762000" y="4343400"/>
          <a:ext cx="5029200" cy="2286000"/>
        </p:xfrm>
        <a:graphic>
          <a:graphicData uri="http://schemas.openxmlformats.org/drawingml/2006/table">
            <a:tbl>
              <a:tblPr firstRow="1" bandRow="1">
                <a:tableStyleId>{5940675A-B579-460E-94D1-54222C63F5DA}</a:tableStyleId>
              </a:tblPr>
              <a:tblGrid>
                <a:gridCol w="762000"/>
                <a:gridCol w="2057400"/>
                <a:gridCol w="838200"/>
                <a:gridCol w="685800"/>
                <a:gridCol w="685800"/>
              </a:tblGrid>
              <a:tr h="370840">
                <a:tc>
                  <a:txBody>
                    <a:bodyPr/>
                    <a:lstStyle/>
                    <a:p>
                      <a:pPr algn="ctr"/>
                      <a:r>
                        <a:rPr lang="en-US" sz="2000" dirty="0" smtClean="0">
                          <a:latin typeface="Times New Roman" panose="02020603050405020304" pitchFamily="18" charset="0"/>
                          <a:cs typeface="Times New Roman" panose="02020603050405020304" pitchFamily="18" charset="0"/>
                        </a:rPr>
                        <a:t>Label</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State</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solidFill>
                            <a:prstClr val="black"/>
                          </a:solidFill>
                          <a:latin typeface="Times New Roman" panose="02020603050405020304" pitchFamily="18" charset="0"/>
                          <a:ea typeface="Calibri"/>
                          <a:cs typeface="Times New Roman" panose="02020603050405020304" pitchFamily="18" charset="0"/>
                        </a:rPr>
                        <a:t>χ</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solidFill>
                            <a:prstClr val="black"/>
                          </a:solidFill>
                          <a:latin typeface="Times New Roman" panose="02020603050405020304" pitchFamily="18" charset="0"/>
                          <a:ea typeface="Calibri"/>
                          <a:cs typeface="Times New Roman" panose="02020603050405020304" pitchFamily="18" charset="0"/>
                        </a:rPr>
                        <a:t>Δ</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i="1" dirty="0" smtClean="0">
                          <a:latin typeface="Times New Roman" panose="02020603050405020304" pitchFamily="18" charset="0"/>
                          <a:cs typeface="Times New Roman" panose="02020603050405020304" pitchFamily="18" charset="0"/>
                        </a:rPr>
                        <a:t>b</a:t>
                      </a:r>
                      <a:endParaRPr lang="en-US" sz="2000" i="1"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I</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Fermi liquid</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II</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solidFill>
                            <a:prstClr val="black"/>
                          </a:solidFill>
                          <a:latin typeface="Times New Roman" panose="02020603050405020304" pitchFamily="18" charset="0"/>
                          <a:cs typeface="Times New Roman" panose="02020603050405020304" pitchFamily="18" charset="0"/>
                        </a:rPr>
                        <a:t>Spin gap</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III</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i="1" dirty="0" smtClean="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-wave superconducting</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IV</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err="1" smtClean="0">
                          <a:solidFill>
                            <a:prstClr val="black"/>
                          </a:solidFill>
                          <a:latin typeface="Times New Roman" panose="02020603050405020304" pitchFamily="18" charset="0"/>
                          <a:cs typeface="Times New Roman" panose="02020603050405020304" pitchFamily="18" charset="0"/>
                        </a:rPr>
                        <a:t>uRVB</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a:t>
                      </a:r>
                      <a:r>
                        <a:rPr lang="en-US" sz="2000" dirty="0" smtClean="0">
                          <a:solidFill>
                            <a:prstClr val="black"/>
                          </a:solidFill>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ea typeface="Calibri"/>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 0</a:t>
                      </a:r>
                      <a:endParaRPr lang="en-US"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67489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Pseudogap</a:t>
            </a:r>
            <a:endParaRPr lang="en-US"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Mean field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solidFill>
                  <a:srgbClr val="FF0000"/>
                </a:solidFill>
                <a:latin typeface="Times New Roman" panose="02020603050405020304" pitchFamily="18" charset="0"/>
                <a:cs typeface="Times New Roman" panose="02020603050405020304" pitchFamily="18" charset="0"/>
              </a:rPr>
              <a:t>U(1) gauge theory</a:t>
            </a:r>
            <a:endParaRPr lang="en-US" sz="2200" dirty="0">
              <a:solidFill>
                <a:srgbClr val="FF0000"/>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Confinement physics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084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1764" b="60294"/>
          <a:stretch/>
        </p:blipFill>
        <p:spPr bwMode="auto">
          <a:xfrm>
            <a:off x="7391401" y="922080"/>
            <a:ext cx="1493874" cy="138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859" r="1" b="51307"/>
          <a:stretch/>
        </p:blipFill>
        <p:spPr bwMode="auto">
          <a:xfrm>
            <a:off x="7162800" y="2566478"/>
            <a:ext cx="1820796" cy="157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993" t="48039" r="24987"/>
          <a:stretch/>
        </p:blipFill>
        <p:spPr bwMode="auto">
          <a:xfrm>
            <a:off x="5791200" y="922080"/>
            <a:ext cx="1524000" cy="144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a:t>
            </a:r>
            <a:r>
              <a:rPr lang="en-US" sz="2800" b="1" dirty="0">
                <a:latin typeface="Times New Roman" panose="02020603050405020304" pitchFamily="18" charset="0"/>
                <a:cs typeface="Times New Roman" panose="02020603050405020304" pitchFamily="18" charset="0"/>
              </a:rPr>
              <a:t>. Basic electronic structure of the </a:t>
            </a:r>
            <a:r>
              <a:rPr lang="en-US" sz="2800" b="1" dirty="0" err="1">
                <a:latin typeface="Times New Roman" panose="02020603050405020304" pitchFamily="18" charset="0"/>
                <a:cs typeface="Times New Roman" panose="02020603050405020304" pitchFamily="18" charset="0"/>
              </a:rPr>
              <a:t>cuprates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7" y="685800"/>
            <a:ext cx="5361131" cy="1661993"/>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Lattice, bonding, and doping</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Relevant energy scales:</a:t>
            </a:r>
          </a:p>
          <a:p>
            <a:pPr marL="742950" lvl="1" indent="-285750" algn="just">
              <a:buFont typeface="Arial" panose="020B0604020202020204" pitchFamily="34" charset="0"/>
              <a:buChar char="•"/>
            </a:pPr>
            <a:endParaRPr lang="de-DE" sz="500" dirty="0" smtClean="0">
              <a:latin typeface="Times New Roman" panose="02020603050405020304" pitchFamily="18" charset="0"/>
              <a:cs typeface="Times New Roman" panose="02020603050405020304" pitchFamily="18" charset="0"/>
            </a:endParaRPr>
          </a:p>
          <a:p>
            <a:pPr marL="1200150" lvl="2" indent="-285750" algn="just">
              <a:buFont typeface="Arial" panose="020B0604020202020204" pitchFamily="34" charset="0"/>
              <a:buChar char="•"/>
            </a:pPr>
            <a:r>
              <a:rPr lang="de-DE" sz="2000" i="1" dirty="0" smtClean="0">
                <a:latin typeface="Times New Roman" panose="02020603050405020304" pitchFamily="18" charset="0"/>
                <a:cs typeface="Times New Roman" panose="02020603050405020304" pitchFamily="18" charset="0"/>
              </a:rPr>
              <a:t>t</a:t>
            </a:r>
            <a:r>
              <a:rPr lang="de-DE" sz="2000" dirty="0" smtClean="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hopping energy</a:t>
            </a:r>
          </a:p>
          <a:p>
            <a:pPr marL="1200150" lvl="2" indent="-285750" algn="just">
              <a:buFont typeface="Arial" panose="020B0604020202020204" pitchFamily="34" charset="0"/>
              <a:buChar char="•"/>
            </a:pPr>
            <a:endParaRPr lang="de-DE" sz="500" dirty="0" smtClean="0">
              <a:latin typeface="Times New Roman" panose="02020603050405020304" pitchFamily="18" charset="0"/>
              <a:cs typeface="Times New Roman" panose="02020603050405020304" pitchFamily="18" charset="0"/>
              <a:sym typeface="Wingdings" panose="05000000000000000000" pitchFamily="2" charset="2"/>
            </a:endParaRPr>
          </a:p>
          <a:p>
            <a:pPr marL="1200150" lvl="2" indent="-285750" algn="just">
              <a:buFont typeface="Arial" panose="020B0604020202020204" pitchFamily="34" charset="0"/>
              <a:buChar char="•"/>
            </a:pPr>
            <a:r>
              <a:rPr lang="de-DE" sz="2000" i="1" dirty="0" smtClean="0">
                <a:latin typeface="Times New Roman" panose="02020603050405020304" pitchFamily="18" charset="0"/>
                <a:cs typeface="Times New Roman" panose="02020603050405020304" pitchFamily="18" charset="0"/>
                <a:sym typeface="Wingdings" panose="05000000000000000000" pitchFamily="2" charset="2"/>
              </a:rPr>
              <a:t>U</a:t>
            </a:r>
            <a:r>
              <a:rPr lang="de-DE" sz="2000" i="1" baseline="-25000" dirty="0" smtClean="0">
                <a:latin typeface="Times New Roman" panose="02020603050405020304" pitchFamily="18" charset="0"/>
                <a:cs typeface="Times New Roman" panose="02020603050405020304" pitchFamily="18" charset="0"/>
                <a:sym typeface="Wingdings" panose="05000000000000000000" pitchFamily="2" charset="2"/>
              </a:rPr>
              <a:t>d</a:t>
            </a:r>
            <a:r>
              <a:rPr lang="de-DE" sz="2000" dirty="0" smtClean="0">
                <a:latin typeface="Times New Roman" panose="02020603050405020304" pitchFamily="18" charset="0"/>
                <a:cs typeface="Times New Roman" panose="02020603050405020304" pitchFamily="18" charset="0"/>
                <a:sym typeface="Wingdings" panose="05000000000000000000" pitchFamily="2" charset="2"/>
              </a:rPr>
              <a:t>  double-occupancy penalty</a:t>
            </a:r>
            <a:endParaRPr lang="de-DE" sz="2000" dirty="0" smtClean="0">
              <a:latin typeface="Times New Roman" panose="02020603050405020304" pitchFamily="18" charset="0"/>
              <a:cs typeface="Times New Roman" panose="02020603050405020304" pitchFamily="18" charset="0"/>
            </a:endParaRPr>
          </a:p>
        </p:txBody>
      </p:sp>
      <p:pic>
        <p:nvPicPr>
          <p:cNvPr id="3" name="Picture 4" descr="http://hoffman.physics.harvard.edu/materials/images/SCimages/LSCOstructur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4750" y="4242374"/>
            <a:ext cx="2089400" cy="2539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hoffman.physics.harvard.edu/materials/images/SCimages/YBCOstructur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42375"/>
            <a:ext cx="2044236" cy="253942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04798" y="2362200"/>
            <a:ext cx="7315202" cy="1785104"/>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La</a:t>
            </a:r>
            <a:r>
              <a:rPr lang="en-US" sz="2000" baseline="-25000" dirty="0" smtClean="0">
                <a:latin typeface="Times New Roman"/>
                <a:cs typeface="Times New Roman" panose="02020603050405020304" pitchFamily="18" charset="0"/>
              </a:rPr>
              <a:t>2</a:t>
            </a:r>
            <a:r>
              <a:rPr lang="en-US" sz="2000" dirty="0" smtClean="0">
                <a:latin typeface="Times New Roman"/>
                <a:cs typeface="Times New Roman" panose="02020603050405020304" pitchFamily="18" charset="0"/>
              </a:rPr>
              <a:t>CuO</a:t>
            </a:r>
            <a:r>
              <a:rPr lang="en-US" sz="2000" baseline="-25000" dirty="0" smtClean="0">
                <a:latin typeface="Times New Roman"/>
                <a:cs typeface="Times New Roman" panose="02020603050405020304" pitchFamily="18" charset="0"/>
              </a:rPr>
              <a:t>4</a:t>
            </a:r>
            <a:r>
              <a:rPr lang="en-US" sz="2000" dirty="0" smtClean="0">
                <a:latin typeface="Times New Roman"/>
                <a:cs typeface="Times New Roman" panose="02020603050405020304" pitchFamily="18" charset="0"/>
              </a:rPr>
              <a:t>: La</a:t>
            </a:r>
            <a:r>
              <a:rPr lang="en-US" sz="2000" baseline="30000" dirty="0" smtClean="0">
                <a:latin typeface="Times New Roman"/>
                <a:cs typeface="Times New Roman" panose="02020603050405020304" pitchFamily="18" charset="0"/>
              </a:rPr>
              <a:t>3+</a:t>
            </a:r>
            <a:r>
              <a:rPr lang="en-US" sz="2000" dirty="0" smtClean="0">
                <a:latin typeface="Times New Roman"/>
                <a:cs typeface="Times New Roman" panose="02020603050405020304" pitchFamily="18" charset="0"/>
              </a:rPr>
              <a:t>, Cu</a:t>
            </a:r>
            <a:r>
              <a:rPr lang="en-US" sz="2000" baseline="30000" dirty="0" smtClean="0">
                <a:latin typeface="Times New Roman"/>
                <a:cs typeface="Times New Roman" panose="02020603050405020304" pitchFamily="18" charset="0"/>
              </a:rPr>
              <a:t>2+</a:t>
            </a:r>
            <a:r>
              <a:rPr lang="en-US" sz="2000" dirty="0" smtClean="0">
                <a:latin typeface="Times New Roman"/>
                <a:cs typeface="Times New Roman" panose="02020603050405020304" pitchFamily="18" charset="0"/>
              </a:rPr>
              <a:t>, O</a:t>
            </a:r>
            <a:r>
              <a:rPr lang="en-US" sz="2000" baseline="30000" dirty="0" smtClean="0">
                <a:latin typeface="Times New Roman"/>
                <a:cs typeface="Times New Roman" panose="02020603050405020304" pitchFamily="18" charset="0"/>
              </a:rPr>
              <a:t>4–</a:t>
            </a:r>
            <a:r>
              <a:rPr lang="en-US" sz="2000" dirty="0" smtClean="0">
                <a:latin typeface="Times New Roman"/>
                <a:cs typeface="Times New Roman" panose="02020603050405020304" pitchFamily="18" charset="0"/>
              </a:rPr>
              <a:t>; 1 hole doped by La</a:t>
            </a:r>
            <a:r>
              <a:rPr lang="en-US" sz="2000" baseline="30000" dirty="0" smtClean="0">
                <a:latin typeface="Times New Roman"/>
                <a:cs typeface="Times New Roman" panose="02020603050405020304" pitchFamily="18" charset="0"/>
              </a:rPr>
              <a:t>3+</a:t>
            </a:r>
            <a:r>
              <a:rPr lang="en-US" sz="2000" dirty="0" smtClean="0">
                <a:latin typeface="Times New Roman"/>
                <a:cs typeface="Times New Roman" panose="02020603050405020304" pitchFamily="18" charset="0"/>
              </a:rPr>
              <a:t> </a:t>
            </a:r>
            <a:r>
              <a:rPr lang="en-US" sz="2000" dirty="0" smtClean="0">
                <a:latin typeface="Times New Roman"/>
                <a:ea typeface="Calibri"/>
              </a:rPr>
              <a:t>→ Sr</a:t>
            </a:r>
            <a:r>
              <a:rPr lang="en-US" sz="2000" baseline="30000" dirty="0" smtClean="0">
                <a:latin typeface="Times New Roman"/>
                <a:ea typeface="Calibri"/>
              </a:rPr>
              <a:t>2+</a:t>
            </a:r>
            <a:endParaRPr lang="en-US" sz="2000" dirty="0" smtClean="0">
              <a:latin typeface="Times New Roman"/>
              <a:ea typeface="Calibri"/>
            </a:endParaRP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a:cs typeface="Times New Roman" panose="02020603050405020304" pitchFamily="18" charset="0"/>
              </a:rPr>
              <a:t>La</a:t>
            </a:r>
            <a:r>
              <a:rPr lang="en-US" sz="2000" baseline="-25000" dirty="0">
                <a:latin typeface="Times New Roman"/>
                <a:cs typeface="Times New Roman" panose="02020603050405020304" pitchFamily="18" charset="0"/>
              </a:rPr>
              <a:t>1.85</a:t>
            </a:r>
            <a:r>
              <a:rPr lang="en-US" sz="2000" dirty="0">
                <a:latin typeface="Times New Roman"/>
                <a:cs typeface="Times New Roman" panose="02020603050405020304" pitchFamily="18" charset="0"/>
              </a:rPr>
              <a:t>Sr</a:t>
            </a:r>
            <a:r>
              <a:rPr lang="en-US" sz="2000" baseline="-25000" dirty="0">
                <a:latin typeface="Times New Roman"/>
                <a:cs typeface="Times New Roman" panose="02020603050405020304" pitchFamily="18" charset="0"/>
              </a:rPr>
              <a:t>0.15</a:t>
            </a:r>
            <a:r>
              <a:rPr lang="en-US" sz="2000" dirty="0">
                <a:latin typeface="Times New Roman"/>
                <a:cs typeface="Times New Roman" panose="02020603050405020304" pitchFamily="18" charset="0"/>
              </a:rPr>
              <a:t>CuO</a:t>
            </a:r>
            <a:r>
              <a:rPr lang="en-US" sz="2000" baseline="-25000" dirty="0">
                <a:latin typeface="Times New Roman"/>
                <a:cs typeface="Times New Roman" panose="02020603050405020304" pitchFamily="18" charset="0"/>
              </a:rPr>
              <a:t>4</a:t>
            </a:r>
            <a:r>
              <a:rPr lang="en-US" sz="2000" dirty="0">
                <a:latin typeface="Times New Roman"/>
                <a:cs typeface="Times New Roman" panose="02020603050405020304" pitchFamily="18" charset="0"/>
              </a:rPr>
              <a:t> </a:t>
            </a:r>
            <a:r>
              <a:rPr lang="en-US" sz="2000" dirty="0" smtClean="0">
                <a:latin typeface="Times New Roman"/>
                <a:cs typeface="Times New Roman" panose="02020603050405020304" pitchFamily="18" charset="0"/>
              </a:rPr>
              <a:t>(LSCO) </a:t>
            </a:r>
            <a:r>
              <a:rPr lang="en-US" sz="2000" dirty="0" smtClean="0">
                <a:latin typeface="Times New Roman"/>
                <a:cs typeface="Times New Roman" panose="02020603050405020304" pitchFamily="18" charset="0"/>
                <a:sym typeface="Wingdings" panose="05000000000000000000" pitchFamily="2" charset="2"/>
              </a:rPr>
              <a:t></a:t>
            </a:r>
            <a:r>
              <a:rPr lang="en-US" sz="2000" dirty="0" smtClean="0">
                <a:latin typeface="Times New Roman"/>
                <a:cs typeface="Times New Roman" panose="02020603050405020304" pitchFamily="18" charset="0"/>
              </a:rPr>
              <a:t> </a:t>
            </a:r>
            <a:r>
              <a:rPr lang="en-US" sz="2000" i="1" dirty="0" err="1">
                <a:latin typeface="Times New Roman"/>
                <a:cs typeface="Times New Roman" panose="02020603050405020304" pitchFamily="18" charset="0"/>
              </a:rPr>
              <a:t>T</a:t>
            </a:r>
            <a:r>
              <a:rPr lang="en-US" sz="2000" i="1" baseline="-25000" dirty="0" err="1">
                <a:latin typeface="Times New Roman"/>
                <a:cs typeface="Times New Roman" panose="02020603050405020304" pitchFamily="18" charset="0"/>
              </a:rPr>
              <a:t>c</a:t>
            </a:r>
            <a:r>
              <a:rPr lang="en-US" sz="2000" dirty="0">
                <a:latin typeface="Times New Roman"/>
                <a:cs typeface="Times New Roman" panose="02020603050405020304" pitchFamily="18" charset="0"/>
              </a:rPr>
              <a:t> </a:t>
            </a:r>
            <a:r>
              <a:rPr lang="en-US" sz="2000" dirty="0">
                <a:latin typeface="Times New Roman"/>
                <a:ea typeface="Calibri"/>
              </a:rPr>
              <a:t>≈</a:t>
            </a:r>
            <a:r>
              <a:rPr lang="en-US" sz="2000" dirty="0">
                <a:latin typeface="Times New Roman"/>
                <a:cs typeface="Times New Roman" panose="02020603050405020304" pitchFamily="18" charset="0"/>
              </a:rPr>
              <a:t> 40 K</a:t>
            </a:r>
            <a:endParaRPr lang="en-US" sz="2000" dirty="0" smtClean="0">
              <a:latin typeface="Times New Roman"/>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YBa</a:t>
            </a:r>
            <a:r>
              <a:rPr lang="en-US" sz="2000" baseline="-25000" dirty="0" smtClean="0">
                <a:latin typeface="Times New Roman"/>
                <a:cs typeface="Times New Roman" panose="02020603050405020304" pitchFamily="18" charset="0"/>
              </a:rPr>
              <a:t>2</a:t>
            </a:r>
            <a:r>
              <a:rPr lang="en-US" sz="2000" dirty="0" smtClean="0">
                <a:latin typeface="Times New Roman"/>
                <a:cs typeface="Times New Roman" panose="02020603050405020304" pitchFamily="18" charset="0"/>
              </a:rPr>
              <a:t>Cu</a:t>
            </a:r>
            <a:r>
              <a:rPr lang="en-US" sz="2000" baseline="-25000" dirty="0" smtClean="0">
                <a:latin typeface="Times New Roman"/>
                <a:cs typeface="Times New Roman" panose="02020603050405020304" pitchFamily="18" charset="0"/>
              </a:rPr>
              <a:t>3</a:t>
            </a:r>
            <a:r>
              <a:rPr lang="en-US" sz="2000" dirty="0" smtClean="0">
                <a:latin typeface="Times New Roman"/>
                <a:cs typeface="Times New Roman" panose="02020603050405020304" pitchFamily="18" charset="0"/>
              </a:rPr>
              <a:t>O</a:t>
            </a:r>
            <a:r>
              <a:rPr lang="en-US" sz="2000" baseline="-25000" dirty="0" smtClean="0">
                <a:latin typeface="Times New Roman"/>
                <a:cs typeface="Times New Roman" panose="02020603050405020304" pitchFamily="18" charset="0"/>
              </a:rPr>
              <a:t>7</a:t>
            </a:r>
            <a:r>
              <a:rPr lang="en-US" sz="2000" dirty="0">
                <a:latin typeface="Times New Roman"/>
                <a:cs typeface="Times New Roman" panose="02020603050405020304" pitchFamily="18" charset="0"/>
              </a:rPr>
              <a:t>: </a:t>
            </a:r>
            <a:r>
              <a:rPr lang="en-US" sz="2000" dirty="0" smtClean="0">
                <a:latin typeface="Times New Roman"/>
                <a:cs typeface="Times New Roman" panose="02020603050405020304" pitchFamily="18" charset="0"/>
              </a:rPr>
              <a:t>Y</a:t>
            </a:r>
            <a:r>
              <a:rPr lang="en-US" sz="2000" baseline="30000" dirty="0" smtClean="0">
                <a:latin typeface="Times New Roman"/>
                <a:cs typeface="Times New Roman" panose="02020603050405020304" pitchFamily="18" charset="0"/>
              </a:rPr>
              <a:t>3+</a:t>
            </a:r>
            <a:r>
              <a:rPr lang="en-US" sz="2000" dirty="0" smtClean="0">
                <a:latin typeface="Times New Roman"/>
                <a:cs typeface="Times New Roman" panose="02020603050405020304" pitchFamily="18" charset="0"/>
              </a:rPr>
              <a:t>, Ba</a:t>
            </a:r>
            <a:r>
              <a:rPr lang="en-US" sz="2000" baseline="30000" dirty="0" smtClean="0">
                <a:latin typeface="Times New Roman"/>
                <a:cs typeface="Times New Roman" panose="02020603050405020304" pitchFamily="18" charset="0"/>
              </a:rPr>
              <a:t>2+</a:t>
            </a:r>
            <a:r>
              <a:rPr lang="en-US" sz="2000" dirty="0" smtClean="0">
                <a:latin typeface="Times New Roman"/>
                <a:cs typeface="Times New Roman" panose="02020603050405020304" pitchFamily="18" charset="0"/>
              </a:rPr>
              <a:t>, </a:t>
            </a:r>
            <a:r>
              <a:rPr lang="en-US" sz="2000" dirty="0">
                <a:latin typeface="Times New Roman"/>
                <a:cs typeface="Times New Roman" panose="02020603050405020304" pitchFamily="18" charset="0"/>
              </a:rPr>
              <a:t>Cu</a:t>
            </a:r>
            <a:r>
              <a:rPr lang="en-US" sz="2000" baseline="30000" dirty="0">
                <a:latin typeface="Times New Roman"/>
                <a:cs typeface="Times New Roman" panose="02020603050405020304" pitchFamily="18" charset="0"/>
              </a:rPr>
              <a:t>2+</a:t>
            </a:r>
            <a:r>
              <a:rPr lang="en-US" sz="2000" dirty="0">
                <a:latin typeface="Times New Roman"/>
                <a:cs typeface="Times New Roman" panose="02020603050405020304" pitchFamily="18" charset="0"/>
              </a:rPr>
              <a:t>, O</a:t>
            </a:r>
            <a:r>
              <a:rPr lang="en-US" sz="2000" baseline="30000" dirty="0">
                <a:latin typeface="Times New Roman"/>
                <a:cs typeface="Times New Roman" panose="02020603050405020304" pitchFamily="18" charset="0"/>
              </a:rPr>
              <a:t>4</a:t>
            </a:r>
            <a:r>
              <a:rPr lang="en-US" sz="2000" baseline="30000" dirty="0" smtClean="0">
                <a:latin typeface="Times New Roman"/>
                <a:cs typeface="Times New Roman" panose="02020603050405020304" pitchFamily="18" charset="0"/>
              </a:rPr>
              <a:t>–</a:t>
            </a:r>
            <a:r>
              <a:rPr lang="en-US" sz="2000" dirty="0" smtClean="0">
                <a:latin typeface="Times New Roman"/>
                <a:cs typeface="Times New Roman" panose="02020603050405020304" pitchFamily="18" charset="0"/>
              </a:rPr>
              <a:t>; already hole doped!</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a:cs typeface="Times New Roman" panose="02020603050405020304" pitchFamily="18" charset="0"/>
              </a:rPr>
              <a:t>YBa</a:t>
            </a:r>
            <a:r>
              <a:rPr lang="en-US" sz="2000" baseline="-25000" dirty="0">
                <a:latin typeface="Times New Roman"/>
                <a:cs typeface="Times New Roman" panose="02020603050405020304" pitchFamily="18" charset="0"/>
              </a:rPr>
              <a:t>2</a:t>
            </a:r>
            <a:r>
              <a:rPr lang="en-US" sz="2000" dirty="0">
                <a:latin typeface="Times New Roman"/>
                <a:cs typeface="Times New Roman" panose="02020603050405020304" pitchFamily="18" charset="0"/>
              </a:rPr>
              <a:t>Cu</a:t>
            </a:r>
            <a:r>
              <a:rPr lang="en-US" sz="2000" baseline="-25000" dirty="0">
                <a:latin typeface="Times New Roman"/>
                <a:cs typeface="Times New Roman" panose="02020603050405020304" pitchFamily="18" charset="0"/>
              </a:rPr>
              <a:t>3</a:t>
            </a:r>
            <a:r>
              <a:rPr lang="en-US" sz="2000" dirty="0">
                <a:latin typeface="Times New Roman"/>
                <a:cs typeface="Times New Roman" panose="02020603050405020304" pitchFamily="18" charset="0"/>
              </a:rPr>
              <a:t>O</a:t>
            </a:r>
            <a:r>
              <a:rPr lang="en-US" sz="2000" baseline="-25000" dirty="0">
                <a:latin typeface="Times New Roman"/>
                <a:cs typeface="Times New Roman" panose="02020603050405020304" pitchFamily="18" charset="0"/>
              </a:rPr>
              <a:t>7</a:t>
            </a:r>
            <a:r>
              <a:rPr lang="en-US" sz="2000" baseline="-25000" dirty="0">
                <a:latin typeface="Times New Roman"/>
                <a:cs typeface="Times New Roman" panose="02020603050405020304" pitchFamily="18" charset="0"/>
                <a:sym typeface="Wingdings" panose="05000000000000000000" pitchFamily="2" charset="2"/>
              </a:rPr>
              <a:t>–</a:t>
            </a:r>
            <a:r>
              <a:rPr lang="en-US" sz="2000" baseline="-25000" dirty="0">
                <a:latin typeface="Times New Roman"/>
                <a:ea typeface="Calibri"/>
              </a:rPr>
              <a:t>ε</a:t>
            </a:r>
            <a:r>
              <a:rPr lang="en-US" sz="2000" dirty="0">
                <a:latin typeface="Times New Roman"/>
                <a:cs typeface="Times New Roman" panose="02020603050405020304" pitchFamily="18" charset="0"/>
              </a:rPr>
              <a:t> </a:t>
            </a:r>
            <a:r>
              <a:rPr lang="en-US" sz="2000" dirty="0" smtClean="0">
                <a:latin typeface="Times New Roman"/>
                <a:cs typeface="Times New Roman" panose="02020603050405020304" pitchFamily="18" charset="0"/>
              </a:rPr>
              <a:t>(YBCO) </a:t>
            </a:r>
            <a:r>
              <a:rPr lang="en-US" sz="2000" dirty="0" smtClean="0">
                <a:latin typeface="Times New Roman"/>
                <a:cs typeface="Times New Roman" panose="02020603050405020304" pitchFamily="18" charset="0"/>
                <a:sym typeface="Wingdings" panose="05000000000000000000" pitchFamily="2" charset="2"/>
              </a:rPr>
              <a:t> </a:t>
            </a:r>
            <a:r>
              <a:rPr lang="en-US" sz="2000" i="1" dirty="0" err="1">
                <a:latin typeface="Times New Roman"/>
                <a:cs typeface="Times New Roman" panose="02020603050405020304" pitchFamily="18" charset="0"/>
              </a:rPr>
              <a:t>T</a:t>
            </a:r>
            <a:r>
              <a:rPr lang="en-US" sz="2000" i="1" baseline="-25000" dirty="0" err="1">
                <a:latin typeface="Times New Roman"/>
                <a:cs typeface="Times New Roman" panose="02020603050405020304" pitchFamily="18" charset="0"/>
              </a:rPr>
              <a:t>c</a:t>
            </a:r>
            <a:r>
              <a:rPr lang="en-US" sz="2000" dirty="0">
                <a:latin typeface="Times New Roman"/>
                <a:cs typeface="Times New Roman" panose="02020603050405020304" pitchFamily="18" charset="0"/>
              </a:rPr>
              <a:t> </a:t>
            </a:r>
            <a:r>
              <a:rPr lang="en-US" sz="2000" dirty="0">
                <a:latin typeface="Times New Roman"/>
                <a:ea typeface="Calibri"/>
              </a:rPr>
              <a:t>≈</a:t>
            </a:r>
            <a:r>
              <a:rPr lang="en-US" sz="2000" dirty="0">
                <a:latin typeface="Times New Roman"/>
                <a:cs typeface="Times New Roman" panose="02020603050405020304" pitchFamily="18" charset="0"/>
              </a:rPr>
              <a:t> 93 K</a:t>
            </a:r>
            <a:r>
              <a:rPr lang="en-US" sz="2000" dirty="0" smtClean="0">
                <a:latin typeface="Times New Roman"/>
                <a:cs typeface="Times New Roman" panose="02020603050405020304" pitchFamily="18" charset="0"/>
              </a:rPr>
              <a:t> </a:t>
            </a:r>
            <a:endParaRPr lang="en-US" sz="2000" dirty="0">
              <a:latin typeface="Times New Roman"/>
              <a:cs typeface="Times New Roman" panose="02020603050405020304" pitchFamily="18" charset="0"/>
            </a:endParaRPr>
          </a:p>
        </p:txBody>
      </p:sp>
      <p:pic>
        <p:nvPicPr>
          <p:cNvPr id="17" name="Picture 4" descr="http://rsta.royalsocietypublishing.org/content/369/1941/1670/F1.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4329602"/>
            <a:ext cx="3181253" cy="237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07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rsta.royalsocietypublishing.org/content/369/1941/1670/F1.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048000"/>
            <a:ext cx="3587656" cy="2679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799" y="770453"/>
            <a:ext cx="8534401"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Motivation</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Mean field theory enforces no-double-occupany </a:t>
            </a:r>
            <a:r>
              <a:rPr lang="de-DE" sz="2000" b="1" dirty="0" smtClean="0">
                <a:latin typeface="Times New Roman" panose="02020603050405020304" pitchFamily="18" charset="0"/>
                <a:cs typeface="Times New Roman" panose="02020603050405020304" pitchFamily="18" charset="0"/>
              </a:rPr>
              <a:t>on average</a:t>
            </a:r>
          </a:p>
          <a:p>
            <a:pPr marL="742950" lvl="1"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Treat fluctuations about mean field on a Gaussian level</a:t>
            </a:r>
          </a:p>
          <a:p>
            <a:pPr marL="742950" lvl="1"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Redundancy of U(1) phase in defining fermion and boson</a:t>
            </a:r>
            <a:endParaRPr lang="de-DE" sz="2000" dirty="0" smtClean="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9" name="TextBox 18"/>
          <p:cNvSpPr txBox="1"/>
          <p:nvPr/>
        </p:nvSpPr>
        <p:spPr>
          <a:xfrm>
            <a:off x="304801" y="2590800"/>
            <a:ext cx="4648199" cy="338554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U(1) gauge theory</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Ioffe-Larkin composition rule</a:t>
            </a: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Describes </a:t>
            </a:r>
            <a:r>
              <a:rPr lang="en-US" sz="2000" dirty="0">
                <a:latin typeface="Times New Roman" panose="02020603050405020304" pitchFamily="18" charset="0"/>
                <a:cs typeface="Times New Roman" panose="02020603050405020304" pitchFamily="18" charset="0"/>
              </a:rPr>
              <a:t>high temperature limit of the optimally doped </a:t>
            </a:r>
            <a:r>
              <a:rPr lang="en-US" sz="2000" dirty="0" smtClean="0">
                <a:latin typeface="Times New Roman" panose="02020603050405020304" pitchFamily="18" charset="0"/>
                <a:cs typeface="Times New Roman" panose="02020603050405020304" pitchFamily="18" charset="0"/>
              </a:rPr>
              <a:t>cuprate</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Limitations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Fails </a:t>
            </a:r>
            <a:r>
              <a:rPr lang="en-US" sz="2000" dirty="0">
                <a:latin typeface="Times New Roman" panose="02020603050405020304" pitchFamily="18" charset="0"/>
                <a:cs typeface="Times New Roman" panose="02020603050405020304" pitchFamily="18" charset="0"/>
              </a:rPr>
              <a:t>in the </a:t>
            </a:r>
            <a:r>
              <a:rPr lang="en-US" sz="2000" dirty="0" err="1">
                <a:latin typeface="Times New Roman" panose="02020603050405020304" pitchFamily="18" charset="0"/>
                <a:cs typeface="Times New Roman" panose="02020603050405020304" pitchFamily="18" charset="0"/>
              </a:rPr>
              <a:t>underdoped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region</a:t>
            </a:r>
            <a:endParaRPr lang="de-DE" sz="2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Gaussian theory also misses the confinement physics</a:t>
            </a:r>
            <a:endParaRPr lang="en-US" sz="2000" dirty="0" smtClean="0">
              <a:latin typeface="Times New Roman" panose="02020603050405020304" pitchFamily="18" charset="0"/>
              <a:cs typeface="Times New Roman" panose="02020603050405020304" pitchFamily="18" charset="0"/>
            </a:endParaRPr>
          </a:p>
        </p:txBody>
      </p:sp>
      <p:sp>
        <p:nvSpPr>
          <p:cNvPr id="17" name="Oval 16"/>
          <p:cNvSpPr/>
          <p:nvPr/>
        </p:nvSpPr>
        <p:spPr>
          <a:xfrm>
            <a:off x="6705600" y="3581400"/>
            <a:ext cx="12954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19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799" y="1218486"/>
            <a:ext cx="85344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Slave-boson formalism</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“Fractionalizing” the </a:t>
            </a:r>
            <a:r>
              <a:rPr lang="de-DE" sz="2000" dirty="0" smtClean="0">
                <a:latin typeface="Times New Roman" panose="02020603050405020304" pitchFamily="18" charset="0"/>
                <a:cs typeface="Times New Roman" panose="02020603050405020304" pitchFamily="18" charset="0"/>
              </a:rPr>
              <a:t>electron</a:t>
            </a:r>
            <a:endParaRPr lang="de-DE" sz="2000" b="1"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Effective </a:t>
            </a:r>
            <a:r>
              <a:rPr lang="en-US" sz="2400" b="1" dirty="0">
                <a:latin typeface="Times New Roman" panose="02020603050405020304" pitchFamily="18" charset="0"/>
                <a:cs typeface="Times New Roman" panose="02020603050405020304" pitchFamily="18" charset="0"/>
              </a:rPr>
              <a:t>gauge action and non-Fermi-liquid behavior</a:t>
            </a:r>
          </a:p>
        </p:txBody>
      </p:sp>
      <p:pic>
        <p:nvPicPr>
          <p:cNvPr id="2" name="Picture 1"/>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948575" y="2101596"/>
            <a:ext cx="902208" cy="260604"/>
          </a:xfrm>
          <a:prstGeom prst="rect">
            <a:avLst/>
          </a:prstGeom>
        </p:spPr>
      </p:pic>
      <p:pic>
        <p:nvPicPr>
          <p:cNvPr id="6" name="Picture 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118757" y="2819400"/>
            <a:ext cx="2561844" cy="222504"/>
          </a:xfrm>
          <a:prstGeom prst="rect">
            <a:avLst/>
          </a:prstGeom>
        </p:spPr>
      </p:pic>
      <p:sp>
        <p:nvSpPr>
          <p:cNvPr id="7" name="TextBox 6"/>
          <p:cNvSpPr txBox="1"/>
          <p:nvPr/>
        </p:nvSpPr>
        <p:spPr>
          <a:xfrm>
            <a:off x="304799" y="2362200"/>
            <a:ext cx="60960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b="1" dirty="0" smtClean="0">
                <a:latin typeface="Times New Roman" panose="02020603050405020304" pitchFamily="18" charset="0"/>
                <a:cs typeface="Times New Roman" panose="02020603050405020304" pitchFamily="18" charset="0"/>
              </a:rPr>
              <a:t>Local</a:t>
            </a:r>
            <a:r>
              <a:rPr lang="de-DE" sz="2000" dirty="0" smtClean="0">
                <a:latin typeface="Times New Roman" panose="02020603050405020304" pitchFamily="18" charset="0"/>
                <a:cs typeface="Times New Roman" panose="02020603050405020304" pitchFamily="18" charset="0"/>
              </a:rPr>
              <a:t> gauge degree of freedom</a:t>
            </a:r>
            <a:endParaRPr lang="en-US" sz="2000" dirty="0" smtClean="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460133" y="3607308"/>
            <a:ext cx="1879092" cy="431292"/>
          </a:xfrm>
          <a:prstGeom prst="rect">
            <a:avLst/>
          </a:prstGeom>
        </p:spPr>
      </p:pic>
      <p:sp>
        <p:nvSpPr>
          <p:cNvPr id="12" name="TextBox 11"/>
          <p:cNvSpPr txBox="1"/>
          <p:nvPr/>
        </p:nvSpPr>
        <p:spPr>
          <a:xfrm>
            <a:off x="304800" y="3105090"/>
            <a:ext cx="8610600" cy="707886"/>
          </a:xfrm>
          <a:prstGeom prst="rect">
            <a:avLst/>
          </a:prstGeom>
          <a:noFill/>
        </p:spPr>
        <p:txBody>
          <a:bodyPr wrap="square" rtlCol="0">
            <a:spAutoFit/>
          </a:bodyPr>
          <a:lstStyle/>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Fermion/boson </a:t>
            </a:r>
            <a:r>
              <a:rPr lang="en-US" sz="2000" dirty="0">
                <a:latin typeface="Times New Roman" panose="02020603050405020304" pitchFamily="18" charset="0"/>
                <a:cs typeface="Times New Roman" panose="02020603050405020304" pitchFamily="18" charset="0"/>
              </a:rPr>
              <a:t>strongly coupled to the gauge </a:t>
            </a:r>
            <a:r>
              <a:rPr lang="en-US" sz="2000" dirty="0" smtClean="0">
                <a:latin typeface="Times New Roman" panose="02020603050405020304" pitchFamily="18" charset="0"/>
                <a:cs typeface="Times New Roman" panose="02020603050405020304" pitchFamily="18" charset="0"/>
              </a:rPr>
              <a:t>field </a:t>
            </a:r>
            <a:r>
              <a:rPr lang="en-US" sz="2000" dirty="0">
                <a:latin typeface="Times New Roman" panose="02020603050405020304" pitchFamily="18" charset="0"/>
                <a:cs typeface="Times New Roman" panose="02020603050405020304" pitchFamily="18" charset="0"/>
                <a:sym typeface="Wingdings" panose="05000000000000000000" pitchFamily="2" charset="2"/>
              </a:rPr>
              <a:t> conservation of the gauge charge</a:t>
            </a:r>
            <a:endParaRPr lang="en-US" sz="2000" dirty="0" smtClean="0">
              <a:latin typeface="Times New Roman" panose="02020603050405020304" pitchFamily="18" charset="0"/>
              <a:cs typeface="Times New Roman" panose="02020603050405020304" pitchFamily="18" charset="0"/>
            </a:endParaRPr>
          </a:p>
        </p:txBody>
      </p:sp>
      <p:sp>
        <p:nvSpPr>
          <p:cNvPr id="13" name="TextBox 12"/>
          <p:cNvSpPr txBox="1"/>
          <p:nvPr/>
        </p:nvSpPr>
        <p:spPr>
          <a:xfrm>
            <a:off x="304800" y="4016514"/>
            <a:ext cx="42291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Green’s functions transform as</a:t>
            </a:r>
          </a:p>
        </p:txBody>
      </p:sp>
      <p:pic>
        <p:nvPicPr>
          <p:cNvPr id="9" name="Picture 8"/>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667000" y="4419600"/>
            <a:ext cx="2784348" cy="243840"/>
          </a:xfrm>
          <a:prstGeom prst="rect">
            <a:avLst/>
          </a:prstGeom>
        </p:spPr>
      </p:pic>
      <p:pic>
        <p:nvPicPr>
          <p:cNvPr id="14" name="Picture 1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667000" y="4785360"/>
            <a:ext cx="2793492" cy="243840"/>
          </a:xfrm>
          <a:prstGeom prst="rect">
            <a:avLst/>
          </a:prstGeom>
        </p:spPr>
      </p:pic>
      <p:pic>
        <p:nvPicPr>
          <p:cNvPr id="15" name="Picture 1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6477000" y="4414837"/>
            <a:ext cx="2444496" cy="288036"/>
          </a:xfrm>
          <a:prstGeom prst="rect">
            <a:avLst/>
          </a:prstGeom>
        </p:spPr>
      </p:pic>
      <p:pic>
        <p:nvPicPr>
          <p:cNvPr id="16" name="Picture 15"/>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6477000" y="4780597"/>
            <a:ext cx="2244852" cy="288036"/>
          </a:xfrm>
          <a:prstGeom prst="rect">
            <a:avLst/>
          </a:prstGeom>
        </p:spPr>
      </p:pic>
      <p:sp>
        <p:nvSpPr>
          <p:cNvPr id="18" name="TextBox 17"/>
          <p:cNvSpPr txBox="1"/>
          <p:nvPr/>
        </p:nvSpPr>
        <p:spPr>
          <a:xfrm>
            <a:off x="304800" y="5105400"/>
            <a:ext cx="42291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Definition of gauge fields</a:t>
            </a:r>
          </a:p>
        </p:txBody>
      </p:sp>
      <p:pic>
        <p:nvPicPr>
          <p:cNvPr id="19" name="Picture 18"/>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3252216" y="5531602"/>
            <a:ext cx="1623060" cy="179832"/>
          </a:xfrm>
          <a:prstGeom prst="rect">
            <a:avLst/>
          </a:prstGeom>
        </p:spPr>
      </p:pic>
      <p:pic>
        <p:nvPicPr>
          <p:cNvPr id="20" name="Picture 19"/>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3252216" y="5814060"/>
            <a:ext cx="2001012" cy="434340"/>
          </a:xfrm>
          <a:prstGeom prst="rect">
            <a:avLst/>
          </a:prstGeom>
        </p:spPr>
      </p:pic>
    </p:spTree>
    <p:extLst>
      <p:ext uri="{BB962C8B-B14F-4D97-AF65-F5344CB8AC3E}">
        <p14:creationId xmlns:p14="http://schemas.microsoft.com/office/powerpoint/2010/main" val="259141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799" y="1218486"/>
            <a:ext cx="85344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Gaussian approximation</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Relevant Lagrangian</a:t>
            </a:r>
            <a:endParaRPr lang="de-DE" sz="2000" b="1"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Effective </a:t>
            </a:r>
            <a:r>
              <a:rPr lang="en-US" sz="2400" b="1" dirty="0">
                <a:latin typeface="Times New Roman" panose="02020603050405020304" pitchFamily="18" charset="0"/>
                <a:cs typeface="Times New Roman" panose="02020603050405020304" pitchFamily="18" charset="0"/>
              </a:rPr>
              <a:t>gauge action and non-Fermi-liquid behavior</a:t>
            </a:r>
          </a:p>
        </p:txBody>
      </p:sp>
      <p:grpSp>
        <p:nvGrpSpPr>
          <p:cNvPr id="22" name="Group 21"/>
          <p:cNvGrpSpPr/>
          <p:nvPr/>
        </p:nvGrpSpPr>
        <p:grpSpPr>
          <a:xfrm>
            <a:off x="1752600" y="2185416"/>
            <a:ext cx="6050280" cy="1091184"/>
            <a:chOff x="1135634" y="3657600"/>
            <a:chExt cx="6050280" cy="1091184"/>
          </a:xfrm>
        </p:grpSpPr>
        <p:pic>
          <p:nvPicPr>
            <p:cNvPr id="23" name="Picture 22"/>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1135634" y="3657600"/>
              <a:ext cx="6050280" cy="560832"/>
            </a:xfrm>
            <a:prstGeom prst="rect">
              <a:avLst/>
            </a:prstGeom>
          </p:spPr>
        </p:pic>
        <p:pic>
          <p:nvPicPr>
            <p:cNvPr id="24" name="Picture 23"/>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1930908" y="4267200"/>
              <a:ext cx="4622292" cy="481584"/>
            </a:xfrm>
            <a:prstGeom prst="rect">
              <a:avLst/>
            </a:prstGeom>
          </p:spPr>
        </p:pic>
      </p:grpSp>
      <p:sp>
        <p:nvSpPr>
          <p:cNvPr id="25" name="TextBox 24"/>
          <p:cNvSpPr txBox="1"/>
          <p:nvPr/>
        </p:nvSpPr>
        <p:spPr>
          <a:xfrm>
            <a:off x="304800" y="3276600"/>
            <a:ext cx="8229600" cy="2092881"/>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b="1" dirty="0" err="1">
                <a:latin typeface="Times New Roman"/>
                <a:ea typeface="Calibri"/>
              </a:rPr>
              <a:t>a</a:t>
            </a:r>
            <a:r>
              <a:rPr lang="en-US" sz="2000" b="1" baseline="-25000" dirty="0" err="1">
                <a:latin typeface="Times New Roman"/>
                <a:ea typeface="Calibri"/>
              </a:rPr>
              <a:t>ij</a:t>
            </a:r>
            <a:r>
              <a:rPr lang="en-US" sz="2000" dirty="0">
                <a:latin typeface="Times New Roman"/>
                <a:ea typeface="Calibri"/>
              </a:rPr>
              <a:t>  → </a:t>
            </a:r>
            <a:r>
              <a:rPr lang="en-US" sz="2000" b="1" dirty="0" err="1">
                <a:latin typeface="Times New Roman"/>
                <a:ea typeface="Calibri"/>
              </a:rPr>
              <a:t>a</a:t>
            </a:r>
            <a:r>
              <a:rPr lang="en-US" sz="2000" b="1" baseline="-25000" dirty="0" err="1">
                <a:latin typeface="Times New Roman"/>
                <a:ea typeface="Calibri"/>
              </a:rPr>
              <a:t>ij</a:t>
            </a:r>
            <a:r>
              <a:rPr lang="en-US" sz="2000" dirty="0">
                <a:latin typeface="Times New Roman"/>
                <a:ea typeface="Calibri"/>
              </a:rPr>
              <a:t> + 2π</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 Lattice gauge theory coupled fermions/bosons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Gauge field has </a:t>
            </a:r>
            <a:r>
              <a:rPr lang="en-US" sz="2000" dirty="0">
                <a:latin typeface="Times New Roman" panose="02020603050405020304" pitchFamily="18" charset="0"/>
                <a:cs typeface="Times New Roman" panose="02020603050405020304" pitchFamily="18" charset="0"/>
                <a:sym typeface="Wingdings" panose="05000000000000000000" pitchFamily="2" charset="2"/>
              </a:rPr>
              <a:t>no dynamics  coupling constant of the gauge field is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infinity</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Integrate out the matter fields: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Gaussian approximation or </a:t>
            </a:r>
            <a:r>
              <a:rPr lang="en-US" sz="2000" dirty="0" smtClean="0">
                <a:latin typeface="Times New Roman" panose="02020603050405020304" pitchFamily="18" charset="0"/>
                <a:cs typeface="Times New Roman" panose="02020603050405020304" pitchFamily="18" charset="0"/>
              </a:rPr>
              <a:t>RPA (continuum limit)</a:t>
            </a:r>
          </a:p>
        </p:txBody>
      </p:sp>
      <p:pic>
        <p:nvPicPr>
          <p:cNvPr id="26" name="Picture 25"/>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4343400" y="4501896"/>
            <a:ext cx="3211068" cy="451104"/>
          </a:xfrm>
          <a:prstGeom prst="rect">
            <a:avLst/>
          </a:prstGeom>
        </p:spPr>
      </p:pic>
      <p:grpSp>
        <p:nvGrpSpPr>
          <p:cNvPr id="27" name="Group 26"/>
          <p:cNvGrpSpPr/>
          <p:nvPr/>
        </p:nvGrpSpPr>
        <p:grpSpPr>
          <a:xfrm>
            <a:off x="1447800" y="5486400"/>
            <a:ext cx="7501128" cy="1180991"/>
            <a:chOff x="1143000" y="5334000"/>
            <a:chExt cx="7501128" cy="1180991"/>
          </a:xfrm>
        </p:grpSpPr>
        <p:pic>
          <p:nvPicPr>
            <p:cNvPr id="28" name="Picture 27"/>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143000" y="5334000"/>
              <a:ext cx="6960108" cy="528828"/>
            </a:xfrm>
            <a:prstGeom prst="rect">
              <a:avLst/>
            </a:prstGeom>
          </p:spPr>
        </p:pic>
        <p:pic>
          <p:nvPicPr>
            <p:cNvPr id="29" name="Picture 28"/>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905000" y="5906915"/>
              <a:ext cx="6739128" cy="608076"/>
            </a:xfrm>
            <a:prstGeom prst="rect">
              <a:avLst/>
            </a:prstGeom>
          </p:spPr>
        </p:pic>
      </p:grpSp>
      <p:pic>
        <p:nvPicPr>
          <p:cNvPr id="30" name="Picture 29"/>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6461760" y="4876800"/>
            <a:ext cx="2377440" cy="487680"/>
          </a:xfrm>
          <a:prstGeom prst="rect">
            <a:avLst/>
          </a:prstGeom>
        </p:spPr>
      </p:pic>
      <p:pic>
        <p:nvPicPr>
          <p:cNvPr id="2" name="Picture 1"/>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304800" y="5584592"/>
            <a:ext cx="734568" cy="416052"/>
          </a:xfrm>
          <a:prstGeom prst="rect">
            <a:avLst/>
          </a:prstGeom>
        </p:spPr>
      </p:pic>
      <p:pic>
        <p:nvPicPr>
          <p:cNvPr id="3" name="Picture 2"/>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304800" y="6216396"/>
            <a:ext cx="708660" cy="413004"/>
          </a:xfrm>
          <a:prstGeom prst="rect">
            <a:avLst/>
          </a:prstGeom>
        </p:spPr>
      </p:pic>
    </p:spTree>
    <p:extLst>
      <p:ext uri="{BB962C8B-B14F-4D97-AF65-F5344CB8AC3E}">
        <p14:creationId xmlns:p14="http://schemas.microsoft.com/office/powerpoint/2010/main" val="109936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799" y="1218486"/>
            <a:ext cx="85344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Effective gauge field action</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Gaussian Lagrangian</a:t>
            </a:r>
            <a:endParaRPr lang="de-DE" sz="2000" b="1"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Effective </a:t>
            </a:r>
            <a:r>
              <a:rPr lang="en-US" sz="2400" b="1" dirty="0">
                <a:latin typeface="Times New Roman" panose="02020603050405020304" pitchFamily="18" charset="0"/>
                <a:cs typeface="Times New Roman" panose="02020603050405020304" pitchFamily="18" charset="0"/>
              </a:rPr>
              <a:t>gauge action and non-Fermi-liquid behavior</a:t>
            </a:r>
          </a:p>
        </p:txBody>
      </p:sp>
      <p:sp>
        <p:nvSpPr>
          <p:cNvPr id="25" name="TextBox 24"/>
          <p:cNvSpPr txBox="1"/>
          <p:nvPr/>
        </p:nvSpPr>
        <p:spPr>
          <a:xfrm>
            <a:off x="304800" y="3276600"/>
            <a:ext cx="64008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Coupling </a:t>
            </a:r>
            <a:r>
              <a:rPr lang="en-US" sz="2000" dirty="0">
                <a:latin typeface="Times New Roman" panose="02020603050405020304" pitchFamily="18" charset="0"/>
                <a:cs typeface="Times New Roman" panose="02020603050405020304" pitchFamily="18" charset="0"/>
                <a:sym typeface="Wingdings" panose="05000000000000000000" pitchFamily="2" charset="2"/>
              </a:rPr>
              <a:t>between the matter fields and gauge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field</a:t>
            </a:r>
          </a:p>
        </p:txBody>
      </p:sp>
      <p:pic>
        <p:nvPicPr>
          <p:cNvPr id="13" name="Picture 1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291078" y="3676710"/>
            <a:ext cx="2257044" cy="451104"/>
          </a:xfrm>
          <a:prstGeom prst="rect">
            <a:avLst/>
          </a:prstGeom>
        </p:spPr>
      </p:pic>
      <p:pic>
        <p:nvPicPr>
          <p:cNvPr id="14" name="Picture 1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899154" y="4913049"/>
            <a:ext cx="1040892" cy="181356"/>
          </a:xfrm>
          <a:prstGeom prst="rect">
            <a:avLst/>
          </a:prstGeom>
        </p:spPr>
      </p:pic>
      <p:grpSp>
        <p:nvGrpSpPr>
          <p:cNvPr id="15" name="Group 14"/>
          <p:cNvGrpSpPr/>
          <p:nvPr/>
        </p:nvGrpSpPr>
        <p:grpSpPr>
          <a:xfrm>
            <a:off x="1025652" y="2133600"/>
            <a:ext cx="7501128" cy="1180991"/>
            <a:chOff x="1143000" y="5334000"/>
            <a:chExt cx="7501128" cy="1180991"/>
          </a:xfrm>
        </p:grpSpPr>
        <p:pic>
          <p:nvPicPr>
            <p:cNvPr id="16" name="Picture 15"/>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1143000" y="5334000"/>
              <a:ext cx="6960108" cy="528828"/>
            </a:xfrm>
            <a:prstGeom prst="rect">
              <a:avLst/>
            </a:prstGeom>
          </p:spPr>
        </p:pic>
        <p:pic>
          <p:nvPicPr>
            <p:cNvPr id="17" name="Picture 16"/>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1905000" y="5906915"/>
              <a:ext cx="6739128" cy="608076"/>
            </a:xfrm>
            <a:prstGeom prst="rect">
              <a:avLst/>
            </a:prstGeom>
          </p:spPr>
        </p:pic>
      </p:grpSp>
      <p:sp>
        <p:nvSpPr>
          <p:cNvPr id="18" name="TextBox 17"/>
          <p:cNvSpPr txBox="1"/>
          <p:nvPr/>
        </p:nvSpPr>
        <p:spPr>
          <a:xfrm>
            <a:off x="304800" y="4095690"/>
            <a:ext cx="85344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Constraints after integrating over temporal and spatial components of </a:t>
            </a:r>
            <a:r>
              <a:rPr lang="en-US" sz="2000" i="1" dirty="0" err="1">
                <a:latin typeface="Times New Roman"/>
                <a:ea typeface="Calibri"/>
              </a:rPr>
              <a:t>a</a:t>
            </a:r>
            <a:r>
              <a:rPr lang="en-US" sz="2000" i="1" baseline="-25000" dirty="0" err="1">
                <a:latin typeface="Times New Roman"/>
                <a:ea typeface="Calibri"/>
              </a:rPr>
              <a:t>μ</a:t>
            </a:r>
            <a:endParaRPr lang="en-US" sz="2000" i="1" baseline="-25000"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9" name="Picture 1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352038" y="4495800"/>
            <a:ext cx="2135124" cy="288036"/>
          </a:xfrm>
          <a:prstGeom prst="rect">
            <a:avLst/>
          </a:prstGeom>
        </p:spPr>
      </p:pic>
      <p:sp>
        <p:nvSpPr>
          <p:cNvPr id="20" name="TextBox 19"/>
          <p:cNvSpPr txBox="1"/>
          <p:nvPr/>
        </p:nvSpPr>
        <p:spPr>
          <a:xfrm>
            <a:off x="304800" y="5105400"/>
            <a:ext cx="5545074" cy="707886"/>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Physical meaning of the gauge field? Consider electron </a:t>
            </a:r>
            <a:r>
              <a:rPr lang="en-US" sz="2000" dirty="0">
                <a:latin typeface="Times New Roman" panose="02020603050405020304" pitchFamily="18" charset="0"/>
                <a:cs typeface="Times New Roman" panose="02020603050405020304" pitchFamily="18" charset="0"/>
                <a:sym typeface="Wingdings" panose="05000000000000000000" pitchFamily="2" charset="2"/>
              </a:rPr>
              <a:t>moving in a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loop</a:t>
            </a:r>
          </a:p>
        </p:txBody>
      </p:sp>
      <p:pic>
        <p:nvPicPr>
          <p:cNvPr id="22" name="Picture 21"/>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524000" y="5867400"/>
            <a:ext cx="3838956" cy="286512"/>
          </a:xfrm>
          <a:prstGeom prst="rect">
            <a:avLst/>
          </a:prstGeom>
        </p:spPr>
      </p:pic>
      <p:pic>
        <p:nvPicPr>
          <p:cNvPr id="23" name="Picture 2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013204" y="6221682"/>
            <a:ext cx="2860548" cy="413004"/>
          </a:xfrm>
          <a:prstGeom prst="rect">
            <a:avLst/>
          </a:prstGeom>
        </p:spPr>
      </p:pic>
      <p:pic>
        <p:nvPicPr>
          <p:cNvPr id="26" name="Picture 4" descr="C:\Users\Tejas\Documents\Caltech\Journal Club\Topological Materials\Superconductivity\Doping a Mott Insulator - Physics of High Temperature Superconductivity\Presentation\gauge_field_fluctuation_chirality.e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39078" y="4533396"/>
            <a:ext cx="2728722" cy="221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53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799" y="1218486"/>
            <a:ext cx="85344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Physical quantities in terms of fermions/bosons</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The fermion/boson current</a:t>
            </a:r>
            <a:endParaRPr lang="de-DE" sz="2000" b="1"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a:t>
            </a:r>
            <a:r>
              <a:rPr lang="en-US" sz="2400" b="1" dirty="0" err="1" smtClean="0">
                <a:latin typeface="Times New Roman" panose="02020603050405020304" pitchFamily="18" charset="0"/>
                <a:cs typeface="Times New Roman" panose="02020603050405020304" pitchFamily="18" charset="0"/>
              </a:rPr>
              <a:t>Ioffe</a:t>
            </a:r>
            <a:r>
              <a:rPr lang="en-US" sz="2400" b="1" dirty="0" smtClean="0">
                <a:latin typeface="Times New Roman" panose="02020603050405020304" pitchFamily="18" charset="0"/>
                <a:cs typeface="Times New Roman" panose="02020603050405020304" pitchFamily="18" charset="0"/>
              </a:rPr>
              <a:t>-Larkin </a:t>
            </a:r>
            <a:r>
              <a:rPr lang="en-US" sz="2400" b="1" dirty="0">
                <a:latin typeface="Times New Roman" panose="02020603050405020304" pitchFamily="18" charset="0"/>
                <a:cs typeface="Times New Roman" panose="02020603050405020304" pitchFamily="18" charset="0"/>
              </a:rPr>
              <a:t>composition rule</a:t>
            </a:r>
          </a:p>
        </p:txBody>
      </p:sp>
      <p:sp>
        <p:nvSpPr>
          <p:cNvPr id="14" name="TextBox 13"/>
          <p:cNvSpPr txBox="1"/>
          <p:nvPr/>
        </p:nvSpPr>
        <p:spPr>
          <a:xfrm>
            <a:off x="304800" y="2019180"/>
            <a:ext cx="78486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External </a:t>
            </a: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E</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field  gauge field </a:t>
            </a: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a</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induces “internal” electric field </a:t>
            </a: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e</a:t>
            </a:r>
          </a:p>
        </p:txBody>
      </p:sp>
      <p:pic>
        <p:nvPicPr>
          <p:cNvPr id="32" name="Picture 31"/>
          <p:cNvPicPr>
            <a:picLocks noChangeAspect="1"/>
          </p:cNvPicPr>
          <p:nvPr>
            <p:custDataLst>
              <p:tags r:id="rId1"/>
            </p:custDataLst>
          </p:nvPr>
        </p:nvPicPr>
        <p:blipFill>
          <a:blip r:embed="rId19" cstate="print">
            <a:extLst>
              <a:ext uri="{28A0092B-C50C-407E-A947-70E740481C1C}">
                <a14:useLocalDpi xmlns:a14="http://schemas.microsoft.com/office/drawing/2010/main" val="0"/>
              </a:ext>
            </a:extLst>
          </a:blip>
          <a:stretch>
            <a:fillRect/>
          </a:stretch>
        </p:blipFill>
        <p:spPr>
          <a:xfrm>
            <a:off x="2590800" y="2476380"/>
            <a:ext cx="1005840" cy="167640"/>
          </a:xfrm>
          <a:prstGeom prst="rect">
            <a:avLst/>
          </a:prstGeom>
        </p:spPr>
      </p:pic>
      <p:pic>
        <p:nvPicPr>
          <p:cNvPr id="34" name="Picture 33"/>
          <p:cNvPicPr>
            <a:picLocks noChangeAspect="1"/>
          </p:cNvPicPr>
          <p:nvPr>
            <p:custDataLst>
              <p:tags r:id="rId2"/>
            </p:custDataLst>
          </p:nvPr>
        </p:nvPicPr>
        <p:blipFill>
          <a:blip r:embed="rId20" cstate="print">
            <a:extLst>
              <a:ext uri="{28A0092B-C50C-407E-A947-70E740481C1C}">
                <a14:useLocalDpi xmlns:a14="http://schemas.microsoft.com/office/drawing/2010/main" val="0"/>
              </a:ext>
            </a:extLst>
          </a:blip>
          <a:stretch>
            <a:fillRect/>
          </a:stretch>
        </p:blipFill>
        <p:spPr>
          <a:xfrm>
            <a:off x="4267200" y="2522100"/>
            <a:ext cx="609600" cy="121920"/>
          </a:xfrm>
          <a:prstGeom prst="rect">
            <a:avLst/>
          </a:prstGeom>
        </p:spPr>
      </p:pic>
      <p:pic>
        <p:nvPicPr>
          <p:cNvPr id="18" name="Picture 17"/>
          <p:cNvPicPr>
            <a:picLocks noChangeAspect="1"/>
          </p:cNvPicPr>
          <p:nvPr>
            <p:custDataLst>
              <p:tags r:id="rId3"/>
            </p:custDataLst>
          </p:nvPr>
        </p:nvPicPr>
        <p:blipFill>
          <a:blip r:embed="rId21" cstate="print">
            <a:extLst>
              <a:ext uri="{28A0092B-C50C-407E-A947-70E740481C1C}">
                <a14:useLocalDpi xmlns:a14="http://schemas.microsoft.com/office/drawing/2010/main" val="0"/>
              </a:ext>
            </a:extLst>
          </a:blip>
          <a:stretch>
            <a:fillRect/>
          </a:stretch>
        </p:blipFill>
        <p:spPr>
          <a:xfrm>
            <a:off x="3973354" y="1828800"/>
            <a:ext cx="2228088" cy="181356"/>
          </a:xfrm>
          <a:prstGeom prst="rect">
            <a:avLst/>
          </a:prstGeom>
        </p:spPr>
      </p:pic>
      <p:grpSp>
        <p:nvGrpSpPr>
          <p:cNvPr id="2" name="Group 1"/>
          <p:cNvGrpSpPr/>
          <p:nvPr/>
        </p:nvGrpSpPr>
        <p:grpSpPr>
          <a:xfrm>
            <a:off x="304800" y="2628780"/>
            <a:ext cx="3707892" cy="400110"/>
            <a:chOff x="304800" y="3333690"/>
            <a:chExt cx="3707892" cy="400110"/>
          </a:xfrm>
        </p:grpSpPr>
        <p:pic>
          <p:nvPicPr>
            <p:cNvPr id="19" name="Picture 18"/>
            <p:cNvPicPr>
              <a:picLocks noChangeAspect="1"/>
            </p:cNvPicPr>
            <p:nvPr>
              <p:custDataLst>
                <p:tags r:id="rId16"/>
              </p:custDataLst>
            </p:nvPr>
          </p:nvPicPr>
          <p:blipFill>
            <a:blip r:embed="rId22" cstate="print">
              <a:extLst>
                <a:ext uri="{28A0092B-C50C-407E-A947-70E740481C1C}">
                  <a14:useLocalDpi xmlns:a14="http://schemas.microsoft.com/office/drawing/2010/main" val="0"/>
                </a:ext>
              </a:extLst>
            </a:blip>
            <a:stretch>
              <a:fillRect/>
            </a:stretch>
          </p:blipFill>
          <p:spPr>
            <a:xfrm>
              <a:off x="2971800" y="3476244"/>
              <a:ext cx="1040892" cy="181356"/>
            </a:xfrm>
            <a:prstGeom prst="rect">
              <a:avLst/>
            </a:prstGeom>
          </p:spPr>
        </p:pic>
        <p:sp>
          <p:nvSpPr>
            <p:cNvPr id="20" name="TextBox 19"/>
            <p:cNvSpPr txBox="1"/>
            <p:nvPr/>
          </p:nvSpPr>
          <p:spPr>
            <a:xfrm>
              <a:off x="304800" y="3333690"/>
              <a:ext cx="2928387"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Recall constraint</a:t>
              </a:r>
              <a:endParaRPr lang="en-US" sz="2000" b="1" dirty="0" smtClean="0">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22" name="Picture 21"/>
          <p:cNvPicPr>
            <a:picLocks noChangeAspect="1"/>
          </p:cNvPicPr>
          <p:nvPr>
            <p:custDataLst>
              <p:tags r:id="rId4"/>
            </p:custDataLst>
          </p:nvPr>
        </p:nvPicPr>
        <p:blipFill>
          <a:blip r:embed="rId23" cstate="print">
            <a:extLst>
              <a:ext uri="{28A0092B-C50C-407E-A947-70E740481C1C}">
                <a14:useLocalDpi xmlns:a14="http://schemas.microsoft.com/office/drawing/2010/main" val="0"/>
              </a:ext>
            </a:extLst>
          </a:blip>
          <a:stretch>
            <a:fillRect/>
          </a:stretch>
        </p:blipFill>
        <p:spPr>
          <a:xfrm>
            <a:off x="1600200" y="3091374"/>
            <a:ext cx="1475232" cy="394716"/>
          </a:xfrm>
          <a:prstGeom prst="rect">
            <a:avLst/>
          </a:prstGeom>
        </p:spPr>
      </p:pic>
      <p:pic>
        <p:nvPicPr>
          <p:cNvPr id="23" name="Picture 22"/>
          <p:cNvPicPr>
            <a:picLocks noChangeAspect="1"/>
          </p:cNvPicPr>
          <p:nvPr>
            <p:custDataLst>
              <p:tags r:id="rId5"/>
            </p:custDataLst>
          </p:nvPr>
        </p:nvPicPr>
        <p:blipFill>
          <a:blip r:embed="rId24" cstate="print">
            <a:extLst>
              <a:ext uri="{28A0092B-C50C-407E-A947-70E740481C1C}">
                <a14:useLocalDpi xmlns:a14="http://schemas.microsoft.com/office/drawing/2010/main" val="0"/>
              </a:ext>
            </a:extLst>
          </a:blip>
          <a:stretch>
            <a:fillRect/>
          </a:stretch>
        </p:blipFill>
        <p:spPr>
          <a:xfrm>
            <a:off x="3581400" y="3091374"/>
            <a:ext cx="2415540" cy="394716"/>
          </a:xfrm>
          <a:prstGeom prst="rect">
            <a:avLst/>
          </a:prstGeom>
        </p:spPr>
      </p:pic>
      <p:sp>
        <p:nvSpPr>
          <p:cNvPr id="24" name="TextBox 23"/>
          <p:cNvSpPr txBox="1"/>
          <p:nvPr/>
        </p:nvSpPr>
        <p:spPr>
          <a:xfrm>
            <a:off x="304800" y="3466980"/>
            <a:ext cx="64770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“Scattering” from the gauge field</a:t>
            </a:r>
            <a:endParaRPr lang="en-US" sz="2000" b="1"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1" name="Picture 10"/>
          <p:cNvPicPr>
            <a:picLocks noChangeAspect="1"/>
          </p:cNvPicPr>
          <p:nvPr>
            <p:custDataLst>
              <p:tags r:id="rId6"/>
            </p:custDataLst>
          </p:nvPr>
        </p:nvPicPr>
        <p:blipFill>
          <a:blip r:embed="rId25" cstate="print">
            <a:extLst>
              <a:ext uri="{28A0092B-C50C-407E-A947-70E740481C1C}">
                <a14:useLocalDpi xmlns:a14="http://schemas.microsoft.com/office/drawing/2010/main" val="0"/>
              </a:ext>
            </a:extLst>
          </a:blip>
          <a:stretch>
            <a:fillRect/>
          </a:stretch>
        </p:blipFill>
        <p:spPr>
          <a:xfrm>
            <a:off x="6553200" y="3088326"/>
            <a:ext cx="1164336" cy="394716"/>
          </a:xfrm>
          <a:prstGeom prst="rect">
            <a:avLst/>
          </a:prstGeom>
        </p:spPr>
      </p:pic>
      <p:pic>
        <p:nvPicPr>
          <p:cNvPr id="15" name="Picture 14"/>
          <p:cNvPicPr>
            <a:picLocks noChangeAspect="1"/>
          </p:cNvPicPr>
          <p:nvPr>
            <p:custDataLst>
              <p:tags r:id="rId7"/>
            </p:custDataLst>
          </p:nvPr>
        </p:nvPicPr>
        <p:blipFill>
          <a:blip r:embed="rId26" cstate="print">
            <a:extLst>
              <a:ext uri="{28A0092B-C50C-407E-A947-70E740481C1C}">
                <a14:useLocalDpi xmlns:a14="http://schemas.microsoft.com/office/drawing/2010/main" val="0"/>
              </a:ext>
            </a:extLst>
          </a:blip>
          <a:stretch>
            <a:fillRect/>
          </a:stretch>
        </p:blipFill>
        <p:spPr>
          <a:xfrm>
            <a:off x="1295400" y="3932622"/>
            <a:ext cx="932688" cy="467868"/>
          </a:xfrm>
          <a:prstGeom prst="rect">
            <a:avLst/>
          </a:prstGeom>
        </p:spPr>
      </p:pic>
      <p:pic>
        <p:nvPicPr>
          <p:cNvPr id="17" name="Picture 16"/>
          <p:cNvPicPr>
            <a:picLocks noChangeAspect="1"/>
          </p:cNvPicPr>
          <p:nvPr>
            <p:custDataLst>
              <p:tags r:id="rId8"/>
            </p:custDataLst>
          </p:nvPr>
        </p:nvPicPr>
        <p:blipFill>
          <a:blip r:embed="rId27" cstate="print">
            <a:extLst>
              <a:ext uri="{28A0092B-C50C-407E-A947-70E740481C1C}">
                <a14:useLocalDpi xmlns:a14="http://schemas.microsoft.com/office/drawing/2010/main" val="0"/>
              </a:ext>
            </a:extLst>
          </a:blip>
          <a:stretch>
            <a:fillRect/>
          </a:stretch>
        </p:blipFill>
        <p:spPr>
          <a:xfrm>
            <a:off x="2449068" y="3896903"/>
            <a:ext cx="1818132" cy="477012"/>
          </a:xfrm>
          <a:prstGeom prst="rect">
            <a:avLst/>
          </a:prstGeom>
        </p:spPr>
      </p:pic>
      <p:sp>
        <p:nvSpPr>
          <p:cNvPr id="33" name="TextBox 32"/>
          <p:cNvSpPr txBox="1"/>
          <p:nvPr/>
        </p:nvSpPr>
        <p:spPr>
          <a:xfrm>
            <a:off x="304799" y="4400490"/>
            <a:ext cx="64770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Temperature-dependent superfluid density</a:t>
            </a:r>
            <a:endParaRPr lang="en-US" sz="2000" b="1"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6" name="Picture 25"/>
          <p:cNvPicPr>
            <a:picLocks noChangeAspect="1"/>
          </p:cNvPicPr>
          <p:nvPr>
            <p:custDataLst>
              <p:tags r:id="rId9"/>
            </p:custDataLst>
          </p:nvPr>
        </p:nvPicPr>
        <p:blipFill>
          <a:blip r:embed="rId28" cstate="print">
            <a:extLst>
              <a:ext uri="{28A0092B-C50C-407E-A947-70E740481C1C}">
                <a14:useLocalDpi xmlns:a14="http://schemas.microsoft.com/office/drawing/2010/main" val="0"/>
              </a:ext>
            </a:extLst>
          </a:blip>
          <a:stretch>
            <a:fillRect/>
          </a:stretch>
        </p:blipFill>
        <p:spPr>
          <a:xfrm>
            <a:off x="4953000" y="4059304"/>
            <a:ext cx="641604" cy="169164"/>
          </a:xfrm>
          <a:prstGeom prst="rect">
            <a:avLst/>
          </a:prstGeom>
        </p:spPr>
      </p:pic>
      <p:pic>
        <p:nvPicPr>
          <p:cNvPr id="27" name="Picture 26"/>
          <p:cNvPicPr>
            <a:picLocks noChangeAspect="1"/>
          </p:cNvPicPr>
          <p:nvPr>
            <p:custDataLst>
              <p:tags r:id="rId10"/>
            </p:custDataLst>
          </p:nvPr>
        </p:nvPicPr>
        <p:blipFill>
          <a:blip r:embed="rId29" cstate="print">
            <a:extLst>
              <a:ext uri="{28A0092B-C50C-407E-A947-70E740481C1C}">
                <a14:useLocalDpi xmlns:a14="http://schemas.microsoft.com/office/drawing/2010/main" val="0"/>
              </a:ext>
            </a:extLst>
          </a:blip>
          <a:stretch>
            <a:fillRect/>
          </a:stretch>
        </p:blipFill>
        <p:spPr>
          <a:xfrm>
            <a:off x="5689092" y="4082164"/>
            <a:ext cx="1048512" cy="146304"/>
          </a:xfrm>
          <a:prstGeom prst="rect">
            <a:avLst/>
          </a:prstGeom>
        </p:spPr>
      </p:pic>
      <p:pic>
        <p:nvPicPr>
          <p:cNvPr id="36" name="Picture 35"/>
          <p:cNvPicPr>
            <a:picLocks noChangeAspect="1"/>
          </p:cNvPicPr>
          <p:nvPr>
            <p:custDataLst>
              <p:tags r:id="rId11"/>
            </p:custDataLst>
          </p:nvPr>
        </p:nvPicPr>
        <p:blipFill>
          <a:blip r:embed="rId30" cstate="print">
            <a:extLst>
              <a:ext uri="{28A0092B-C50C-407E-A947-70E740481C1C}">
                <a14:useLocalDpi xmlns:a14="http://schemas.microsoft.com/office/drawing/2010/main" val="0"/>
              </a:ext>
            </a:extLst>
          </a:blip>
          <a:stretch>
            <a:fillRect/>
          </a:stretch>
        </p:blipFill>
        <p:spPr>
          <a:xfrm>
            <a:off x="6858000" y="4091308"/>
            <a:ext cx="876300" cy="137160"/>
          </a:xfrm>
          <a:prstGeom prst="rect">
            <a:avLst/>
          </a:prstGeom>
        </p:spPr>
      </p:pic>
      <p:pic>
        <p:nvPicPr>
          <p:cNvPr id="37" name="Picture 36"/>
          <p:cNvPicPr>
            <a:picLocks noChangeAspect="1"/>
          </p:cNvPicPr>
          <p:nvPr>
            <p:custDataLst>
              <p:tags r:id="rId12"/>
            </p:custDataLst>
          </p:nvPr>
        </p:nvPicPr>
        <p:blipFill>
          <a:blip r:embed="rId31" cstate="print">
            <a:extLst>
              <a:ext uri="{28A0092B-C50C-407E-A947-70E740481C1C}">
                <a14:useLocalDpi xmlns:a14="http://schemas.microsoft.com/office/drawing/2010/main" val="0"/>
              </a:ext>
            </a:extLst>
          </a:blip>
          <a:stretch>
            <a:fillRect/>
          </a:stretch>
        </p:blipFill>
        <p:spPr>
          <a:xfrm>
            <a:off x="1190244" y="4823717"/>
            <a:ext cx="1781556" cy="1580388"/>
          </a:xfrm>
          <a:prstGeom prst="rect">
            <a:avLst/>
          </a:prstGeom>
        </p:spPr>
      </p:pic>
      <p:pic>
        <p:nvPicPr>
          <p:cNvPr id="2050"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213348" y="4304365"/>
            <a:ext cx="2833666" cy="247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8"/>
          <p:cNvPicPr>
            <a:picLocks noChangeAspect="1"/>
          </p:cNvPicPr>
          <p:nvPr>
            <p:custDataLst>
              <p:tags r:id="rId13"/>
            </p:custDataLst>
          </p:nvPr>
        </p:nvPicPr>
        <p:blipFill>
          <a:blip r:embed="rId33" cstate="print">
            <a:extLst>
              <a:ext uri="{28A0092B-C50C-407E-A947-70E740481C1C}">
                <a14:useLocalDpi xmlns:a14="http://schemas.microsoft.com/office/drawing/2010/main" val="0"/>
              </a:ext>
            </a:extLst>
          </a:blip>
          <a:stretch>
            <a:fillRect/>
          </a:stretch>
        </p:blipFill>
        <p:spPr>
          <a:xfrm>
            <a:off x="3358134" y="4823717"/>
            <a:ext cx="2560320" cy="498348"/>
          </a:xfrm>
          <a:prstGeom prst="rect">
            <a:avLst/>
          </a:prstGeom>
        </p:spPr>
      </p:pic>
      <p:pic>
        <p:nvPicPr>
          <p:cNvPr id="40" name="Picture 39"/>
          <p:cNvPicPr>
            <a:picLocks noChangeAspect="1"/>
          </p:cNvPicPr>
          <p:nvPr>
            <p:custDataLst>
              <p:tags r:id="rId14"/>
            </p:custDataLst>
          </p:nvPr>
        </p:nvPicPr>
        <p:blipFill>
          <a:blip r:embed="rId34" cstate="print">
            <a:extLst>
              <a:ext uri="{28A0092B-C50C-407E-A947-70E740481C1C}">
                <a14:useLocalDpi xmlns:a14="http://schemas.microsoft.com/office/drawing/2010/main" val="0"/>
              </a:ext>
            </a:extLst>
          </a:blip>
          <a:stretch>
            <a:fillRect/>
          </a:stretch>
        </p:blipFill>
        <p:spPr>
          <a:xfrm>
            <a:off x="3351308" y="5509494"/>
            <a:ext cx="1984248" cy="486156"/>
          </a:xfrm>
          <a:prstGeom prst="rect">
            <a:avLst/>
          </a:prstGeom>
        </p:spPr>
      </p:pic>
      <p:pic>
        <p:nvPicPr>
          <p:cNvPr id="41" name="Picture 40"/>
          <p:cNvPicPr>
            <a:picLocks noChangeAspect="1"/>
          </p:cNvPicPr>
          <p:nvPr>
            <p:custDataLst>
              <p:tags r:id="rId15"/>
            </p:custDataLst>
          </p:nvPr>
        </p:nvPicPr>
        <p:blipFill>
          <a:blip r:embed="rId35" cstate="print">
            <a:extLst>
              <a:ext uri="{28A0092B-C50C-407E-A947-70E740481C1C}">
                <a14:useLocalDpi xmlns:a14="http://schemas.microsoft.com/office/drawing/2010/main" val="0"/>
              </a:ext>
            </a:extLst>
          </a:blip>
          <a:stretch>
            <a:fillRect/>
          </a:stretch>
        </p:blipFill>
        <p:spPr>
          <a:xfrm>
            <a:off x="3351308" y="6252467"/>
            <a:ext cx="1115568" cy="150876"/>
          </a:xfrm>
          <a:prstGeom prst="rect">
            <a:avLst/>
          </a:prstGeom>
        </p:spPr>
      </p:pic>
    </p:spTree>
    <p:extLst>
      <p:ext uri="{BB962C8B-B14F-4D97-AF65-F5344CB8AC3E}">
        <p14:creationId xmlns:p14="http://schemas.microsoft.com/office/powerpoint/2010/main" val="203978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0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799" y="1218486"/>
            <a:ext cx="85344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Physical effects of gauge field</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Physical conductivity</a:t>
            </a:r>
            <a:endParaRPr lang="de-DE" sz="2000" b="1"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B. </a:t>
            </a:r>
            <a:r>
              <a:rPr lang="en-US" sz="2400" b="1" dirty="0" err="1" smtClean="0">
                <a:latin typeface="Times New Roman" panose="02020603050405020304" pitchFamily="18" charset="0"/>
                <a:cs typeface="Times New Roman" panose="02020603050405020304" pitchFamily="18" charset="0"/>
              </a:rPr>
              <a:t>Ioffe</a:t>
            </a:r>
            <a:r>
              <a:rPr lang="en-US" sz="2400" b="1" dirty="0" smtClean="0">
                <a:latin typeface="Times New Roman" panose="02020603050405020304" pitchFamily="18" charset="0"/>
                <a:cs typeface="Times New Roman" panose="02020603050405020304" pitchFamily="18" charset="0"/>
              </a:rPr>
              <a:t>-Larkin </a:t>
            </a:r>
            <a:r>
              <a:rPr lang="en-US" sz="2400" b="1" dirty="0">
                <a:latin typeface="Times New Roman" panose="02020603050405020304" pitchFamily="18" charset="0"/>
                <a:cs typeface="Times New Roman" panose="02020603050405020304" pitchFamily="18" charset="0"/>
              </a:rPr>
              <a:t>composition rule</a:t>
            </a:r>
          </a:p>
        </p:txBody>
      </p:sp>
      <p:pic>
        <p:nvPicPr>
          <p:cNvPr id="13" name="Picture 1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80282" y="2043684"/>
            <a:ext cx="1507236" cy="242316"/>
          </a:xfrm>
          <a:prstGeom prst="rect">
            <a:avLst/>
          </a:prstGeom>
        </p:spPr>
      </p:pic>
      <p:sp>
        <p:nvSpPr>
          <p:cNvPr id="14" name="TextBox 13"/>
          <p:cNvSpPr txBox="1"/>
          <p:nvPr/>
        </p:nvSpPr>
        <p:spPr>
          <a:xfrm>
            <a:off x="304800" y="2362200"/>
            <a:ext cx="88392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External </a:t>
            </a: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E</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field  gauge field </a:t>
            </a: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a</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induces “internal” electric field </a:t>
            </a: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e</a:t>
            </a:r>
          </a:p>
        </p:txBody>
      </p:sp>
      <p:grpSp>
        <p:nvGrpSpPr>
          <p:cNvPr id="7" name="Group 6"/>
          <p:cNvGrpSpPr/>
          <p:nvPr/>
        </p:nvGrpSpPr>
        <p:grpSpPr>
          <a:xfrm>
            <a:off x="72457" y="3505200"/>
            <a:ext cx="2899343" cy="3165877"/>
            <a:chOff x="72457" y="3505200"/>
            <a:chExt cx="2899343" cy="3165877"/>
          </a:xfrm>
        </p:grpSpPr>
        <p:pic>
          <p:nvPicPr>
            <p:cNvPr id="2055" name="Picture 7" descr="C:\Users\Tejas\Documents\Caltech\Journal Club\Topological Materials\Superconductivity\Doping a Mott Insulator - Physics of High Temperature Superconductivity\Presentation\internal_E_field.e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57" y="3505200"/>
              <a:ext cx="2899343" cy="31658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457" y="3505200"/>
              <a:ext cx="2899343" cy="3165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108068" y="3478905"/>
            <a:ext cx="2911732" cy="3215336"/>
            <a:chOff x="3108068" y="3478905"/>
            <a:chExt cx="2911732" cy="3215336"/>
          </a:xfrm>
        </p:grpSpPr>
        <p:pic>
          <p:nvPicPr>
            <p:cNvPr id="2056" name="Picture 8" descr="C:\Users\Tejas\Documents\Caltech\Journal Club\Topological Materials\Superconductivity\Doping a Mott Insulator - Physics of High Temperature Superconductivity\Presentation\internal_E_field2.e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8068" y="3478905"/>
              <a:ext cx="2874567" cy="321533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3120457" y="3505200"/>
              <a:ext cx="2899343" cy="3165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143680" y="3453170"/>
            <a:ext cx="2948896" cy="3252430"/>
            <a:chOff x="6143680" y="3453170"/>
            <a:chExt cx="2948896" cy="3252430"/>
          </a:xfrm>
        </p:grpSpPr>
        <p:pic>
          <p:nvPicPr>
            <p:cNvPr id="2057" name="Picture 9" descr="C:\Users\Tejas\Documents\Caltech\Journal Club\Topological Materials\Superconductivity\Doping a Mott Insulator - Physics of High Temperature Superconductivity\Presentation\internal_E_field3.e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43680" y="3453170"/>
              <a:ext cx="2948896" cy="325243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168457" y="3505200"/>
              <a:ext cx="2899343" cy="3165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042431" y="2819400"/>
            <a:ext cx="1005840" cy="167640"/>
          </a:xfrm>
          <a:prstGeom prst="rect">
            <a:avLst/>
          </a:prstGeom>
        </p:spPr>
      </p:pic>
      <p:pic>
        <p:nvPicPr>
          <p:cNvPr id="34" name="Picture 33"/>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042431" y="3200400"/>
            <a:ext cx="609600" cy="121920"/>
          </a:xfrm>
          <a:prstGeom prst="rect">
            <a:avLst/>
          </a:prstGeom>
        </p:spPr>
      </p:pic>
    </p:spTree>
    <p:extLst>
      <p:ext uri="{BB962C8B-B14F-4D97-AF65-F5344CB8AC3E}">
        <p14:creationId xmlns:p14="http://schemas.microsoft.com/office/powerpoint/2010/main" val="404620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799" y="1218486"/>
            <a:ext cx="85344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The </a:t>
            </a:r>
            <a:r>
              <a:rPr lang="en-US" sz="2200" b="1" dirty="0" err="1" smtClean="0">
                <a:latin typeface="Times New Roman" panose="02020603050405020304" pitchFamily="18" charset="0"/>
                <a:cs typeface="Times New Roman" panose="02020603050405020304" pitchFamily="18" charset="0"/>
              </a:rPr>
              <a:t>Berezinskii-Kosterlitz-Thouless</a:t>
            </a:r>
            <a:r>
              <a:rPr lang="en-US" sz="2200" b="1" dirty="0" smtClean="0">
                <a:latin typeface="Times New Roman" panose="02020603050405020304" pitchFamily="18" charset="0"/>
                <a:cs typeface="Times New Roman" panose="02020603050405020304" pitchFamily="18" charset="0"/>
              </a:rPr>
              <a:t> (BKT) Transition</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Free energy of a single CuO</a:t>
            </a:r>
            <a:r>
              <a:rPr lang="en-US" sz="2000" baseline="-25000" dirty="0" smtClean="0">
                <a:latin typeface="Times New Roman" panose="02020603050405020304" pitchFamily="18" charset="0"/>
                <a:cs typeface="Times New Roman" panose="02020603050405020304" pitchFamily="18" charset="0"/>
                <a:sym typeface="Wingdings" panose="05000000000000000000" pitchFamily="2" charset="2"/>
              </a:rPr>
              <a:t>2</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layer</a:t>
            </a:r>
            <a:endParaRPr lang="de-DE" sz="2000" b="1"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Ginzburg</a:t>
            </a:r>
            <a:r>
              <a:rPr lang="en-US" sz="2400" b="1" dirty="0">
                <a:latin typeface="Times New Roman" panose="02020603050405020304" pitchFamily="18" charset="0"/>
                <a:cs typeface="Times New Roman" panose="02020603050405020304" pitchFamily="18" charset="0"/>
              </a:rPr>
              <a:t>-Landau theory and vortex structure</a:t>
            </a:r>
          </a:p>
        </p:txBody>
      </p:sp>
      <p:pic>
        <p:nvPicPr>
          <p:cNvPr id="26" name="Picture 2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843409" y="1835467"/>
            <a:ext cx="3352800" cy="213360"/>
          </a:xfrm>
          <a:prstGeom prst="rect">
            <a:avLst/>
          </a:prstGeom>
        </p:spPr>
      </p:pic>
      <p:grpSp>
        <p:nvGrpSpPr>
          <p:cNvPr id="27" name="Group 26"/>
          <p:cNvGrpSpPr/>
          <p:nvPr/>
        </p:nvGrpSpPr>
        <p:grpSpPr>
          <a:xfrm>
            <a:off x="838200" y="2205228"/>
            <a:ext cx="7543800" cy="537972"/>
            <a:chOff x="457200" y="4800600"/>
            <a:chExt cx="7543800" cy="537972"/>
          </a:xfrm>
        </p:grpSpPr>
        <p:pic>
          <p:nvPicPr>
            <p:cNvPr id="33" name="Picture 32"/>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57200" y="4800600"/>
              <a:ext cx="4870704" cy="537972"/>
            </a:xfrm>
            <a:prstGeom prst="rect">
              <a:avLst/>
            </a:prstGeom>
          </p:spPr>
        </p:pic>
        <p:pic>
          <p:nvPicPr>
            <p:cNvPr id="35" name="Picture 34"/>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5346192" y="4846320"/>
              <a:ext cx="2654808" cy="487680"/>
            </a:xfrm>
            <a:prstGeom prst="rect">
              <a:avLst/>
            </a:prstGeom>
          </p:spPr>
        </p:pic>
      </p:grpSp>
      <p:pic>
        <p:nvPicPr>
          <p:cNvPr id="36" name="Picture 35"/>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466088" y="2852928"/>
            <a:ext cx="6288024" cy="499872"/>
          </a:xfrm>
          <a:prstGeom prst="rect">
            <a:avLst/>
          </a:prstGeom>
        </p:spPr>
      </p:pic>
      <p:pic>
        <p:nvPicPr>
          <p:cNvPr id="37" name="Picture 3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962150" y="3505200"/>
            <a:ext cx="5295900" cy="487680"/>
          </a:xfrm>
          <a:prstGeom prst="rect">
            <a:avLst/>
          </a:prstGeom>
        </p:spPr>
      </p:pic>
      <p:pic>
        <p:nvPicPr>
          <p:cNvPr id="12290"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r="52814"/>
          <a:stretch/>
        </p:blipFill>
        <p:spPr bwMode="auto">
          <a:xfrm>
            <a:off x="3124200" y="3984834"/>
            <a:ext cx="2768601" cy="276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48269"/>
          <a:stretch/>
        </p:blipFill>
        <p:spPr bwMode="auto">
          <a:xfrm>
            <a:off x="5956301" y="3984834"/>
            <a:ext cx="3035300" cy="276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http://oettinger-physics.de/pic/vortex.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4267200"/>
            <a:ext cx="2667000" cy="228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0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4858"/>
          <a:stretch/>
        </p:blipFill>
        <p:spPr bwMode="auto">
          <a:xfrm>
            <a:off x="5943600" y="990600"/>
            <a:ext cx="2876550" cy="228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799" y="1218486"/>
            <a:ext cx="5943601" cy="1384995"/>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V</a:t>
            </a:r>
            <a:r>
              <a:rPr lang="en-US" sz="2400" b="1" dirty="0" smtClean="0">
                <a:solidFill>
                  <a:prstClr val="black"/>
                </a:solidFill>
                <a:latin typeface="Times New Roman" panose="02020603050405020304" pitchFamily="18" charset="0"/>
                <a:cs typeface="Times New Roman" panose="02020603050405020304" pitchFamily="18" charset="0"/>
              </a:rPr>
              <a:t>ortex structure</a:t>
            </a: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Type </a:t>
            </a:r>
            <a:r>
              <a:rPr lang="en-US" sz="2000" dirty="0">
                <a:latin typeface="Times New Roman" panose="02020603050405020304" pitchFamily="18" charset="0"/>
                <a:cs typeface="Times New Roman" panose="02020603050405020304" pitchFamily="18" charset="0"/>
                <a:sym typeface="Wingdings" panose="05000000000000000000" pitchFamily="2" charset="2"/>
              </a:rPr>
              <a:t>A: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Vortex </a:t>
            </a:r>
            <a:r>
              <a:rPr lang="en-US" sz="2000" dirty="0">
                <a:latin typeface="Times New Roman" panose="02020603050405020304" pitchFamily="18" charset="0"/>
                <a:cs typeface="Times New Roman" panose="02020603050405020304" pitchFamily="18" charset="0"/>
                <a:sym typeface="Wingdings" panose="05000000000000000000" pitchFamily="2" charset="2"/>
              </a:rPr>
              <a:t>core state is the Fermi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liquid (I)</a:t>
            </a:r>
          </a:p>
          <a:p>
            <a:pPr marL="742950" lvl="1"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Type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B: </a:t>
            </a:r>
            <a:r>
              <a:rPr lang="en-US" sz="2000" dirty="0">
                <a:latin typeface="Times New Roman" panose="02020603050405020304" pitchFamily="18" charset="0"/>
                <a:cs typeface="Times New Roman" panose="02020603050405020304" pitchFamily="18" charset="0"/>
                <a:sym typeface="Wingdings" panose="05000000000000000000" pitchFamily="2" charset="2"/>
              </a:rPr>
              <a:t>Vortex core state is the spin gap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state (II)</a:t>
            </a: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Ginzburg</a:t>
            </a:r>
            <a:r>
              <a:rPr lang="en-US" sz="2400" b="1" dirty="0">
                <a:latin typeface="Times New Roman" panose="02020603050405020304" pitchFamily="18" charset="0"/>
                <a:cs typeface="Times New Roman" panose="02020603050405020304" pitchFamily="18" charset="0"/>
              </a:rPr>
              <a:t>-Landau theory and vortex structure</a:t>
            </a:r>
          </a:p>
        </p:txBody>
      </p:sp>
      <p:sp>
        <p:nvSpPr>
          <p:cNvPr id="17" name="TextBox 16"/>
          <p:cNvSpPr txBox="1"/>
          <p:nvPr/>
        </p:nvSpPr>
        <p:spPr>
          <a:xfrm>
            <a:off x="304799" y="2667000"/>
            <a:ext cx="5853985" cy="707886"/>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Energy contribution from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region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far</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away </a:t>
            </a:r>
            <a:r>
              <a:rPr lang="en-US" sz="2000" dirty="0">
                <a:latin typeface="Times New Roman" panose="02020603050405020304" pitchFamily="18" charset="0"/>
                <a:cs typeface="Times New Roman" panose="02020603050405020304" pitchFamily="18" charset="0"/>
                <a:sym typeface="Wingdings" panose="05000000000000000000" pitchFamily="2" charset="2"/>
              </a:rPr>
              <a:t>from the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core (&gt; </a:t>
            </a:r>
            <a:r>
              <a:rPr lang="en-US" sz="2000" dirty="0" err="1">
                <a:latin typeface="Times New Roman"/>
                <a:ea typeface="Calibri"/>
              </a:rPr>
              <a:t>ξ</a:t>
            </a:r>
            <a:r>
              <a:rPr lang="en-US" sz="2000" i="1" baseline="-25000" dirty="0" err="1">
                <a:latin typeface="Times New Roman"/>
                <a:ea typeface="Calibri"/>
              </a:rPr>
              <a:t>B</a:t>
            </a:r>
            <a:r>
              <a:rPr lang="en-US" sz="2000" dirty="0">
                <a:latin typeface="Times New Roman"/>
                <a:ea typeface="Calibri"/>
              </a:rPr>
              <a:t>, </a:t>
            </a:r>
            <a:r>
              <a:rPr lang="en-US" sz="2000" dirty="0" err="1">
                <a:latin typeface="Times New Roman"/>
                <a:ea typeface="Calibri"/>
              </a:rPr>
              <a:t>ξ</a:t>
            </a:r>
            <a:r>
              <a:rPr lang="en-US" sz="2000" i="1" baseline="-25000" dirty="0" err="1">
                <a:latin typeface="Times New Roman"/>
                <a:ea typeface="Calibri"/>
              </a:rPr>
              <a:t>F</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for type A</a:t>
            </a:r>
            <a:endParaRPr lang="en-US" sz="2000" b="1"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18" name="Picture 17"/>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905000" y="3429000"/>
            <a:ext cx="2688336" cy="533400"/>
          </a:xfrm>
          <a:prstGeom prst="rect">
            <a:avLst/>
          </a:prstGeom>
        </p:spPr>
      </p:pic>
      <p:sp>
        <p:nvSpPr>
          <p:cNvPr id="19" name="TextBox 18"/>
          <p:cNvSpPr txBox="1"/>
          <p:nvPr/>
        </p:nvSpPr>
        <p:spPr>
          <a:xfrm>
            <a:off x="304801" y="4038600"/>
            <a:ext cx="52578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Condensation energy for types A and B:</a:t>
            </a:r>
          </a:p>
        </p:txBody>
      </p:sp>
      <p:pic>
        <p:nvPicPr>
          <p:cNvPr id="23" name="Picture 2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219200" y="6119622"/>
            <a:ext cx="1563624" cy="243840"/>
          </a:xfrm>
          <a:prstGeom prst="rect">
            <a:avLst/>
          </a:prstGeom>
        </p:spPr>
      </p:pic>
      <p:pic>
        <p:nvPicPr>
          <p:cNvPr id="24" name="Picture 23"/>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712464" y="6119622"/>
            <a:ext cx="1679448" cy="243840"/>
          </a:xfrm>
          <a:prstGeom prst="rect">
            <a:avLst/>
          </a:prstGeom>
        </p:spPr>
      </p:pic>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158784" y="6006084"/>
            <a:ext cx="1714500" cy="470916"/>
          </a:xfrm>
          <a:prstGeom prst="rect">
            <a:avLst/>
          </a:prstGeom>
        </p:spPr>
      </p:pic>
      <p:sp>
        <p:nvSpPr>
          <p:cNvPr id="28" name="TextBox 27"/>
          <p:cNvSpPr txBox="1"/>
          <p:nvPr/>
        </p:nvSpPr>
        <p:spPr>
          <a:xfrm>
            <a:off x="304801" y="5619690"/>
            <a:ext cx="352806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Total vortex energies</a:t>
            </a:r>
          </a:p>
        </p:txBody>
      </p:sp>
      <p:pic>
        <p:nvPicPr>
          <p:cNvPr id="8" name="Picture 7"/>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524000" y="4509516"/>
            <a:ext cx="1610868" cy="1129284"/>
          </a:xfrm>
          <a:prstGeom prst="rect">
            <a:avLst/>
          </a:prstGeom>
        </p:spPr>
      </p:pic>
      <p:pic>
        <p:nvPicPr>
          <p:cNvPr id="10" name="Picture 9"/>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998976" y="4512564"/>
            <a:ext cx="1792224" cy="1126236"/>
          </a:xfrm>
          <a:prstGeom prst="rect">
            <a:avLst/>
          </a:prstGeom>
        </p:spPr>
      </p:pic>
      <p:pic>
        <p:nvPicPr>
          <p:cNvPr id="1026" name="Picture 2" descr="http://oettinger-physics.de/pic/vortex.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8400" y="3567043"/>
            <a:ext cx="2667000" cy="228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96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latin typeface="Times New Roman" panose="02020603050405020304" pitchFamily="18" charset="0"/>
                <a:cs typeface="Times New Roman" panose="02020603050405020304" pitchFamily="18" charset="0"/>
              </a:rPr>
              <a:t>Pseudogap</a:t>
            </a:r>
            <a:endParaRPr lang="en-US" sz="22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Mean field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U(1) gauge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solidFill>
                  <a:srgbClr val="FF0000"/>
                </a:solidFill>
                <a:latin typeface="Times New Roman" panose="02020603050405020304" pitchFamily="18" charset="0"/>
                <a:cs typeface="Times New Roman" panose="02020603050405020304" pitchFamily="18" charset="0"/>
              </a:rPr>
              <a:t>Confinement physics</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084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C:\Users\Tejas\Documents\Caltech\Books\Quantum Field Theory in Condensed Matter Physics\Source\fig03.1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4049" y="762000"/>
            <a:ext cx="2883751" cy="35512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800" y="1218486"/>
            <a:ext cx="6019800" cy="923330"/>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Pure lattice gauge theory</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Compact lattice gauge theory without matter field</a:t>
            </a: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D. </a:t>
            </a:r>
            <a:r>
              <a:rPr lang="en-US" sz="2400" b="1" dirty="0">
                <a:latin typeface="Times New Roman" panose="02020603050405020304" pitchFamily="18" charset="0"/>
                <a:cs typeface="Times New Roman" panose="02020603050405020304" pitchFamily="18" charset="0"/>
              </a:rPr>
              <a:t>Confinement-</a:t>
            </a:r>
            <a:r>
              <a:rPr lang="en-US" sz="2400" b="1" dirty="0" err="1">
                <a:latin typeface="Times New Roman" panose="02020603050405020304" pitchFamily="18" charset="0"/>
                <a:cs typeface="Times New Roman" panose="02020603050405020304" pitchFamily="18" charset="0"/>
              </a:rPr>
              <a:t>deconfinement</a:t>
            </a:r>
            <a:r>
              <a:rPr lang="en-US" sz="2400" b="1" dirty="0">
                <a:latin typeface="Times New Roman" panose="02020603050405020304" pitchFamily="18" charset="0"/>
                <a:cs typeface="Times New Roman" panose="02020603050405020304" pitchFamily="18" charset="0"/>
              </a:rPr>
              <a:t> problem</a:t>
            </a:r>
          </a:p>
        </p:txBody>
      </p:sp>
      <p:sp>
        <p:nvSpPr>
          <p:cNvPr id="17" name="TextBox 16"/>
          <p:cNvSpPr txBox="1"/>
          <p:nvPr/>
        </p:nvSpPr>
        <p:spPr>
          <a:xfrm>
            <a:off x="304799" y="2941320"/>
            <a:ext cx="44958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Wilson loop as order parameter</a:t>
            </a:r>
            <a:endParaRPr lang="en-US" sz="2000" b="1"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6" name="Picture 25"/>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990345" y="2121408"/>
            <a:ext cx="3051048" cy="545592"/>
          </a:xfrm>
          <a:prstGeom prst="rect">
            <a:avLst/>
          </a:prstGeom>
        </p:spPr>
      </p:pic>
      <p:pic>
        <p:nvPicPr>
          <p:cNvPr id="27" name="Picture 2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1219200" y="2743200"/>
            <a:ext cx="4212336" cy="204216"/>
          </a:xfrm>
          <a:prstGeom prst="rect">
            <a:avLst/>
          </a:prstGeom>
        </p:spPr>
      </p:pic>
      <p:pic>
        <p:nvPicPr>
          <p:cNvPr id="29" name="Picture 28"/>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1973581" y="3322320"/>
            <a:ext cx="2932176" cy="487680"/>
          </a:xfrm>
          <a:prstGeom prst="rect">
            <a:avLst/>
          </a:prstGeom>
        </p:spPr>
      </p:pic>
      <p:sp>
        <p:nvSpPr>
          <p:cNvPr id="30" name="TextBox 29"/>
          <p:cNvSpPr txBox="1"/>
          <p:nvPr/>
        </p:nvSpPr>
        <p:spPr>
          <a:xfrm>
            <a:off x="304800" y="3790890"/>
            <a:ext cx="44958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In terms of gauge potential</a:t>
            </a:r>
            <a:endParaRPr lang="en-US" sz="2000" b="1"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1" name="Picture 30"/>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3415283" y="4191000"/>
            <a:ext cx="2008632" cy="204216"/>
          </a:xfrm>
          <a:prstGeom prst="rect">
            <a:avLst/>
          </a:prstGeom>
        </p:spPr>
      </p:pic>
      <p:sp>
        <p:nvSpPr>
          <p:cNvPr id="32" name="TextBox 31"/>
          <p:cNvSpPr txBox="1"/>
          <p:nvPr/>
        </p:nvSpPr>
        <p:spPr>
          <a:xfrm>
            <a:off x="304799" y="4419600"/>
            <a:ext cx="6019801"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Area (confined) vs. perimeter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deconfined</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law</a:t>
            </a:r>
            <a:endParaRPr lang="en-US" sz="2000" b="1"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2" name="Picture 1"/>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2105406" y="4876800"/>
            <a:ext cx="1924812" cy="231648"/>
          </a:xfrm>
          <a:prstGeom prst="rect">
            <a:avLst/>
          </a:prstGeom>
        </p:spPr>
      </p:pic>
      <p:pic>
        <p:nvPicPr>
          <p:cNvPr id="3" name="Picture 2"/>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767072" y="4876800"/>
            <a:ext cx="2319528" cy="243840"/>
          </a:xfrm>
          <a:prstGeom prst="rect">
            <a:avLst/>
          </a:prstGeom>
        </p:spPr>
      </p:pic>
      <p:sp>
        <p:nvSpPr>
          <p:cNvPr id="33" name="TextBox 32"/>
          <p:cNvSpPr txBox="1"/>
          <p:nvPr/>
        </p:nvSpPr>
        <p:spPr>
          <a:xfrm>
            <a:off x="304800" y="5181600"/>
            <a:ext cx="86106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The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instanton</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sym typeface="Wingdings" panose="05000000000000000000" pitchFamily="2" charset="2"/>
              </a:rPr>
              <a:t>is the source of the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gauge flux </a:t>
            </a:r>
            <a:r>
              <a:rPr lang="en-US" sz="2000" dirty="0">
                <a:latin typeface="Times New Roman" panose="02020603050405020304" pitchFamily="18" charset="0"/>
                <a:cs typeface="Times New Roman" panose="02020603050405020304" pitchFamily="18" charset="0"/>
                <a:sym typeface="Wingdings" panose="05000000000000000000" pitchFamily="2" charset="2"/>
              </a:rPr>
              <a:t>with the field distribution</a:t>
            </a:r>
            <a:endParaRPr lang="en-US" sz="2000" b="1"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4" name="Picture 33"/>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276600" y="5581710"/>
            <a:ext cx="1126236" cy="414528"/>
          </a:xfrm>
          <a:prstGeom prst="rect">
            <a:avLst/>
          </a:prstGeom>
        </p:spPr>
      </p:pic>
      <p:pic>
        <p:nvPicPr>
          <p:cNvPr id="35" name="Picture 34"/>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6544818" y="5682294"/>
            <a:ext cx="2467356" cy="213360"/>
          </a:xfrm>
          <a:prstGeom prst="rect">
            <a:avLst/>
          </a:prstGeom>
        </p:spPr>
      </p:pic>
      <p:pic>
        <p:nvPicPr>
          <p:cNvPr id="36" name="Picture 35"/>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5042916" y="5686866"/>
            <a:ext cx="824484" cy="204216"/>
          </a:xfrm>
          <a:prstGeom prst="rect">
            <a:avLst/>
          </a:prstGeom>
        </p:spPr>
      </p:pic>
      <p:sp>
        <p:nvSpPr>
          <p:cNvPr id="37" name="TextBox 36"/>
          <p:cNvSpPr txBox="1"/>
          <p:nvPr/>
        </p:nvSpPr>
        <p:spPr>
          <a:xfrm>
            <a:off x="304800" y="6019800"/>
            <a:ext cx="8610600" cy="400110"/>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Flux </a:t>
            </a:r>
            <a:r>
              <a:rPr lang="en-US" sz="2000" dirty="0">
                <a:latin typeface="Times New Roman" panose="02020603050405020304" pitchFamily="18" charset="0"/>
                <a:cs typeface="Times New Roman" panose="02020603050405020304" pitchFamily="18" charset="0"/>
                <a:sym typeface="Wingdings" panose="05000000000000000000" pitchFamily="2" charset="2"/>
              </a:rPr>
              <a:t>slightly above (future) or below (past) of the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instanton</a:t>
            </a:r>
            <a:r>
              <a:rPr lang="en-US" sz="2000" dirty="0">
                <a:latin typeface="Times New Roman" panose="02020603050405020304" pitchFamily="18" charset="0"/>
                <a:cs typeface="Times New Roman" panose="02020603050405020304" pitchFamily="18" charset="0"/>
                <a:sym typeface="Wingdings" panose="05000000000000000000" pitchFamily="2" charset="2"/>
              </a:rPr>
              <a:t> differs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by </a:t>
            </a:r>
            <a:r>
              <a:rPr lang="en-US" sz="2000" dirty="0">
                <a:latin typeface="Times New Roman"/>
                <a:ea typeface="Calibri"/>
              </a:rPr>
              <a:t>2π</a:t>
            </a:r>
            <a:endParaRPr lang="en-US" sz="2000" b="1" dirty="0" smtClean="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127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095" r="1" b="51307"/>
          <a:stretch/>
        </p:blipFill>
        <p:spPr bwMode="auto">
          <a:xfrm>
            <a:off x="7162800" y="2795078"/>
            <a:ext cx="1905000" cy="1624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993" t="48039" r="24987"/>
          <a:stretch/>
        </p:blipFill>
        <p:spPr bwMode="auto">
          <a:xfrm>
            <a:off x="7543800" y="1219200"/>
            <a:ext cx="1524000" cy="144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II</a:t>
            </a:r>
            <a:r>
              <a:rPr lang="en-US" sz="2800" b="1" dirty="0">
                <a:latin typeface="Times New Roman" panose="02020603050405020304" pitchFamily="18" charset="0"/>
                <a:cs typeface="Times New Roman" panose="02020603050405020304" pitchFamily="18" charset="0"/>
              </a:rPr>
              <a:t>. Basic electronic structure of the </a:t>
            </a:r>
            <a:r>
              <a:rPr lang="en-US" sz="2800" b="1" dirty="0" err="1">
                <a:latin typeface="Times New Roman" panose="02020603050405020304" pitchFamily="18" charset="0"/>
                <a:cs typeface="Times New Roman" panose="02020603050405020304" pitchFamily="18" charset="0"/>
              </a:rPr>
              <a:t>cuprates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8" y="762000"/>
            <a:ext cx="6858001" cy="89255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Theoretical modeling</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The </a:t>
            </a:r>
            <a:r>
              <a:rPr lang="de-DE" sz="2000" dirty="0" smtClean="0">
                <a:latin typeface="Times New Roman" panose="02020603050405020304" pitchFamily="18" charset="0"/>
                <a:cs typeface="Times New Roman" panose="02020603050405020304" pitchFamily="18" charset="0"/>
              </a:rPr>
              <a:t>“</a:t>
            </a:r>
            <a:r>
              <a:rPr lang="de-DE" sz="2000" i="1" dirty="0" smtClean="0">
                <a:latin typeface="Times New Roman" panose="02020603050405020304" pitchFamily="18" charset="0"/>
                <a:cs typeface="Times New Roman" panose="02020603050405020304" pitchFamily="18" charset="0"/>
              </a:rPr>
              <a:t>t</a:t>
            </a:r>
            <a:r>
              <a:rPr lang="de-DE" sz="2000" dirty="0" smtClean="0">
                <a:latin typeface="Times New Roman" panose="02020603050405020304" pitchFamily="18" charset="0"/>
                <a:cs typeface="Times New Roman" panose="02020603050405020304" pitchFamily="18" charset="0"/>
              </a:rPr>
              <a:t>-</a:t>
            </a:r>
            <a:r>
              <a:rPr lang="de-DE" sz="2000" i="1" dirty="0" smtClean="0">
                <a:latin typeface="Times New Roman" panose="02020603050405020304" pitchFamily="18" charset="0"/>
                <a:cs typeface="Times New Roman" panose="02020603050405020304" pitchFamily="18" charset="0"/>
              </a:rPr>
              <a:t>J</a:t>
            </a:r>
            <a:r>
              <a:rPr lang="de-DE" sz="2000" dirty="0" smtClean="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model</a:t>
            </a:r>
            <a:r>
              <a:rPr lang="de-DE" sz="2000" dirty="0" smtClean="0">
                <a:latin typeface="Times New Roman" panose="02020603050405020304" pitchFamily="18" charset="0"/>
                <a:cs typeface="Times New Roman" panose="02020603050405020304" pitchFamily="18" charset="0"/>
              </a:rPr>
              <a:t>” Hamiltonian</a:t>
            </a:r>
          </a:p>
        </p:txBody>
      </p:sp>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533400" y="1752600"/>
            <a:ext cx="4735068" cy="729996"/>
          </a:xfrm>
          <a:prstGeom prst="rect">
            <a:avLst/>
          </a:prstGeom>
        </p:spPr>
      </p:pic>
      <p:sp>
        <p:nvSpPr>
          <p:cNvPr id="12" name="TextBox 11"/>
          <p:cNvSpPr txBox="1"/>
          <p:nvPr/>
        </p:nvSpPr>
        <p:spPr>
          <a:xfrm>
            <a:off x="304800" y="2574667"/>
            <a:ext cx="6652260" cy="1477328"/>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Projection </a:t>
            </a:r>
            <a:r>
              <a:rPr lang="en-US" sz="2000" dirty="0">
                <a:latin typeface="Times New Roman"/>
                <a:cs typeface="Times New Roman" panose="02020603050405020304" pitchFamily="18" charset="0"/>
              </a:rPr>
              <a:t>operator </a:t>
            </a:r>
            <a:r>
              <a:rPr lang="en-US" sz="2000" i="1" dirty="0" smtClean="0">
                <a:latin typeface="Times New Roman"/>
                <a:cs typeface="Times New Roman" panose="02020603050405020304" pitchFamily="18" charset="0"/>
              </a:rPr>
              <a:t>P</a:t>
            </a:r>
            <a:r>
              <a:rPr lang="en-US" sz="2000" dirty="0" smtClean="0">
                <a:latin typeface="Times New Roman"/>
                <a:cs typeface="Times New Roman" panose="02020603050405020304" pitchFamily="18" charset="0"/>
              </a:rPr>
              <a:t> restricts </a:t>
            </a:r>
            <a:r>
              <a:rPr lang="en-US" sz="2000" dirty="0">
                <a:latin typeface="Times New Roman"/>
                <a:cs typeface="Times New Roman" panose="02020603050405020304" pitchFamily="18" charset="0"/>
              </a:rPr>
              <a:t>the Hilbert space to one which excludes double occupation of any </a:t>
            </a:r>
            <a:r>
              <a:rPr lang="en-US" sz="2000" dirty="0" smtClean="0">
                <a:latin typeface="Times New Roman"/>
                <a:cs typeface="Times New Roman" panose="02020603050405020304" pitchFamily="18" charset="0"/>
              </a:rPr>
              <a:t>site</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Next-nearest (</a:t>
            </a:r>
            <a:r>
              <a:rPr lang="en-US" sz="2000" i="1" dirty="0">
                <a:latin typeface="Times New Roman"/>
                <a:ea typeface="Calibri"/>
              </a:rPr>
              <a:t>t</a:t>
            </a:r>
            <a:r>
              <a:rPr lang="en-US" sz="2000" dirty="0">
                <a:latin typeface="Times New Roman"/>
                <a:ea typeface="Calibri"/>
              </a:rPr>
              <a:t>′</a:t>
            </a:r>
            <a:r>
              <a:rPr lang="en-US" sz="2000" dirty="0" smtClean="0">
                <a:latin typeface="Times New Roman"/>
                <a:cs typeface="Times New Roman" panose="02020603050405020304" pitchFamily="18" charset="0"/>
              </a:rPr>
              <a:t>) and next-next-nearest (</a:t>
            </a:r>
            <a:r>
              <a:rPr lang="en-US" sz="2000" i="1" dirty="0">
                <a:latin typeface="Times New Roman"/>
                <a:ea typeface="Calibri"/>
              </a:rPr>
              <a:t>t</a:t>
            </a:r>
            <a:r>
              <a:rPr lang="en-US" sz="2000" dirty="0">
                <a:latin typeface="Times New Roman"/>
                <a:ea typeface="Calibri"/>
              </a:rPr>
              <a:t>′′</a:t>
            </a:r>
            <a:r>
              <a:rPr lang="en-US" sz="2000" dirty="0" smtClean="0">
                <a:latin typeface="Times New Roman"/>
                <a:cs typeface="Times New Roman" panose="02020603050405020304" pitchFamily="18" charset="0"/>
              </a:rPr>
              <a:t>) hopping gives better fits to data</a:t>
            </a:r>
            <a:endParaRPr lang="en-US" sz="2000" dirty="0">
              <a:latin typeface="Times New Roman"/>
              <a:cs typeface="Times New Roman" panose="02020603050405020304" pitchFamily="18" charset="0"/>
            </a:endParaRPr>
          </a:p>
        </p:txBody>
      </p:sp>
      <p:pic>
        <p:nvPicPr>
          <p:cNvPr id="14"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r="1951"/>
          <a:stretch/>
        </p:blipFill>
        <p:spPr bwMode="auto">
          <a:xfrm>
            <a:off x="5238083" y="4419601"/>
            <a:ext cx="3829717" cy="236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04799" y="4085272"/>
            <a:ext cx="4800601" cy="2246769"/>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a:cs typeface="Times New Roman" panose="02020603050405020304" pitchFamily="18" charset="0"/>
              </a:rPr>
              <a:t>A non-zero </a:t>
            </a:r>
            <a:r>
              <a:rPr lang="en-US" sz="2000" i="1" dirty="0">
                <a:latin typeface="Times New Roman"/>
                <a:ea typeface="Calibri"/>
              </a:rPr>
              <a:t>t</a:t>
            </a:r>
            <a:r>
              <a:rPr lang="en-US" sz="2000" dirty="0">
                <a:latin typeface="Times New Roman"/>
                <a:ea typeface="Calibri"/>
              </a:rPr>
              <a:t>′</a:t>
            </a:r>
            <a:r>
              <a:rPr lang="en-US" sz="2000" dirty="0" smtClean="0">
                <a:latin typeface="Times New Roman"/>
                <a:cs typeface="Times New Roman" panose="02020603050405020304" pitchFamily="18" charset="0"/>
              </a:rPr>
              <a:t> accounts for asymmetry in electron and hole doped systems</a:t>
            </a: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i="1" dirty="0" smtClean="0">
                <a:latin typeface="Times New Roman"/>
                <a:cs typeface="Times New Roman" panose="02020603050405020304" pitchFamily="18" charset="0"/>
              </a:rPr>
              <a:t>Weak</a:t>
            </a:r>
            <a:r>
              <a:rPr lang="en-US" sz="2000" dirty="0" smtClean="0">
                <a:latin typeface="Times New Roman"/>
                <a:cs typeface="Times New Roman" panose="02020603050405020304" pitchFamily="18" charset="0"/>
              </a:rPr>
              <a:t> coupling between CuO</a:t>
            </a:r>
            <a:r>
              <a:rPr lang="en-US" sz="2000" baseline="-25000" dirty="0" smtClean="0">
                <a:latin typeface="Times New Roman"/>
                <a:cs typeface="Times New Roman" panose="02020603050405020304" pitchFamily="18" charset="0"/>
              </a:rPr>
              <a:t>2</a:t>
            </a:r>
            <a:r>
              <a:rPr lang="en-US" sz="2000" dirty="0" smtClean="0">
                <a:latin typeface="Times New Roman"/>
                <a:cs typeface="Times New Roman" panose="02020603050405020304" pitchFamily="18" charset="0"/>
              </a:rPr>
              <a:t> layers gives non-zero </a:t>
            </a:r>
            <a:r>
              <a:rPr lang="en-US" sz="2000" i="1" dirty="0" err="1" smtClean="0">
                <a:latin typeface="Times New Roman"/>
                <a:cs typeface="Times New Roman" panose="02020603050405020304" pitchFamily="18" charset="0"/>
              </a:rPr>
              <a:t>T</a:t>
            </a:r>
            <a:r>
              <a:rPr lang="en-US" sz="2000" i="1" baseline="-25000" dirty="0" err="1" smtClean="0">
                <a:latin typeface="Times New Roman"/>
                <a:cs typeface="Times New Roman" panose="02020603050405020304" pitchFamily="18" charset="0"/>
              </a:rPr>
              <a:t>c</a:t>
            </a:r>
            <a:endParaRPr lang="en-US" sz="2000" i="1" baseline="-25000" dirty="0" smtClean="0">
              <a:latin typeface="Times New Roman"/>
              <a:ea typeface="Calibri"/>
            </a:endParaRPr>
          </a:p>
          <a:p>
            <a:pPr marL="742950" lvl="1" indent="-285750" algn="just">
              <a:buFont typeface="Arial" panose="020B0604020202020204" pitchFamily="34" charset="0"/>
              <a:buChar char="•"/>
            </a:pPr>
            <a:endParaRPr lang="en-US" sz="1000" dirty="0">
              <a:latin typeface="Times New Roman"/>
              <a:cs typeface="Times New Roman" panose="02020603050405020304" pitchFamily="18" charset="0"/>
            </a:endParaRPr>
          </a:p>
          <a:p>
            <a:pPr marL="742950" lvl="1" indent="-285750" algn="just">
              <a:buFont typeface="Arial" panose="020B0604020202020204" pitchFamily="34" charset="0"/>
              <a:buChar char="•"/>
            </a:pPr>
            <a:r>
              <a:rPr lang="en-US" sz="2000" dirty="0" err="1" smtClean="0">
                <a:latin typeface="Times New Roman"/>
                <a:cs typeface="Times New Roman" panose="02020603050405020304" pitchFamily="18" charset="0"/>
              </a:rPr>
              <a:t>Cuprates</a:t>
            </a:r>
            <a:r>
              <a:rPr lang="en-US" sz="2000" dirty="0" smtClean="0">
                <a:latin typeface="Times New Roman"/>
                <a:cs typeface="Times New Roman" panose="02020603050405020304" pitchFamily="18" charset="0"/>
              </a:rPr>
              <a:t> are “quasi-2D” </a:t>
            </a:r>
            <a:r>
              <a:rPr lang="en-US" sz="2000" dirty="0" smtClean="0">
                <a:latin typeface="Times New Roman"/>
                <a:cs typeface="Times New Roman" panose="02020603050405020304" pitchFamily="18" charset="0"/>
                <a:sym typeface="Wingdings" panose="05000000000000000000" pitchFamily="2" charset="2"/>
              </a:rPr>
              <a:t> 2D layer describes the entire phase diagram</a:t>
            </a:r>
            <a:endParaRPr lang="en-US" sz="2000" dirty="0">
              <a:latin typeface="Times New Roman"/>
              <a:cs typeface="Times New Roman" panose="02020603050405020304" pitchFamily="18" charset="0"/>
            </a:endParaRPr>
          </a:p>
        </p:txBody>
      </p:sp>
      <p:grpSp>
        <p:nvGrpSpPr>
          <p:cNvPr id="6" name="Group 5"/>
          <p:cNvGrpSpPr/>
          <p:nvPr/>
        </p:nvGrpSpPr>
        <p:grpSpPr>
          <a:xfrm>
            <a:off x="5648659" y="1752600"/>
            <a:ext cx="1590341" cy="685800"/>
            <a:chOff x="5562600" y="1752600"/>
            <a:chExt cx="1590341" cy="685800"/>
          </a:xfrm>
        </p:grpSpPr>
        <p:pic>
          <p:nvPicPr>
            <p:cNvPr id="3" name="Picture 2"/>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638800" y="1843338"/>
              <a:ext cx="1394460" cy="531876"/>
            </a:xfrm>
            <a:prstGeom prst="rect">
              <a:avLst/>
            </a:prstGeom>
          </p:spPr>
        </p:pic>
        <p:sp>
          <p:nvSpPr>
            <p:cNvPr id="5" name="Rectangle 4"/>
            <p:cNvSpPr/>
            <p:nvPr/>
          </p:nvSpPr>
          <p:spPr>
            <a:xfrm>
              <a:off x="5562600" y="1752600"/>
              <a:ext cx="1590341"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22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800" y="1219200"/>
            <a:ext cx="8610600" cy="1661993"/>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Coupling of gauge theory to paired matter fields</a:t>
            </a: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Is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deconfined</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ground state possible in U(1) gauge theory?</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Consider following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bosonic</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field coupled to compact U(1) field (coupling constant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g</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D. Confinement-</a:t>
            </a:r>
            <a:r>
              <a:rPr lang="en-US" sz="2400" b="1" dirty="0" err="1" smtClean="0">
                <a:latin typeface="Times New Roman" panose="02020603050405020304" pitchFamily="18" charset="0"/>
                <a:cs typeface="Times New Roman" panose="02020603050405020304" pitchFamily="18" charset="0"/>
              </a:rPr>
              <a:t>deconfinement</a:t>
            </a:r>
            <a:r>
              <a:rPr lang="en-US" sz="2400" b="1" dirty="0" smtClean="0">
                <a:latin typeface="Times New Roman" panose="02020603050405020304" pitchFamily="18" charset="0"/>
                <a:cs typeface="Times New Roman" panose="02020603050405020304" pitchFamily="18" charset="0"/>
              </a:rPr>
              <a:t> problem</a:t>
            </a:r>
            <a:endParaRPr lang="en-US" sz="2400" b="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48762" y="2763012"/>
            <a:ext cx="2970276" cy="437388"/>
          </a:xfrm>
          <a:prstGeom prst="rect">
            <a:avLst/>
          </a:prstGeom>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290" y="4947523"/>
            <a:ext cx="2382510" cy="183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1180" y="3122886"/>
            <a:ext cx="2076682" cy="167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304800" y="3306901"/>
            <a:ext cx="6248400" cy="3170099"/>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For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g</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1,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S</a:t>
            </a:r>
            <a:r>
              <a:rPr lang="en-US" sz="2000" i="1" baseline="-25000" dirty="0" smtClean="0">
                <a:latin typeface="Times New Roman" panose="02020603050405020304" pitchFamily="18" charset="0"/>
                <a:cs typeface="Times New Roman" panose="02020603050405020304" pitchFamily="18" charset="0"/>
                <a:sym typeface="Wingdings" panose="05000000000000000000" pitchFamily="2" charset="2"/>
              </a:rPr>
              <a:t>B</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reduces to an XY </a:t>
            </a:r>
            <a:r>
              <a:rPr lang="en-US" sz="2000" dirty="0">
                <a:latin typeface="Times New Roman" panose="02020603050405020304" pitchFamily="18" charset="0"/>
                <a:cs typeface="Times New Roman" panose="02020603050405020304" pitchFamily="18" charset="0"/>
                <a:sym typeface="Wingdings" panose="05000000000000000000" pitchFamily="2" charset="2"/>
              </a:rPr>
              <a:t>model weakly coupled to a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U(1) gauge field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q</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 1)</a:t>
            </a:r>
          </a:p>
          <a:p>
            <a:pPr marL="742950" lvl="1"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In (2+1)D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t</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g</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plane </a:t>
            </a:r>
            <a:r>
              <a:rPr lang="en-US" sz="2000" dirty="0">
                <a:latin typeface="Times New Roman" panose="02020603050405020304" pitchFamily="18" charset="0"/>
                <a:cs typeface="Times New Roman" panose="02020603050405020304" pitchFamily="18" charset="0"/>
                <a:sym typeface="Wingdings" panose="05000000000000000000" pitchFamily="2" charset="2"/>
              </a:rPr>
              <a:t>is covered by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Higgs-confinement phase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q</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 1)</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If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bosonic</a:t>
            </a:r>
            <a:r>
              <a:rPr lang="en-US" sz="2000" dirty="0">
                <a:latin typeface="Times New Roman" panose="02020603050405020304" pitchFamily="18" charset="0"/>
                <a:cs typeface="Times New Roman" panose="02020603050405020304" pitchFamily="18" charset="0"/>
                <a:sym typeface="Wingdings" panose="05000000000000000000" pitchFamily="2" charset="2"/>
              </a:rPr>
              <a:t> field is pairing field  </a:t>
            </a:r>
            <a:r>
              <a:rPr lang="en-US" sz="2000" i="1" dirty="0">
                <a:latin typeface="Times New Roman" panose="02020603050405020304" pitchFamily="18" charset="0"/>
                <a:cs typeface="Times New Roman" panose="02020603050405020304" pitchFamily="18" charset="0"/>
                <a:sym typeface="Wingdings" panose="05000000000000000000" pitchFamily="2" charset="2"/>
              </a:rPr>
              <a:t>q</a:t>
            </a:r>
            <a:r>
              <a:rPr lang="en-US" sz="2000" dirty="0">
                <a:latin typeface="Times New Roman" panose="02020603050405020304" pitchFamily="18" charset="0"/>
                <a:cs typeface="Times New Roman" panose="02020603050405020304" pitchFamily="18" charset="0"/>
                <a:sym typeface="Wingdings" panose="05000000000000000000" pitchFamily="2" charset="2"/>
              </a:rPr>
              <a:t> = 2</a:t>
            </a:r>
          </a:p>
          <a:p>
            <a:pPr marL="742950" lvl="1"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Pairing implicitly has </a:t>
            </a:r>
            <a:r>
              <a:rPr lang="en-US" sz="2000" i="1" dirty="0">
                <a:latin typeface="Times New Roman" panose="02020603050405020304" pitchFamily="18" charset="0"/>
                <a:cs typeface="Times New Roman" panose="02020603050405020304" pitchFamily="18" charset="0"/>
                <a:sym typeface="Wingdings" panose="05000000000000000000" pitchFamily="2" charset="2"/>
              </a:rPr>
              <a:t>Z</a:t>
            </a:r>
            <a:r>
              <a:rPr lang="en-US" sz="2000" baseline="-25000" dirty="0">
                <a:latin typeface="Times New Roman" panose="02020603050405020304" pitchFamily="18" charset="0"/>
                <a:cs typeface="Times New Roman" panose="02020603050405020304" pitchFamily="18" charset="0"/>
                <a:sym typeface="Wingdings" panose="05000000000000000000" pitchFamily="2" charset="2"/>
              </a:rPr>
              <a:t>2</a:t>
            </a:r>
            <a:r>
              <a:rPr lang="en-US" sz="2000" dirty="0">
                <a:latin typeface="Times New Roman" panose="02020603050405020304" pitchFamily="18" charset="0"/>
                <a:cs typeface="Times New Roman" panose="02020603050405020304" pitchFamily="18" charset="0"/>
                <a:sym typeface="Wingdings" panose="05000000000000000000" pitchFamily="2" charset="2"/>
              </a:rPr>
              <a:t> gauge symmetry</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Quantum</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Z</a:t>
            </a:r>
            <a:r>
              <a:rPr lang="en-US" sz="2000" baseline="-25000" dirty="0" smtClean="0">
                <a:latin typeface="Times New Roman" panose="02020603050405020304" pitchFamily="18" charset="0"/>
                <a:cs typeface="Times New Roman" panose="02020603050405020304" pitchFamily="18" charset="0"/>
                <a:sym typeface="Wingdings" panose="05000000000000000000" pitchFamily="2" charset="2"/>
              </a:rPr>
              <a:t>2</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Ising</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sym typeface="Wingdings" panose="05000000000000000000" pitchFamily="2" charset="2"/>
              </a:rPr>
              <a:t>gauge theory in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2D </a:t>
            </a:r>
            <a:r>
              <a:rPr lang="en-US" sz="2000" dirty="0">
                <a:latin typeface="Times New Roman" panose="02020603050405020304" pitchFamily="18" charset="0"/>
                <a:cs typeface="Times New Roman" panose="02020603050405020304" pitchFamily="18" charset="0"/>
                <a:sym typeface="Wingdings" panose="05000000000000000000" pitchFamily="2" charset="2"/>
              </a:rPr>
              <a:t>has a confinement-</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deconfinement</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transition</a:t>
            </a:r>
          </a:p>
        </p:txBody>
      </p:sp>
    </p:spTree>
    <p:extLst>
      <p:ext uri="{BB962C8B-B14F-4D97-AF65-F5344CB8AC3E}">
        <p14:creationId xmlns:p14="http://schemas.microsoft.com/office/powerpoint/2010/main" val="379517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800" y="1262658"/>
            <a:ext cx="8610600" cy="430887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Coupling of gauge theory </a:t>
            </a:r>
            <a:r>
              <a:rPr lang="en-US" sz="2200" b="1" dirty="0" smtClean="0">
                <a:latin typeface="Times New Roman" panose="02020603050405020304" pitchFamily="18" charset="0"/>
                <a:cs typeface="Times New Roman" panose="02020603050405020304" pitchFamily="18" charset="0"/>
              </a:rPr>
              <a:t>to gapless matter </a:t>
            </a:r>
            <a:r>
              <a:rPr lang="en-US" sz="2200" b="1" dirty="0">
                <a:latin typeface="Times New Roman" panose="02020603050405020304" pitchFamily="18" charset="0"/>
                <a:cs typeface="Times New Roman" panose="02020603050405020304" pitchFamily="18" charset="0"/>
              </a:rPr>
              <a:t>fields</a:t>
            </a:r>
            <a:endParaRPr lang="en-US" sz="2200" b="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Is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deconfined</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ground state possible in without pairing?</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Yes, dissipation due to gapless excitations lead to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deconfinement</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This (gapless) U(1) spin liquid arises naturally from SU(2) formulation</a:t>
            </a:r>
          </a:p>
          <a:p>
            <a:pPr marL="742950" lvl="1"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Controversies on U(1) gauge theory confinement</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Nayak  slave </a:t>
            </a:r>
            <a:r>
              <a:rPr lang="en-US" sz="2000" dirty="0">
                <a:latin typeface="Times New Roman" panose="02020603050405020304" pitchFamily="18" charset="0"/>
                <a:cs typeface="Times New Roman" panose="02020603050405020304" pitchFamily="18" charset="0"/>
                <a:sym typeface="Wingdings" panose="05000000000000000000" pitchFamily="2" charset="2"/>
              </a:rPr>
              <a:t>particles are always confined in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U(1) gauge theories due to infinite coupling</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Partially </a:t>
            </a:r>
            <a:r>
              <a:rPr lang="en-US" sz="2000" dirty="0">
                <a:latin typeface="Times New Roman" panose="02020603050405020304" pitchFamily="18" charset="0"/>
                <a:cs typeface="Times New Roman" panose="02020603050405020304" pitchFamily="18" charset="0"/>
                <a:sym typeface="Wingdings" panose="05000000000000000000" pitchFamily="2" charset="2"/>
              </a:rPr>
              <a:t>integrating out the matter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fields makes coupling finite (but strong)</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Several counter examples found to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Nayak’s</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claim</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D. Confinement-</a:t>
            </a:r>
            <a:r>
              <a:rPr lang="en-US" sz="2400" b="1" dirty="0" err="1" smtClean="0">
                <a:latin typeface="Times New Roman" panose="02020603050405020304" pitchFamily="18" charset="0"/>
                <a:cs typeface="Times New Roman" panose="02020603050405020304" pitchFamily="18" charset="0"/>
              </a:rPr>
              <a:t>deconfinement</a:t>
            </a:r>
            <a:r>
              <a:rPr lang="en-US" sz="2400" b="1" dirty="0" smtClean="0">
                <a:latin typeface="Times New Roman" panose="02020603050405020304" pitchFamily="18" charset="0"/>
                <a:cs typeface="Times New Roman" panose="02020603050405020304" pitchFamily="18" charset="0"/>
              </a:rPr>
              <a:t> problem</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6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IX. </a:t>
            </a:r>
            <a:r>
              <a:rPr lang="en-US" sz="2800" b="1" dirty="0">
                <a:latin typeface="Times New Roman" panose="02020603050405020304" pitchFamily="18" charset="0"/>
                <a:cs typeface="Times New Roman" panose="02020603050405020304" pitchFamily="18" charset="0"/>
              </a:rPr>
              <a:t>U(1) gauge theory of the RVB state</a:t>
            </a:r>
          </a:p>
        </p:txBody>
      </p:sp>
      <p:sp>
        <p:nvSpPr>
          <p:cNvPr id="21" name="TextBox 20"/>
          <p:cNvSpPr txBox="1"/>
          <p:nvPr/>
        </p:nvSpPr>
        <p:spPr>
          <a:xfrm>
            <a:off x="304800" y="1258193"/>
            <a:ext cx="8610600" cy="5139869"/>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Discrepancies in temperature-dependent superfluid density</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In the Gaussian approximation, current carried by </a:t>
            </a:r>
            <a:r>
              <a:rPr lang="en-US" sz="2000" dirty="0">
                <a:latin typeface="Times New Roman" panose="02020603050405020304" pitchFamily="18" charset="0"/>
                <a:cs typeface="Times New Roman" panose="02020603050405020304" pitchFamily="18" charset="0"/>
                <a:sym typeface="Wingdings" panose="05000000000000000000" pitchFamily="2" charset="2"/>
              </a:rPr>
              <a:t>quasiparticles in the superconducting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state is </a:t>
            </a:r>
            <a:r>
              <a:rPr lang="en-US" sz="2000" i="1" dirty="0" err="1" smtClean="0">
                <a:latin typeface="Times New Roman" panose="02020603050405020304" pitchFamily="18" charset="0"/>
                <a:cs typeface="Times New Roman" panose="02020603050405020304" pitchFamily="18" charset="0"/>
                <a:sym typeface="Wingdings" panose="05000000000000000000" pitchFamily="2" charset="2"/>
              </a:rPr>
              <a:t>xv</a:t>
            </a:r>
            <a:r>
              <a:rPr lang="en-US" sz="2000" i="1" baseline="-25000" dirty="0" err="1" smtClean="0">
                <a:latin typeface="Times New Roman" panose="02020603050405020304" pitchFamily="18" charset="0"/>
                <a:cs typeface="Times New Roman" panose="02020603050405020304" pitchFamily="18" charset="0"/>
                <a:sym typeface="Wingdings" panose="05000000000000000000" pitchFamily="2" charset="2"/>
              </a:rPr>
              <a:t>F</a:t>
            </a:r>
            <a:endParaRPr lang="en-US" sz="2000" i="1" baseline="-25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Confinement leads to BCS-like quasiparticles carrying the full current</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Cannot explain spin correlations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a:ea typeface="Calibri"/>
              </a:rPr>
              <a:t>π, π</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Gauge field is gapped in the fermion paired state</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Gauge fluctuations cannot account for enhanced spin correlations seen in neutron scattering at (</a:t>
            </a:r>
            <a:r>
              <a:rPr lang="en-US" sz="2000" dirty="0" smtClean="0">
                <a:latin typeface="Times New Roman"/>
                <a:ea typeface="Calibri"/>
              </a:rPr>
              <a:t>π, </a:t>
            </a:r>
            <a:r>
              <a:rPr lang="en-US" sz="2000" dirty="0">
                <a:latin typeface="Times New Roman"/>
                <a:ea typeface="Calibri"/>
              </a:rPr>
              <a:t>π</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Energetically stable “</a:t>
            </a:r>
            <a:r>
              <a:rPr lang="en-US" sz="2200" i="1" dirty="0" err="1" smtClean="0">
                <a:latin typeface="Times New Roman" panose="02020603050405020304" pitchFamily="18" charset="0"/>
                <a:cs typeface="Times New Roman" panose="02020603050405020304" pitchFamily="18" charset="0"/>
              </a:rPr>
              <a:t>hc</a:t>
            </a:r>
            <a:r>
              <a:rPr lang="en-US" sz="2200" i="1" dirty="0" smtClean="0">
                <a:latin typeface="Times New Roman" panose="02020603050405020304" pitchFamily="18" charset="0"/>
                <a:cs typeface="Times New Roman" panose="02020603050405020304" pitchFamily="18" charset="0"/>
              </a:rPr>
              <a:t>/e</a:t>
            </a:r>
            <a:r>
              <a:rPr lang="en-US" sz="2200" b="1" dirty="0" smtClean="0">
                <a:latin typeface="Times New Roman" panose="02020603050405020304" pitchFamily="18" charset="0"/>
                <a:cs typeface="Times New Roman" panose="02020603050405020304" pitchFamily="18" charset="0"/>
              </a:rPr>
              <a:t>” vortex not observed</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STM failed to see the </a:t>
            </a:r>
            <a:r>
              <a:rPr lang="en-US" sz="2000" i="1" dirty="0" err="1" smtClean="0">
                <a:latin typeface="Times New Roman" panose="02020603050405020304" pitchFamily="18" charset="0"/>
                <a:cs typeface="Times New Roman" panose="02020603050405020304" pitchFamily="18" charset="0"/>
                <a:sym typeface="Wingdings" panose="05000000000000000000" pitchFamily="2" charset="2"/>
              </a:rPr>
              <a:t>hc</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/e</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vortex</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U(1) theory misses the low lying </a:t>
            </a:r>
            <a:r>
              <a:rPr lang="en-US" sz="2000" dirty="0">
                <a:latin typeface="Times New Roman" panose="02020603050405020304" pitchFamily="18" charset="0"/>
                <a:cs typeface="Times New Roman" panose="02020603050405020304" pitchFamily="18" charset="0"/>
                <a:sym typeface="Wingdings" panose="05000000000000000000" pitchFamily="2" charset="2"/>
              </a:rPr>
              <a:t>fluctuations related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to SU(2) </a:t>
            </a:r>
            <a:r>
              <a:rPr lang="en-US" sz="2000" dirty="0">
                <a:latin typeface="Times New Roman" panose="02020603050405020304" pitchFamily="18" charset="0"/>
                <a:cs typeface="Times New Roman" panose="02020603050405020304" pitchFamily="18" charset="0"/>
                <a:sym typeface="Wingdings" panose="05000000000000000000" pitchFamily="2" charset="2"/>
              </a:rPr>
              <a:t>particle-hole symmetry at half-filling</a:t>
            </a:r>
            <a:endParaRPr lang="en-US" sz="1000" dirty="0" smtClean="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E. </a:t>
            </a:r>
            <a:r>
              <a:rPr lang="en-US" sz="2400" b="1" dirty="0">
                <a:latin typeface="Times New Roman" panose="02020603050405020304" pitchFamily="18" charset="0"/>
                <a:cs typeface="Times New Roman" panose="02020603050405020304" pitchFamily="18" charset="0"/>
              </a:rPr>
              <a:t>Limitations of the </a:t>
            </a:r>
            <a:r>
              <a:rPr lang="en-US" sz="2400" b="1" dirty="0" smtClean="0">
                <a:latin typeface="Times New Roman" panose="02020603050405020304" pitchFamily="18" charset="0"/>
                <a:cs typeface="Times New Roman" panose="02020603050405020304" pitchFamily="18" charset="0"/>
              </a:rPr>
              <a:t>U(1) gauge </a:t>
            </a:r>
            <a:r>
              <a:rPr lang="en-US" sz="2400" b="1" dirty="0">
                <a:latin typeface="Times New Roman" panose="02020603050405020304" pitchFamily="18" charset="0"/>
                <a:cs typeface="Times New Roman" panose="02020603050405020304" pitchFamily="18" charset="0"/>
              </a:rPr>
              <a:t>theory</a:t>
            </a:r>
          </a:p>
        </p:txBody>
      </p:sp>
    </p:spTree>
    <p:extLst>
      <p:ext uri="{BB962C8B-B14F-4D97-AF65-F5344CB8AC3E}">
        <p14:creationId xmlns:p14="http://schemas.microsoft.com/office/powerpoint/2010/main" val="314191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Summary of the </a:t>
            </a:r>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(part 1)</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727531"/>
            <a:ext cx="4419600" cy="5724644"/>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Electronic structure</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Relevant physics confined to 2D</a:t>
            </a:r>
          </a:p>
          <a:p>
            <a:pPr marL="742950" lvl="1" indent="-285750" algn="just">
              <a:buFont typeface="Arial" panose="020B0604020202020204" pitchFamily="34" charset="0"/>
              <a:buChar char="•"/>
            </a:pPr>
            <a:endParaRPr lang="en-US" sz="1000" i="1"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The “t-J” model</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Universal phase diagram</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Phenomenology of the </a:t>
            </a:r>
            <a:r>
              <a:rPr lang="en-US" sz="2200" b="1" dirty="0" err="1" smtClean="0">
                <a:latin typeface="Times New Roman" panose="02020603050405020304" pitchFamily="18" charset="0"/>
                <a:cs typeface="Times New Roman" panose="02020603050405020304" pitchFamily="18" charset="0"/>
              </a:rPr>
              <a:t>cuprates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Experimental signatures of the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pseudogap</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phase</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Nodal quasiparticles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bosons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Slave fermions and bosons</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U(1</a:t>
            </a:r>
            <a:r>
              <a:rPr lang="en-US" sz="2000" dirty="0">
                <a:latin typeface="Times New Roman" panose="02020603050405020304" pitchFamily="18" charset="0"/>
                <a:cs typeface="Times New Roman" panose="02020603050405020304" pitchFamily="18" charset="0"/>
                <a:sym typeface="Wingdings" panose="05000000000000000000" pitchFamily="2" charset="2"/>
              </a:rPr>
              <a:t>) gauge theory</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1764" b="60294"/>
          <a:stretch/>
        </p:blipFill>
        <p:spPr bwMode="auto">
          <a:xfrm>
            <a:off x="5486400" y="230595"/>
            <a:ext cx="1493874" cy="138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859" r="1" b="51307"/>
          <a:stretch/>
        </p:blipFill>
        <p:spPr bwMode="auto">
          <a:xfrm>
            <a:off x="7208874" y="230595"/>
            <a:ext cx="1820796" cy="157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5223" y="1828800"/>
            <a:ext cx="3712577" cy="224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7543800" y="2743200"/>
            <a:ext cx="575472"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070726" y="4111332"/>
            <a:ext cx="1920874" cy="2594268"/>
            <a:chOff x="7029449" y="1358607"/>
            <a:chExt cx="1920874" cy="2594268"/>
          </a:xfrm>
        </p:grpSpPr>
        <p:pic>
          <p:nvPicPr>
            <p:cNvPr id="11" name="Picture 4" descr="http://www.nature.com/srep/2012/120425/srep00381/images_article/srep00381-f2.jpg"/>
            <p:cNvPicPr>
              <a:picLocks noChangeAspect="1" noChangeArrowheads="1"/>
            </p:cNvPicPr>
            <p:nvPr/>
          </p:nvPicPr>
          <p:blipFill rotWithShape="1">
            <a:blip r:embed="rId6">
              <a:extLst>
                <a:ext uri="{28A0092B-C50C-407E-A947-70E740481C1C}">
                  <a14:useLocalDpi xmlns:a14="http://schemas.microsoft.com/office/drawing/2010/main" val="0"/>
                </a:ext>
              </a:extLst>
            </a:blip>
            <a:srcRect l="12283" t="54567" r="43273"/>
            <a:stretch/>
          </p:blipFill>
          <p:spPr bwMode="auto">
            <a:xfrm>
              <a:off x="7199514" y="2276475"/>
              <a:ext cx="175080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nature.com/srep/2012/120425/srep00381/images_article/srep00381-f2.jpg"/>
            <p:cNvPicPr>
              <a:picLocks noChangeAspect="1" noChangeArrowheads="1"/>
            </p:cNvPicPr>
            <p:nvPr/>
          </p:nvPicPr>
          <p:blipFill rotWithShape="1">
            <a:blip r:embed="rId6">
              <a:extLst>
                <a:ext uri="{28A0092B-C50C-407E-A947-70E740481C1C}">
                  <a14:useLocalDpi xmlns:a14="http://schemas.microsoft.com/office/drawing/2010/main" val="0"/>
                </a:ext>
              </a:extLst>
            </a:blip>
            <a:srcRect l="7973" t="29879" r="82892" b="35060"/>
            <a:stretch/>
          </p:blipFill>
          <p:spPr bwMode="auto">
            <a:xfrm>
              <a:off x="7029449" y="1358607"/>
              <a:ext cx="361952" cy="1301249"/>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46532" y="2089404"/>
            <a:ext cx="4735068" cy="729996"/>
          </a:xfrm>
          <a:prstGeom prst="rect">
            <a:avLst/>
          </a:prstGeom>
        </p:spPr>
      </p:pic>
      <p:pic>
        <p:nvPicPr>
          <p:cNvPr id="14"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4341586"/>
            <a:ext cx="3048000" cy="244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0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13" end="13"/>
                                            </p:txEl>
                                          </p:spTgt>
                                        </p:tgtEl>
                                        <p:attrNameLst>
                                          <p:attrName>style.visibility</p:attrName>
                                        </p:attrNameLst>
                                      </p:cBhvr>
                                      <p:to>
                                        <p:strVal val="visible"/>
                                      </p:to>
                                    </p:set>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xEl>
                                              <p:pRg st="17" end="1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xEl>
                                              <p:pRg st="19" end="1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Next time: </a:t>
            </a:r>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(cont’d) and </a:t>
            </a:r>
            <a:r>
              <a:rPr lang="en-US" sz="2800" b="1" dirty="0" err="1" smtClean="0">
                <a:latin typeface="Times New Roman" panose="02020603050405020304" pitchFamily="18" charset="0"/>
                <a:cs typeface="Times New Roman" panose="02020603050405020304" pitchFamily="18" charset="0"/>
              </a:rPr>
              <a:t>pnictides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135421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SU(2) slave boson theory at finite doping</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SU(2) theory gives richer phase diagram than U(1) theory</a:t>
            </a:r>
          </a:p>
          <a:p>
            <a:pPr marL="742950" lvl="1" indent="-285750" algn="just">
              <a:buFont typeface="Arial" panose="020B0604020202020204" pitchFamily="34" charset="0"/>
              <a:buChar char="•"/>
            </a:pPr>
            <a:endParaRPr lang="en-US" sz="1000" i="1"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SU(2) theory captures confinement physics missed by U(1) theory</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269156"/>
            <a:ext cx="2875973" cy="199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http://ej.iop.org/images/0953-2048/25/8/084005/Full/sust429678f2_on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419600"/>
            <a:ext cx="2859181" cy="23145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Tejas\Documents\Caltech\Journal Club\Topological Materials\Superconductivity\Gap symmetry and structure of Fe-based superconductors\Source\fold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750" y="4343400"/>
            <a:ext cx="5815050" cy="22098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4800" y="2209800"/>
            <a:ext cx="5662650"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Iron-based (</a:t>
            </a:r>
            <a:r>
              <a:rPr lang="en-US" sz="2200" b="1" dirty="0" err="1" smtClean="0">
                <a:latin typeface="Times New Roman" panose="02020603050405020304" pitchFamily="18" charset="0"/>
                <a:cs typeface="Times New Roman" panose="02020603050405020304" pitchFamily="18" charset="0"/>
              </a:rPr>
              <a:t>pnictide</a:t>
            </a:r>
            <a:r>
              <a:rPr lang="en-US" sz="2200" b="1" dirty="0" smtClean="0">
                <a:latin typeface="Times New Roman" panose="02020603050405020304" pitchFamily="18" charset="0"/>
                <a:cs typeface="Times New Roman" panose="02020603050405020304" pitchFamily="18" charset="0"/>
              </a:rPr>
              <a:t>) superconductors</a:t>
            </a:r>
            <a:endParaRPr lang="en-US" sz="22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Discovered in </a:t>
            </a:r>
            <a:r>
              <a:rPr lang="en-US" sz="20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2008</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sym typeface="Wingdings" panose="05000000000000000000" pitchFamily="2" charset="2"/>
              </a:rPr>
              <a:t>by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Kamihara</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sym typeface="Wingdings" panose="05000000000000000000" pitchFamily="2" charset="2"/>
              </a:rPr>
              <a:t>Physics confined to 2D like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cuprates</a:t>
            </a:r>
            <a:endParaRPr lang="en-US" sz="2000" dirty="0" smtClean="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sym typeface="Wingdings" panose="05000000000000000000" pitchFamily="2" charset="2"/>
            </a:endParaRPr>
          </a:p>
          <a:p>
            <a:pPr marL="742950" lvl="1" indent="-285750" algn="just">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Pseudogap</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replaced by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nematic</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phase”</a:t>
            </a:r>
          </a:p>
        </p:txBody>
      </p:sp>
    </p:spTree>
    <p:extLst>
      <p:ext uri="{BB962C8B-B14F-4D97-AF65-F5344CB8AC3E}">
        <p14:creationId xmlns:p14="http://schemas.microsoft.com/office/powerpoint/2010/main" val="30045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526" y="1700808"/>
            <a:ext cx="695895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Thanks for listening!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2733723" y="3585790"/>
            <a:ext cx="386676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Questions</a:t>
            </a:r>
            <a:r>
              <a:rPr lang="en-CA"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72655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Cuprates</a:t>
            </a:r>
            <a:r>
              <a:rPr lang="en-US" sz="2800" b="1" dirty="0" smtClean="0">
                <a:latin typeface="Times New Roman" panose="02020603050405020304" pitchFamily="18" charset="0"/>
                <a:cs typeface="Times New Roman" panose="02020603050405020304" pitchFamily="18" charset="0"/>
              </a:rPr>
              <a:t> overview</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800" y="800754"/>
            <a:ext cx="8610600" cy="5416868"/>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and Phenomenology</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solidFill>
                  <a:srgbClr val="FF0000"/>
                </a:solidFill>
                <a:latin typeface="Times New Roman" panose="02020603050405020304" pitchFamily="18" charset="0"/>
                <a:cs typeface="Times New Roman" panose="02020603050405020304" pitchFamily="18" charset="0"/>
              </a:rPr>
              <a:t>Experiments</a:t>
            </a:r>
          </a:p>
          <a:p>
            <a:pPr marL="742950" lvl="1" indent="-285750" algn="just">
              <a:buFont typeface="Arial" panose="020B0604020202020204" pitchFamily="34" charset="0"/>
              <a:buChar char="•"/>
            </a:pPr>
            <a:r>
              <a:rPr lang="en-US" sz="2200" dirty="0" err="1" smtClean="0">
                <a:solidFill>
                  <a:srgbClr val="FF0000"/>
                </a:solidFill>
                <a:latin typeface="Times New Roman" panose="02020603050405020304" pitchFamily="18" charset="0"/>
                <a:cs typeface="Times New Roman" panose="02020603050405020304" pitchFamily="18" charset="0"/>
              </a:rPr>
              <a:t>Pseudogap</a:t>
            </a:r>
            <a:endParaRPr lang="en-US" sz="2200" dirty="0" smtClean="0">
              <a:solidFill>
                <a:srgbClr val="FF0000"/>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Stripes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Nodal quasiparticles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Introduction to Resonating Valence Bond (RVB)</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Phase fluctuations vs. competing order</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Numerical techniques</a:t>
            </a:r>
          </a:p>
          <a:p>
            <a:pPr marL="285750" indent="-285750" algn="just">
              <a:buFont typeface="Arial" panose="020B0604020202020204" pitchFamily="34" charset="0"/>
              <a:buChar char="•"/>
            </a:pPr>
            <a:endParaRPr lang="en-US" sz="1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Single hole problem</a:t>
            </a:r>
          </a:p>
          <a:p>
            <a:pPr marL="285750" indent="-285750" algn="just">
              <a:buFont typeface="Arial" panose="020B0604020202020204" pitchFamily="34" charset="0"/>
              <a:buChar char="•"/>
            </a:pPr>
            <a:endParaRPr lang="en-US" sz="1000" b="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Slave particles and gauge fields</a:t>
            </a: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Mean field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U(1) gauge theory</a:t>
            </a:r>
            <a:endParaRPr lang="en-US" sz="22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Confinement physics</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084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228325"/>
            <a:ext cx="2819035" cy="255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Phenomenology of the </a:t>
            </a:r>
            <a:r>
              <a:rPr lang="en-US" sz="2800" b="1" dirty="0" err="1">
                <a:latin typeface="Times New Roman" panose="02020603050405020304" pitchFamily="18" charset="0"/>
                <a:cs typeface="Times New Roman" panose="02020603050405020304" pitchFamily="18" charset="0"/>
              </a:rPr>
              <a:t>underdoped</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cuprates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218486"/>
            <a:ext cx="5825521" cy="2893100"/>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Magnetic properties</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NMR/Knight shift on YBCO (</a:t>
            </a:r>
            <a:r>
              <a:rPr lang="de-DE" sz="2000" i="1" dirty="0" smtClean="0">
                <a:latin typeface="Times New Roman" panose="02020603050405020304" pitchFamily="18" charset="0"/>
                <a:cs typeface="Times New Roman" panose="02020603050405020304" pitchFamily="18" charset="0"/>
              </a:rPr>
              <a:t>T</a:t>
            </a:r>
            <a:r>
              <a:rPr lang="de-DE" sz="2000" i="1" baseline="-25000" dirty="0" smtClean="0">
                <a:latin typeface="Times New Roman" panose="02020603050405020304" pitchFamily="18" charset="0"/>
                <a:cs typeface="Times New Roman" panose="02020603050405020304" pitchFamily="18" charset="0"/>
              </a:rPr>
              <a:t>c</a:t>
            </a:r>
            <a:r>
              <a:rPr lang="de-DE" sz="2000" dirty="0" smtClean="0">
                <a:latin typeface="Times New Roman" panose="02020603050405020304" pitchFamily="18" charset="0"/>
                <a:cs typeface="Times New Roman" panose="02020603050405020304" pitchFamily="18" charset="0"/>
              </a:rPr>
              <a:t> = 79 K)</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err="1" smtClean="0">
                <a:latin typeface="Times New Roman"/>
                <a:ea typeface="Calibri"/>
              </a:rPr>
              <a:t>χ</a:t>
            </a:r>
            <a:r>
              <a:rPr lang="en-US" sz="2000" baseline="-25000" dirty="0" err="1" smtClean="0">
                <a:latin typeface="Times New Roman"/>
                <a:ea typeface="Calibri"/>
              </a:rPr>
              <a:t>s</a:t>
            </a:r>
            <a:r>
              <a:rPr lang="en-US" sz="2000" dirty="0" smtClean="0">
                <a:latin typeface="Times New Roman"/>
                <a:ea typeface="Calibri"/>
              </a:rPr>
              <a:t> is </a:t>
            </a:r>
            <a:r>
              <a:rPr lang="en-US" sz="2000" i="1" dirty="0" smtClean="0">
                <a:latin typeface="Times New Roman"/>
                <a:ea typeface="Calibri"/>
              </a:rPr>
              <a:t>T</a:t>
            </a:r>
            <a:r>
              <a:rPr lang="en-US" sz="2000" dirty="0" smtClean="0">
                <a:latin typeface="Times New Roman"/>
                <a:ea typeface="Calibri"/>
              </a:rPr>
              <a:t>-independent from 300 K to 700 K</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err="1">
                <a:latin typeface="Times New Roman"/>
                <a:ea typeface="Calibri"/>
              </a:rPr>
              <a:t>χ</a:t>
            </a:r>
            <a:r>
              <a:rPr lang="en-US" sz="2000" baseline="-25000" dirty="0" err="1">
                <a:latin typeface="Times New Roman"/>
                <a:ea typeface="Calibri"/>
              </a:rPr>
              <a:t>s</a:t>
            </a:r>
            <a:r>
              <a:rPr lang="de-DE" sz="2000" dirty="0" smtClean="0">
                <a:latin typeface="Times New Roman" panose="02020603050405020304" pitchFamily="18" charset="0"/>
                <a:cs typeface="Times New Roman" panose="02020603050405020304" pitchFamily="18" charset="0"/>
              </a:rPr>
              <a:t> drops below Heisenberg model expectation before </a:t>
            </a:r>
            <a:r>
              <a:rPr lang="de-DE" sz="2000" i="1" dirty="0" smtClean="0">
                <a:latin typeface="Times New Roman" panose="02020603050405020304" pitchFamily="18" charset="0"/>
                <a:cs typeface="Times New Roman" panose="02020603050405020304" pitchFamily="18" charset="0"/>
              </a:rPr>
              <a:t>T</a:t>
            </a:r>
            <a:r>
              <a:rPr lang="de-DE" sz="2000" i="1" baseline="-25000" dirty="0" smtClean="0">
                <a:latin typeface="Times New Roman" panose="02020603050405020304" pitchFamily="18" charset="0"/>
                <a:cs typeface="Times New Roman" panose="02020603050405020304" pitchFamily="18" charset="0"/>
              </a:rPr>
              <a:t>c</a:t>
            </a:r>
            <a:endParaRPr lang="de-DE" sz="2000" i="1"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Strongly points to singlet formation as origin of pseudogap</a:t>
            </a: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The </a:t>
            </a:r>
            <a:r>
              <a:rPr lang="en-US" sz="2400" b="1" dirty="0" err="1">
                <a:latin typeface="Times New Roman" panose="02020603050405020304" pitchFamily="18" charset="0"/>
                <a:cs typeface="Times New Roman" panose="02020603050405020304" pitchFamily="18" charset="0"/>
              </a:rPr>
              <a:t>pseudogap</a:t>
            </a:r>
            <a:r>
              <a:rPr lang="en-US" sz="2400" b="1" dirty="0">
                <a:latin typeface="Times New Roman" panose="02020603050405020304" pitchFamily="18" charset="0"/>
                <a:cs typeface="Times New Roman" panose="02020603050405020304" pitchFamily="18" charset="0"/>
              </a:rPr>
              <a:t> phenomenon in the normal state</a:t>
            </a:r>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0320" y="1371600"/>
            <a:ext cx="2833336" cy="252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4267200"/>
            <a:ext cx="328624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http://rsta.royalsocietypublishing.org/content/369/1941/1670/F1.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 y="4378717"/>
            <a:ext cx="2916200" cy="217803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04800" y="5029200"/>
            <a:ext cx="1295400"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441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1884" y="1219200"/>
            <a:ext cx="2985358" cy="267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Phenomenology of the </a:t>
            </a:r>
            <a:r>
              <a:rPr lang="en-US" sz="2800" b="1" dirty="0" err="1">
                <a:latin typeface="Times New Roman" panose="02020603050405020304" pitchFamily="18" charset="0"/>
                <a:cs typeface="Times New Roman" panose="02020603050405020304" pitchFamily="18" charset="0"/>
              </a:rPr>
              <a:t>underdoped</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cuprates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139547"/>
            <a:ext cx="5715001" cy="3200876"/>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Specific heat</a:t>
            </a:r>
          </a:p>
          <a:p>
            <a:pPr marL="742950" lvl="1" indent="-285750" algn="just">
              <a:buFont typeface="Arial" panose="020B0604020202020204" pitchFamily="34" charset="0"/>
              <a:buChar char="•"/>
            </a:pPr>
            <a:endParaRPr lang="en-US" sz="1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Linear </a:t>
            </a:r>
            <a:r>
              <a:rPr lang="de-DE" sz="2000" i="1" dirty="0" smtClean="0">
                <a:latin typeface="Times New Roman" panose="02020603050405020304" pitchFamily="18" charset="0"/>
                <a:cs typeface="Times New Roman" panose="02020603050405020304" pitchFamily="18" charset="0"/>
              </a:rPr>
              <a:t>T</a:t>
            </a:r>
            <a:r>
              <a:rPr lang="de-DE" sz="2000" dirty="0" smtClean="0">
                <a:latin typeface="Times New Roman" panose="02020603050405020304" pitchFamily="18" charset="0"/>
                <a:cs typeface="Times New Roman" panose="02020603050405020304" pitchFamily="18" charset="0"/>
              </a:rPr>
              <a:t>-dependence of specific heat coefficient </a:t>
            </a:r>
            <a:r>
              <a:rPr lang="en-US" sz="2000" dirty="0">
                <a:latin typeface="Times New Roman"/>
                <a:ea typeface="Calibri"/>
              </a:rPr>
              <a:t>γ</a:t>
            </a:r>
            <a:r>
              <a:rPr lang="de-DE" sz="2000" dirty="0" smtClean="0">
                <a:latin typeface="Times New Roman" panose="02020603050405020304" pitchFamily="18" charset="0"/>
                <a:cs typeface="Times New Roman" panose="02020603050405020304" pitchFamily="18" charset="0"/>
              </a:rPr>
              <a:t> above </a:t>
            </a:r>
            <a:r>
              <a:rPr lang="de-DE" sz="2000" i="1" dirty="0" smtClean="0">
                <a:latin typeface="Times New Roman" panose="02020603050405020304" pitchFamily="18" charset="0"/>
                <a:cs typeface="Times New Roman" panose="02020603050405020304" pitchFamily="18" charset="0"/>
              </a:rPr>
              <a:t>T</a:t>
            </a:r>
            <a:r>
              <a:rPr lang="de-DE" sz="2000" i="1" baseline="-25000" dirty="0" smtClean="0">
                <a:latin typeface="Times New Roman" panose="02020603050405020304" pitchFamily="18" charset="0"/>
                <a:cs typeface="Times New Roman" panose="02020603050405020304" pitchFamily="18" charset="0"/>
              </a:rPr>
              <a:t>c</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 </a:t>
            </a:r>
            <a:r>
              <a:rPr lang="en-US" sz="2000" dirty="0" smtClean="0">
                <a:latin typeface="Times New Roman"/>
                <a:ea typeface="Calibri"/>
              </a:rPr>
              <a:t>γ for </a:t>
            </a:r>
            <a:r>
              <a:rPr lang="de-DE" sz="2000" dirty="0" smtClean="0">
                <a:latin typeface="Times New Roman" panose="02020603050405020304" pitchFamily="18" charset="0"/>
                <a:cs typeface="Times New Roman" panose="02020603050405020304" pitchFamily="18" charset="0"/>
              </a:rPr>
              <a:t>YBa</a:t>
            </a:r>
            <a:r>
              <a:rPr lang="de-DE" sz="2000" baseline="-25000" dirty="0" smtClean="0">
                <a:latin typeface="Times New Roman" panose="02020603050405020304" pitchFamily="18" charset="0"/>
                <a:cs typeface="Times New Roman" panose="02020603050405020304" pitchFamily="18" charset="0"/>
              </a:rPr>
              <a:t>2</a:t>
            </a:r>
            <a:r>
              <a:rPr lang="de-DE" sz="2000" dirty="0" smtClean="0">
                <a:latin typeface="Times New Roman" panose="02020603050405020304" pitchFamily="18" charset="0"/>
                <a:cs typeface="Times New Roman" panose="02020603050405020304" pitchFamily="18" charset="0"/>
              </a:rPr>
              <a:t>Cu</a:t>
            </a:r>
            <a:r>
              <a:rPr lang="de-DE" sz="2000" baseline="-25000" dirty="0" smtClean="0">
                <a:latin typeface="Times New Roman" panose="02020603050405020304" pitchFamily="18" charset="0"/>
                <a:cs typeface="Times New Roman" panose="02020603050405020304" pitchFamily="18" charset="0"/>
              </a:rPr>
              <a:t>3</a:t>
            </a:r>
            <a:r>
              <a:rPr lang="de-DE" sz="2000" dirty="0" smtClean="0">
                <a:latin typeface="Times New Roman" panose="02020603050405020304" pitchFamily="18" charset="0"/>
                <a:cs typeface="Times New Roman" panose="02020603050405020304" pitchFamily="18" charset="0"/>
              </a:rPr>
              <a:t>O</a:t>
            </a:r>
            <a:r>
              <a:rPr lang="de-DE" sz="2000" baseline="-25000" dirty="0" smtClean="0">
                <a:latin typeface="Times New Roman" panose="02020603050405020304" pitchFamily="18" charset="0"/>
                <a:cs typeface="Times New Roman" panose="02020603050405020304" pitchFamily="18" charset="0"/>
              </a:rPr>
              <a:t>6+</a:t>
            </a:r>
            <a:r>
              <a:rPr lang="de-DE" sz="2000" i="1" baseline="-25000" dirty="0" smtClean="0">
                <a:latin typeface="Times New Roman" panose="02020603050405020304" pitchFamily="18" charset="0"/>
                <a:cs typeface="Times New Roman" panose="02020603050405020304" pitchFamily="18" charset="0"/>
              </a:rPr>
              <a:t>y</a:t>
            </a:r>
            <a:r>
              <a:rPr lang="de-DE" sz="2000" dirty="0" smtClean="0">
                <a:latin typeface="Times New Roman" panose="02020603050405020304" pitchFamily="18" charset="0"/>
                <a:cs typeface="Times New Roman" panose="02020603050405020304" pitchFamily="18" charset="0"/>
              </a:rPr>
              <a:t> for different </a:t>
            </a:r>
            <a:r>
              <a:rPr lang="de-DE" sz="2000" i="1" dirty="0" smtClean="0">
                <a:latin typeface="Times New Roman" panose="02020603050405020304" pitchFamily="18" charset="0"/>
                <a:cs typeface="Times New Roman" panose="02020603050405020304" pitchFamily="18" charset="0"/>
              </a:rPr>
              <a:t>y</a:t>
            </a:r>
            <a:r>
              <a:rPr lang="de-DE" sz="2000" dirty="0" smtClean="0">
                <a:latin typeface="Times New Roman" panose="02020603050405020304" pitchFamily="18" charset="0"/>
                <a:cs typeface="Times New Roman" panose="02020603050405020304" pitchFamily="18" charset="0"/>
              </a:rPr>
              <a:t>; optimally doped curves in the inset</a:t>
            </a:r>
          </a:p>
          <a:p>
            <a:pPr marL="742950" lvl="1" indent="-285750" algn="just">
              <a:buFont typeface="Arial" panose="020B0604020202020204" pitchFamily="34" charset="0"/>
              <a:buChar char="•"/>
            </a:pPr>
            <a:endParaRPr lang="de-DE" sz="1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 </a:t>
            </a:r>
            <a:r>
              <a:rPr lang="en-US" sz="2000" dirty="0">
                <a:latin typeface="Times New Roman"/>
                <a:ea typeface="Calibri"/>
              </a:rPr>
              <a:t>γ for </a:t>
            </a:r>
            <a:r>
              <a:rPr lang="en-US" sz="2000" dirty="0" smtClean="0">
                <a:latin typeface="Times New Roman"/>
                <a:cs typeface="Times New Roman" panose="02020603050405020304" pitchFamily="18" charset="0"/>
              </a:rPr>
              <a:t>La</a:t>
            </a:r>
            <a:r>
              <a:rPr lang="en-US" sz="2000" baseline="-25000" dirty="0" smtClean="0">
                <a:latin typeface="Times New Roman"/>
                <a:cs typeface="Times New Roman" panose="02020603050405020304" pitchFamily="18" charset="0"/>
              </a:rPr>
              <a:t>2-</a:t>
            </a:r>
            <a:r>
              <a:rPr lang="en-US" sz="2000" i="1" baseline="-25000" dirty="0" smtClean="0">
                <a:latin typeface="Times New Roman"/>
                <a:cs typeface="Times New Roman" panose="02020603050405020304" pitchFamily="18" charset="0"/>
              </a:rPr>
              <a:t>x</a:t>
            </a:r>
            <a:r>
              <a:rPr lang="en-US" sz="2000" dirty="0" smtClean="0">
                <a:latin typeface="Times New Roman"/>
                <a:cs typeface="Times New Roman" panose="02020603050405020304" pitchFamily="18" charset="0"/>
              </a:rPr>
              <a:t>Sr</a:t>
            </a:r>
            <a:r>
              <a:rPr lang="en-US" sz="2000" i="1" baseline="-25000" dirty="0" smtClean="0">
                <a:latin typeface="Times New Roman"/>
                <a:cs typeface="Times New Roman" panose="02020603050405020304" pitchFamily="18" charset="0"/>
              </a:rPr>
              <a:t>x</a:t>
            </a:r>
            <a:r>
              <a:rPr lang="en-US" sz="2000" dirty="0" smtClean="0">
                <a:latin typeface="Times New Roman"/>
                <a:cs typeface="Times New Roman" panose="02020603050405020304" pitchFamily="18" charset="0"/>
              </a:rPr>
              <a:t>CuO</a:t>
            </a:r>
            <a:r>
              <a:rPr lang="en-US" sz="2000" baseline="-25000" dirty="0" smtClean="0">
                <a:latin typeface="Times New Roman"/>
                <a:cs typeface="Times New Roman" panose="02020603050405020304" pitchFamily="18" charset="0"/>
              </a:rPr>
              <a:t>4</a:t>
            </a:r>
            <a:r>
              <a:rPr lang="en-US" sz="2000" dirty="0" smtClean="0">
                <a:latin typeface="Times New Roman"/>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for </a:t>
            </a:r>
            <a:r>
              <a:rPr lang="de-DE" sz="2000" dirty="0">
                <a:latin typeface="Times New Roman" panose="02020603050405020304" pitchFamily="18" charset="0"/>
                <a:cs typeface="Times New Roman" panose="02020603050405020304" pitchFamily="18" charset="0"/>
              </a:rPr>
              <a:t>different </a:t>
            </a:r>
            <a:r>
              <a:rPr lang="de-DE" sz="2000" i="1" dirty="0" smtClean="0">
                <a:latin typeface="Times New Roman" panose="02020603050405020304" pitchFamily="18" charset="0"/>
                <a:cs typeface="Times New Roman" panose="02020603050405020304" pitchFamily="18" charset="0"/>
              </a:rPr>
              <a:t>x</a:t>
            </a:r>
            <a:r>
              <a:rPr lang="de-DE" sz="2000" dirty="0" smtClean="0">
                <a:latin typeface="Times New Roman" panose="02020603050405020304" pitchFamily="18" charset="0"/>
                <a:cs typeface="Times New Roman" panose="02020603050405020304" pitchFamily="18" charset="0"/>
              </a:rPr>
              <a:t>; overdoped </a:t>
            </a:r>
            <a:r>
              <a:rPr lang="de-DE" sz="2000" dirty="0">
                <a:latin typeface="Times New Roman" panose="02020603050405020304" pitchFamily="18" charset="0"/>
                <a:cs typeface="Times New Roman" panose="02020603050405020304" pitchFamily="18" charset="0"/>
              </a:rPr>
              <a:t>curves in the </a:t>
            </a:r>
            <a:r>
              <a:rPr lang="de-DE" sz="2000" dirty="0" smtClean="0">
                <a:latin typeface="Times New Roman" panose="02020603050405020304" pitchFamily="18" charset="0"/>
                <a:cs typeface="Times New Roman" panose="02020603050405020304" pitchFamily="18" charset="0"/>
              </a:rPr>
              <a:t>inset</a:t>
            </a: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a:ea typeface="Calibri"/>
              </a:rPr>
              <a:t>γ</a:t>
            </a:r>
            <a:r>
              <a:rPr lang="de-DE" sz="2000" dirty="0" smtClean="0">
                <a:latin typeface="Times New Roman" panose="02020603050405020304" pitchFamily="18" charset="0"/>
                <a:cs typeface="Times New Roman" panose="02020603050405020304" pitchFamily="18" charset="0"/>
              </a:rPr>
              <a:t> at </a:t>
            </a:r>
            <a:r>
              <a:rPr lang="de-DE" sz="2000" i="1" dirty="0" smtClean="0">
                <a:latin typeface="Times New Roman" panose="02020603050405020304" pitchFamily="18" charset="0"/>
                <a:cs typeface="Times New Roman" panose="02020603050405020304" pitchFamily="18" charset="0"/>
              </a:rPr>
              <a:t>T</a:t>
            </a:r>
            <a:r>
              <a:rPr lang="de-DE" sz="2000" i="1" baseline="-25000" dirty="0" smtClean="0">
                <a:latin typeface="Times New Roman" panose="02020603050405020304" pitchFamily="18" charset="0"/>
                <a:cs typeface="Times New Roman" panose="02020603050405020304" pitchFamily="18" charset="0"/>
              </a:rPr>
              <a:t>c</a:t>
            </a:r>
            <a:r>
              <a:rPr lang="de-DE" sz="2000" dirty="0" smtClean="0">
                <a:latin typeface="Times New Roman" panose="02020603050405020304" pitchFamily="18" charset="0"/>
                <a:cs typeface="Times New Roman" panose="02020603050405020304" pitchFamily="18" charset="0"/>
              </a:rPr>
              <a:t> reduces with decreasing doping</a:t>
            </a:r>
          </a:p>
        </p:txBody>
      </p:sp>
      <p:sp>
        <p:nvSpPr>
          <p:cNvPr id="5" name="TextBox 4"/>
          <p:cNvSpPr txBox="1"/>
          <p:nvPr/>
        </p:nvSpPr>
        <p:spPr>
          <a:xfrm>
            <a:off x="381000" y="685800"/>
            <a:ext cx="845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The </a:t>
            </a:r>
            <a:r>
              <a:rPr lang="en-US" sz="2400" b="1" dirty="0" err="1">
                <a:latin typeface="Times New Roman" panose="02020603050405020304" pitchFamily="18" charset="0"/>
                <a:cs typeface="Times New Roman" panose="02020603050405020304" pitchFamily="18" charset="0"/>
              </a:rPr>
              <a:t>pseudogap</a:t>
            </a:r>
            <a:r>
              <a:rPr lang="en-US" sz="2400" b="1" dirty="0">
                <a:latin typeface="Times New Roman" panose="02020603050405020304" pitchFamily="18" charset="0"/>
                <a:cs typeface="Times New Roman" panose="02020603050405020304" pitchFamily="18" charset="0"/>
              </a:rPr>
              <a:t> phenomenon in the normal state</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1884" y="3926719"/>
            <a:ext cx="3005916" cy="285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http://rsta.royalsocietypublishing.org/content/369/1941/1670/F1.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4572000"/>
            <a:ext cx="2781645" cy="20775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upload.wikimedia.org/wikipedia/commons/0/08/Cvandrhovs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0599" y="4572000"/>
            <a:ext cx="2929201" cy="207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39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740032"/>
            <a:ext cx="2675792" cy="230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62580"/>
            <a:ext cx="87630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Phenomenology of the </a:t>
            </a:r>
            <a:r>
              <a:rPr lang="en-US" sz="2800" b="1" dirty="0" err="1">
                <a:latin typeface="Times New Roman" panose="02020603050405020304" pitchFamily="18" charset="0"/>
                <a:cs typeface="Times New Roman" panose="02020603050405020304" pitchFamily="18" charset="0"/>
              </a:rPr>
              <a:t>underdoped</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cuprates</a:t>
            </a:r>
            <a:endParaRPr lang="en-US" sz="28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04799" y="1600200"/>
            <a:ext cx="5867401" cy="2923877"/>
          </a:xfrm>
          <a:prstGeom prst="rect">
            <a:avLst/>
          </a:prstGeom>
          <a:noFill/>
        </p:spPr>
        <p:txBody>
          <a:bodyPr wrap="square" rtlCol="0">
            <a:spAutoFit/>
          </a:bodyPr>
          <a:lstStyle/>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DC Conductivity</a:t>
            </a:r>
          </a:p>
          <a:p>
            <a:pPr marL="742950" lvl="1" indent="-285750" algn="just">
              <a:buFont typeface="Arial" panose="020B0604020202020204" pitchFamily="34" charset="0"/>
              <a:buChar char="•"/>
            </a:pPr>
            <a:endParaRPr lang="en-US" sz="5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Anomalous linear-</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 “normal” state resistivity</a:t>
            </a:r>
            <a:endParaRPr lang="de-DE" sz="2000" dirty="0" smtClean="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200" b="1" dirty="0" smtClean="0">
                <a:latin typeface="Times New Roman" panose="02020603050405020304" pitchFamily="18" charset="0"/>
                <a:cs typeface="Times New Roman" panose="02020603050405020304" pitchFamily="18" charset="0"/>
              </a:rPr>
              <a:t>AC </a:t>
            </a:r>
            <a:r>
              <a:rPr lang="en-US" sz="2200" b="1" dirty="0">
                <a:latin typeface="Times New Roman" panose="02020603050405020304" pitchFamily="18" charset="0"/>
                <a:cs typeface="Times New Roman" panose="02020603050405020304" pitchFamily="18" charset="0"/>
              </a:rPr>
              <a:t>Conductivity</a:t>
            </a:r>
          </a:p>
          <a:p>
            <a:pPr marL="742950" lvl="1" indent="-285750" algn="jus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In-plane (CuO</a:t>
            </a:r>
            <a:r>
              <a:rPr lang="de-DE" sz="2000" baseline="-25000" dirty="0">
                <a:latin typeface="Times New Roman" panose="02020603050405020304" pitchFamily="18" charset="0"/>
                <a:cs typeface="Times New Roman" panose="02020603050405020304" pitchFamily="18" charset="0"/>
              </a:rPr>
              <a:t>2</a:t>
            </a:r>
            <a:r>
              <a:rPr lang="de-DE" sz="2000" dirty="0">
                <a:latin typeface="Times New Roman" panose="02020603050405020304" pitchFamily="18" charset="0"/>
                <a:cs typeface="Times New Roman" panose="02020603050405020304" pitchFamily="18" charset="0"/>
              </a:rPr>
              <a:t> plane) conductivity (</a:t>
            </a:r>
            <a:r>
              <a:rPr lang="en-US" sz="2000" i="1" dirty="0" err="1">
                <a:latin typeface="Times New Roman"/>
                <a:ea typeface="Calibri"/>
              </a:rPr>
              <a:t>σ</a:t>
            </a:r>
            <a:r>
              <a:rPr lang="en-US" sz="2000" i="1" baseline="-25000" dirty="0" err="1">
                <a:latin typeface="Times New Roman"/>
                <a:ea typeface="Calibri"/>
              </a:rPr>
              <a:t>a</a:t>
            </a:r>
            <a:r>
              <a:rPr lang="de-DE" sz="2000" dirty="0">
                <a:latin typeface="Times New Roman" panose="02020603050405020304" pitchFamily="18" charset="0"/>
                <a:cs typeface="Times New Roman" panose="02020603050405020304" pitchFamily="18" charset="0"/>
              </a:rPr>
              <a:t>) only gapped below </a:t>
            </a:r>
            <a:r>
              <a:rPr lang="de-DE" sz="2000" i="1" dirty="0">
                <a:latin typeface="Times New Roman" panose="02020603050405020304" pitchFamily="18" charset="0"/>
                <a:cs typeface="Times New Roman" panose="02020603050405020304" pitchFamily="18" charset="0"/>
              </a:rPr>
              <a:t>T</a:t>
            </a:r>
            <a:r>
              <a:rPr lang="de-DE" sz="2000" i="1" baseline="-25000" dirty="0">
                <a:latin typeface="Times New Roman" panose="02020603050405020304" pitchFamily="18" charset="0"/>
                <a:cs typeface="Times New Roman" panose="02020603050405020304" pitchFamily="18" charset="0"/>
              </a:rPr>
              <a:t>c</a:t>
            </a:r>
            <a:endParaRPr lang="de-DE" sz="2000" i="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endParaRPr lang="de-DE" sz="1000" i="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Perpendicular conductivity (</a:t>
            </a:r>
            <a:r>
              <a:rPr lang="en-US" sz="2000" i="1" dirty="0" err="1">
                <a:latin typeface="Times New Roman"/>
                <a:ea typeface="Calibri"/>
              </a:rPr>
              <a:t>σ</a:t>
            </a:r>
            <a:r>
              <a:rPr lang="en-US" sz="2000" i="1" baseline="-25000" dirty="0" err="1">
                <a:latin typeface="Times New Roman"/>
                <a:ea typeface="Calibri"/>
              </a:rPr>
              <a:t>c</a:t>
            </a:r>
            <a:r>
              <a:rPr lang="de-DE" sz="2000" dirty="0">
                <a:latin typeface="Times New Roman" panose="02020603050405020304" pitchFamily="18" charset="0"/>
                <a:cs typeface="Times New Roman" panose="02020603050405020304" pitchFamily="18" charset="0"/>
              </a:rPr>
              <a:t>) gapped in the pseudogap phase</a:t>
            </a:r>
            <a:endParaRPr lang="de-DE" sz="20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81000" y="685800"/>
            <a:ext cx="5934808"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 The </a:t>
            </a:r>
            <a:r>
              <a:rPr lang="en-US" sz="2400" b="1" dirty="0" err="1">
                <a:latin typeface="Times New Roman" panose="02020603050405020304" pitchFamily="18" charset="0"/>
                <a:cs typeface="Times New Roman" panose="02020603050405020304" pitchFamily="18" charset="0"/>
              </a:rPr>
              <a:t>pseudogap</a:t>
            </a:r>
            <a:r>
              <a:rPr lang="en-US" sz="2400" b="1" dirty="0">
                <a:latin typeface="Times New Roman" panose="02020603050405020304" pitchFamily="18" charset="0"/>
                <a:cs typeface="Times New Roman" panose="02020603050405020304" pitchFamily="18" charset="0"/>
              </a:rPr>
              <a:t> phenomenon in the normal state</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908" y="3077464"/>
            <a:ext cx="2675792" cy="3710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http://rsta.royalsocietypublishing.org/content/369/1941/1670/F1.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4572000"/>
            <a:ext cx="2781645" cy="20775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upload.wikimedia.org/wikipedia/commons/0/08/Cvandrhovs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6799" y="4572000"/>
            <a:ext cx="2929201" cy="207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5471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P\left[-\sum_{\langle\mathbf{i}\mathbf{j}\rangle,\sigma}t_{\mathbf{i}\mathbf{j}}c_{\mathbf{i}\sigma}^{\dagger}c_{\mathbf{i}\sigma}+J\sum_{\langle\mathbf{i}\mathbf{j}\rangle}\left(\mathbf{S}_{\mathbf{i}}\cdot\mathbf{S}_{\mathbf{j}}-\frac{1}{2}n_{\mathbf{i}}n_{\mathbf{j}}\right)\right]P$$&#10;&#10;\end{document}"/>
  <p:tag name="IGUANATEXSIZE" val="16"/>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R\propto\left(\frac{\phi_{0}}{H}\right)^{1/2}$$&#10;&#10;\end{document}"/>
  <p:tag name="IGUANATEXSIZE" val="16"/>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mathbf{i}}b_{\mathbf{i}}^{\ast}\left(\partial_{\tau}-i\lambda_{\mathbf{i}}+\mu_{B}\right)b_{\mathbf{i}}-\sum_{\mathbf{i}\mathbf{j}}t_{\mathbf{i}\mathbf{j}}b_{\mathbf{i}}b_{\mathbf{j}}^{\ast}f_{\mathbf{i}\sigma}^{\dagger}f_{\mathbf{j}\sigma}$$&#10;&#10;\end{document}"/>
  <p:tag name="IGUANATEXSIZE" val="16"/>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_{\mathbf{i}\sigma}^{\dagger}=f_{\mathbf{i}\sigma}^{\dagger}b_{\mathbf{i}}$$&#10;&#10;\end{document}"/>
  <p:tag name="IGUANATEXSIZE" val="16"/>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mathbf{i}\sigma}\to e^{\mathbf{i}\varphi_{\mathbf{i}}}f_{\mathbf{i}\sigma}\qquad b_{\mathbf{i}}\to e^{i\varphi_{\mathbf{i}}}b_{\mathbf{i}\sigma}$$&#10;&#10;\end{document}"/>
  <p:tag name="IGUANATEXSIZE" val="16"/>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Q_{\mathbf{i}}=\sum_{\sigma}f_{\mathbf{i}\sigma}^{\dagger}f_{\mathbf{i}\sigma}+b_{\mathbf{i}}^{\dagger}b_{\mathbf{i}}$$&#10;&#10;\end{document}"/>
  <p:tag name="IGUANATEXSIZE" val="16"/>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F}(\mathbf{i},\mathbf{j};\tau)\to e^{i(\varphi_{\mathbf{i}}-\varphi_{\mathbf{j}})}G_{F}(\mathbf{i},\mathbf{j};\tau)$$&#10;&#10;\end{document}"/>
  <p:tag name="IGUANATEXSIZE" val="16"/>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B}(\mathbf{i},\mathbf{j};\tau)\to e^{i(\varphi_{\mathbf{i}}-\varphi_{\mathbf{j}})}G_{B}(\mathbf{i},\mathbf{j};\tau)$$&#10;&#10;\end{document}"/>
  <p:tag name="IGUANATEXSIZE" val="16"/>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F}(\mathbf{i},\mathbf{j};\tau)=-\langle T_{\tau}f_{\mathbf{i}\sigma}(\tau)f_{\mathbf{j}\sigma}^{\dagger}\rangle$$&#10;&#10;\end{document}"/>
  <p:tag name="IGUANATEXSIZE" val="16"/>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_{B}(\mathbf{i},\mathbf{j};\tau)=-\langle T_{\tau}b_{\mathbf{i}}(\tau)b_{\mathbf{j}}^{\dagger}\rangle$$&#10;&#10;\end{document}"/>
  <p:tag name="IGUANATEXSIZE" val="16"/>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athbf{i}\mathbf{j}}\to a_{\mathbf{i}\mathbf{j}}+\varphi_{\mathbf{i}}-\varphi_{\mathbf{j}}$$&#10;&#10;\end{document}"/>
  <p:tag name="IGUANATEXSIZE" val="16"/>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mathbf{i})\to a_{0}(\mathbf{i})+\frac{\partial\varphi_{\mathbf{i}}(\tau)}{\partial\tau}$$&#10;&#10;\end{document}"/>
  <p:tag name="IGUANATEXSIZE" val="16"/>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hi_{0}=\frac{hc}{2e}$$&#10;&#10;\end{document}"/>
  <p:tag name="IGUANATEXSIZE" val="16"/>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e^{-S_{{\rm eff}}(a)}=\int Df^{*}DfDb^{*}Db \;e^{-\int_{0}^{\beta}L_{1}}$$&#10;&#10;\end{document}"/>
  <p:tag name="IGUANATEXSIZE" val="16"/>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athbf{i}\mathbf{j}}=(\mathbf{r}_{\mathbf{i}}-\mathbf{r}_{\mathbf{j}})\cdot\mathbf{a}\left(\frac{\mathbf{r}_{\mathbf{i}}+\mathbf{r}_{\mathbf{j}}}{2}\right)$$&#10;&#10;\end{document}"/>
  <p:tag name="IGUANATEXSIZE" val="16"/>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_F \propto \frac{1}{J}$$&#10;&#10;\end{document}"/>
  <p:tag name="IGUANATEXSIZE" val="16"/>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_B \propto \frac{1}{t}$$&#10;&#10;\end{document}"/>
  <p:tag name="IGUANATEXSIZE" val="16"/>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 = \int d^{2}\mathbf{r}\;\biggl[\sum_{\sigma}f_{\sigma}^{*}(\mathbf{r})\biggl(\frac{\partial}{\partial\tau}-\mu_{F}+ia_{0}(\mathbf{r})\biggr)f_{\sigma}(\mathbf{r})+b^{*}(\mathbf{r})\biggl(\frac{\partial}{\partial\tau}-\mu_{B}+ia_{0}(\mathbf{r})\biggr)b(\mathbf{r})$$&#10;&#10;\end{document}"/>
  <p:tag name="IGUANATEXSIZE" val="16"/>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1}{2m_{F}}\sum_{\sigma,j=x,y}f_{\sigma}^{*}(\mathbf{r})\biggl(\frac{\partial}{\partial x_{j}}+ia_{j}\biggr)^{2}f_{\sigma}(\mathbf{r})-\frac{1}{2m_{B}}\sum_{j=x,y}b^{*}(\mathbf{r})\biggl(\frac{\partial}{\partial x_{j}}+ia_{j}\biggr)^{2}b(\mathbf{r})\biggr]$$&#10;&#10;\end{document}"/>
  <p:tag name="IGUANATEXSIZE" val="16"/>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_{1}=\sum_{i,\sigma}f_{\mathbf{i}\sigma}^{*}\biggl(\frac{\partial}{\partial\tau}-\mu_{F}+ia_{0}(\mathbf{r}_{\mathbf{i}})\biggr)f_{\mathbf{i}\sigma}+\sum_{i}b_{\mathbf{i}}^{*}\biggl(\frac{\partial}{\partial\tau}-\mu_{B}+ia_{0}(\mathbf{r}_{\mathbf{i}})\biggr)b_{\mathbf{i}}$$&#10;&#10;\end{document}"/>
  <p:tag name="IGUANATEXSIZE" val="16"/>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ilde{J}\chi\sum_{\langle\mathbf{i}\mathbf{j}\rangle\sigma}\left(e^{ia_{\mathbf{i}\mathbf{j}}}f_{\mathbf{i}\sigma}^{*}f_{\mathbf{j}\sigma}+{\rm h.c.}\right)-t\eta\sum_{\langle\mathbf{i}\mathbf{j}\rangle}\left(e^{ia_{\mathbf{i}\mathbf{j}}}b_{\mathbf{i}}^{*}b_{\mathbf{j}}+{\rm h.c.}\right)$$&#10;&#10;\end{document}"/>
  <p:tag name="IGUANATEXSIZE" val="16"/>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_{{\rm int}}=\int d^{2}\mathbf{r}\;(j_{\mu}^{F}+j_{\mu}^{B})a_{\mu}$$&#10;&#10;\end{document}"/>
  <p:tag name="IGUANATEXSIZE" val="16"/>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j}_{F}+\mathbf{j}_{B}=0$$&#10;&#10;\end{document}"/>
  <p:tag name="IGUANATEXSIZE" val="16"/>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pprox ev_{F}\left(H/\phi_{0}\right)^{1/2}$$&#10;&#10;\end{document}"/>
  <p:tag name="IGUANATEXSIZE" val="16"/>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mathbf{i}\uparrow}^{\dagger}f_{\mathbf{i}\uparrow}+f_{\mathbf{i}\downarrow}^{\dagger}f_{\mathbf{i}\downarrow}+b_{\mathbf{i}}^{\dagger}b_{\mathbf{i}}=1$$&#10;&#10;\end{document}"/>
  <p:tag name="IGUANATEXSIZE" val="16"/>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_{123}=\langle\chi_{12}\chi_{23}\chi_{31}\rangle=\langle f_{1\alpha}^{\dagger}f_{2\alpha}f_{2\beta}^{\dagger}f_{3\beta}f_{3\gamma}^{\dagger}f_{1\gamma}\rangle$$&#10;&#10;\end{document}"/>
  <p:tag name="IGUANATEXSIZE" val="16"/>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1}{4i}\left(P_{123}-P_{132}\right)=\mathbf{S}_{1}\cdot(\mathbf{S}_{2}\times\mathbf{S}_{3})$$&#10;&#10;\end{document}"/>
  <p:tag name="IGUANATEXSIZE" val="16"/>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 = \int d^{2}\mathbf{r}\;\biggl[\sum_{\sigma}f_{\sigma}^{*}(\mathbf{r})\biggl(\frac{\partial}{\partial\tau}-\mu_{F}+ia_{0}(\mathbf{r})\biggr)f_{\sigma}(\mathbf{r})+b^{*}(\mathbf{r})\biggl(\frac{\partial}{\partial\tau}-\mu_{B}+ia_{0}(\mathbf{r})\biggr)b(\mathbf{r})$$&#10;&#10;\end{document}"/>
  <p:tag name="IGUANATEXSIZE" val="16"/>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1}{2m_{F}}\sum_{\sigma,j=x,y}f_{\sigma}^{*}(\mathbf{r})\biggl(\frac{\partial}{\partial x_{j}}+ia_{j}\biggr)^{2}f_{\sigma}(\mathbf{r})-\frac{1}{2m_{B}}\sum_{j=x,y}b^{*}(\mathbf{r})\biggl(\frac{\partial}{\partial x_{j}}+ia_{j}\biggr)^{2}b(\mathbf{r})\biggr]$$&#10;&#10;\end{document}"/>
  <p:tag name="IGUANATEXSIZE" val="16"/>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e}_{F}=\mathbf{E}+\mathbf{e}$$&#10;&#10;\end{document}"/>
  <p:tag name="IGUANATEXSIZE" val="16"/>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e}_{B}=\mathbf{e}$$&#10;&#10;\end{document}"/>
  <p:tag name="IGUANATEXSIZE" val="16"/>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j}_{F}=\sigma_{F}\mathbf{e}_{F},\ \ \ \mathbf{j}_{B}=\sigma_{F}\mathbf{e}_{B}$$&#10;&#10;\end{document}"/>
  <p:tag name="IGUANATEXSIZE" val="16"/>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e}=-\frac{\sigma_{F}}{\sigma_{F}+\sigma_{B}}\mathbf{E}$$&#10;&#10;\end{document}"/>
  <p:tag name="IGUANATEXSIZE" val="16"/>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j}=\mathbf{j}_{F}=-\mathbf{j}_{B}=\frac{\sigma_{F}\sigma_{B}}{\sigma_{F}+\sigma_{B}}\mathbf{E}$$&#10;&#10;\end{document}"/>
  <p:tag name="IGUANATEXSIZE" val="16"/>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_{s}(T)}{m}=\frac{n_{s}(0)}{m}-\frac{2\ln(2)}{\pi}\alpha^{2}\left(\frac{v_{F}}{v_{\Delta}}\right)T$$&#10;&#10;\end{document}"/>
  <p:tag name="IGUANATEXSIZE" val="16"/>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igma=\frac{\sigma_{B}\sigma_{F}}{\sigma_{B}+\sigma_{F}}$$&#10;&#10;\end{document}"/>
  <p:tag name="IGUANATEXSIZE" val="16"/>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1}{\tau_{{\rm tr}}^{B}}\propto k_{B}T$$&#10;&#10;\end{document}"/>
  <p:tag name="IGUANATEXSIZE" val="16"/>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Rightarrow \sigma_{B}\propto\frac{n_{B}\tau_{{\rm tr}}^{B}}{m_{B}}\propto\frac{xt}{T}$$&#10;&#10;\end{document}"/>
  <p:tag name="IGUANATEXSIZE" val="16"/>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igma_F \propto J$$&#10;&#10;\end{document}"/>
  <p:tag name="IGUANATEXSIZE" val="16"/>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Rightarrow \sigma_F \gg \sigma_B$$&#10;&#10;\end{document}"/>
  <p:tag name="IGUANATEXSIZE" val="16"/>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Rightarrow \sigma \approx \sigma_B$$&#10;&#10;\end{document}"/>
  <p:tag name="IGUANATEXSIZE" val="16"/>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rho &amp;= \frac{\rho_{F}\rho_{B}}{\rho_{F}+\rho_{B}}\nonumber\\ &amp; = \rho_{B}\left(1+\frac{\rho_{B}}{\rho_{F}}\right)^{-1}\nonumber\\ &amp;\approx \rho_{B}\left(1-\frac{\rho_{B}}{\rho_{F}}\right) \nonumber&#10;\end{align}&#10;&#10;\end{document}"/>
  <p:tag name="IGUANATEXSIZE" val="16"/>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rho_{s}(T)=\rho_{s}^{B}(0)-\frac{(\rho_{s}^{B}(0))^{2}}{\rho_{s}^{F}(0)}aT$$&#10;&#10;\end{document}"/>
  <p:tag name="IGUANATEXSIZE" val="16"/>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R_{H}=\frac{R_{H}^{F}\chi_{B}+R_{H}^{F}\chi_{F}}{\chi_{B}+\chi_{F}}$$&#10;&#10;\end{document}"/>
  <p:tag name="IGUANATEXSIZE" val="16"/>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appa=\kappa_{B}+\kappa_{F}$$&#10;&#10;\end{document}"/>
  <p:tag name="IGUANATEXSIZE" val="16"/>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kappa}{T}=\frac{k_{B}^{2}}{3\hbar c}\left(\frac{v_{F}}{v_{\Delta}}+\frac{v_{\Delta}}{v_{F}}\right)$$&#10;&#10;\end{document}"/>
  <p:tag name="IGUANATEXSIZE" val="16"/>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j}_{F}+\mathbf{j}_{B}=0$$&#10;&#10;\end{document}"/>
  <p:tag name="IGUANATEXSIZE" val="16"/>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igma^{-1}=\sigma_{F}^{-1}+\sigma_{B}^{-1}$$&#10;&#10;\end{document}"/>
  <p:tag name="IGUANATEXSIZE" val="16"/>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e}_{F}=\mathbf{E}+\mathbf{e}$$&#10;&#10;\end{document}"/>
  <p:tag name="IGUANATEXSIZE" val="16"/>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e}_{B}=\mathbf{e}$$&#10;&#10;\end{document}"/>
  <p:tag name="IGUANATEXSIZE" val="16"/>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F_{F}[\psi,\mathbf{a},\mathbf{A}]+F_{B}[\phi,\mathbf{a}]+F_{{\rm gauge}}[\mathbf{a}]$$&#10;&#10;\end{document}"/>
  <p:tag name="IGUANATEXSIZE" val="16"/>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B}[\psi,\mathbf{a}]=\frac{H_{cB}^{2}}{8\pi}\int d^{2}\mathbf{r}\;\biggl[2\xi_{B}^{2}|(\nabla-i\mathbf{a})\phi|^{2}+2\text{sign}\left(T-T_{BE}^{(0)}\right)|\phi|^{2}+|\phi|^{4}\biggr]$$&#10;&#10;\end{document}"/>
  <p:tag name="IGUANATEXSIZE" val="16"/>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rm gauge}}[\mathbf{a}]=\int d^{2}\mathbf{r}\;\biggl[\chi_{F}\left[\nabla\times\left(\mathbf{a}+\left(\frac{e}{c}\right)\mathbf{A}\right)\right]^{2}+\chi_{B}\left(\nabla\times\mathbf{a}\right)^{2}\biggr]$$&#10;&#10;\end{document}"/>
  <p:tag name="IGUANATEXSIZE" val="16"/>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F}[\psi,\mathbf{a},\mathbf{A}]=\frac{H_{cF}^{2}}{8\pi}\int d^{2}\mathbf{r}\;\biggl[2\xi_{F}^{2}\left|\left(\nabla-2i\mathbf{a}-i\frac{2e}{c}\mathbf{A}\right)\psi\right|^{2}$$&#10;&#10;\end{document}"/>
  <p:tag name="IGUANATEXSIZE" val="16"/>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text{sign}\left(T-T_{D}^{(0)}\right)|\psi|^{2}+|\psi|^{4}\biggr]$$&#10;&#10;\end{document}"/>
  <p:tag name="IGUANATEXSIZE" val="16"/>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E_{0}=\biggl[\frac{\phi_{0}}{4\pi\lambda}\biggr]^{2}\ln\biggl[\frac{\lambda}{{\rm max}(\xi_{F},\xi_{B})}\biggr]$$&#10;&#10;\end{document}"/>
  <p:tag name="IGUANATEXSIZE" val="16"/>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Delta_{0}\cos(2\phi)$$&#10;&#10;\end{document}"/>
  <p:tag name="IGUANATEXSIZE" val="16"/>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E^{(A)}\approx E_{0}+E_{c}^{(A)}$$&#10;&#10;\end{document}"/>
  <p:tag name="IGUANATEXSIZE" val="16"/>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E^{(B)}=4E_{0}+E_{c}^{(B)}$$&#10;&#10;\end{document}"/>
  <p:tag name="IGUANATEXSIZE" val="16"/>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E_{0}\propto\frac{1}{\lambda^{2}}\approx\frac{1}{\lambda_{B}^{2}}\approx x$$&#10;&#10;\end{document}"/>
  <p:tag name="IGUANATEXSIZE" val="16"/>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E_{c}^{(A)} &amp; \approx H_{cF}^{2}\xi_{F}^{2} \nonumber \\ &amp; \approx \frac{\Delta^{2}}{J}\left(\frac{J}{\Delta}\right)^{2} \nonumber \\ &amp; \approx J \nonumber&#10;\end{align}&#10;&#10;\end{document}"/>
  <p:tag name="IGUANATEXSIZE" val="16"/>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E_{c}^{(B)} &amp; \approx H_{cB}^{2}\xi_{B}^{2} \nonumber \\ &amp; \approx tx^{2}\left(\frac{1}{x^{1/2}}\right)^{2} \nonumber \\ &amp; \approx tx \nonumber&#10;\end{align}&#10;&#10;\end{document}"/>
  <p:tag name="IGUANATEXSIZE" val="16"/>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rm gauge}}=-\frac{1}{g}\sum_{{\rm plaquette}}\left(1-\cos(f_{\mu\nu})\right)$$&#10;&#10;\end{document}"/>
  <p:tag name="IGUANATEXSIZE" val="16"/>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mu\nu}=a_{\mathbf{i},\mathbf{i}+\boldsymbol{\mu}}+a_{\mathbf{i}+\boldsymbol{\mu},\mathbf{i}+\boldsymbol{\mu}+\boldsymbol{\nu}}-a_{\mathbf{i}+\boldsymbol{\nu},\mathbf{i}+\boldsymbol{\mu}+\boldsymbol{\nu}}-a_{\mathbf{i},\mathbf{i}+\boldsymbol{\nu}}$$&#10;&#10;\end{document}"/>
  <p:tag name="IGUANATEXSIZE" val="16"/>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W(C)=\left\langle \exp\left[iq\oint_{C}dx_{\mu}a_{\mu}(x)\right]\right\rangle$$&#10;&#10;\end{document}"/>
  <p:tag name="IGUANATEXSIZE" val="16"/>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W(C)=\exp\left[-V(R)T\right]$$&#10;&#10;\end{document}"/>
  <p:tag name="IGUANATEXSIZE" val="16"/>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W_{{\rm confined}}(C)\sim e^{-\alpha RT}$$&#10;&#10;\end{document}"/>
  <p:tag name="IGUANATEXSIZE" val="16"/>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1}{\lambda_{\perp}^{2}}=\frac{4\pi n_{s}^{3d}e^{2}}{m^{\ast}c^{2}}$$&#10;&#10;&#10;\end{document}"/>
  <p:tag name="IGUANATEXSIZE" val="16"/>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W_{{\rm deconfined}}(C)\sim e^{-\beta(R+T)}$$&#10;&#10;\end{document}"/>
  <p:tag name="IGUANATEXSIZE" val="16"/>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b}(\mathbf{x})=\frac{\mathbf{x}}{2|\mathbf{x}|^{3}}$$&#10;&#10;\end{document}"/>
  <p:tag name="IGUANATEXSIZE" val="16"/>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b}(\mathbf{x})=(e_{y}(\mathbf{x}),-e_{x}(\mathbf{x}),b(\mathbf{x}))$$&#10;&#10;\end{document}"/>
  <p:tag name="IGUANATEXSIZE" val="16"/>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x}=(\mathbf{r},\tau)$$&#10;&#10;\end{document}"/>
  <p:tag name="IGUANATEXSIZE" val="16"/>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B}=t\sum_{\mathbf{i}}\cos\left(\Delta_{\mu}\theta(\mathbf{r}_{\mathbf{i}})-qa_{\mu}(\mathbf{r}_{\mathbf{i}})\right)$$&#10;&#10;\end{document}"/>
  <p:tag name="IGUANATEXSIZE" val="16"/>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P\left[-\sum_{\langle\mathbf{i}\mathbf{j}\rangle,\sigma}t_{\mathbf{i}\mathbf{j}}c_{\mathbf{i}\sigma}^{\dagger}c_{\mathbf{i}\sigma}+J\sum_{\langle\mathbf{i}\mathbf{j}\rangle}\left(\mathbf{S}_{\mathbf{i}}\cdot\mathbf{S}_{\mathbf{j}}-\frac{1}{2}n_{\mathbf{i}}n_{\mathbf{j}}\right)\right]P$$&#10;&#10;\end{document}"/>
  <p:tag name="IGUANATEXSIZE" val="16"/>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ropto xt$$&#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1}{\lambda_{\perp}^{2}}\propto T_{c}$$&#10;&#10;\end{document}"/>
  <p:tag name="IGUANATEXSIZE" val="16"/>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frac{1}{2}K_{s}^{0}(\nabla\theta)^{2}$$&#10;&#10;&#10;\end{document}"/>
  <p:tag name="IGUANATEXSIZE" val="16"/>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J=\frac{t_{pd}^{4}}{(E_{p}-E_{d})^{3}}$$&#10;&#10;\end{document}"/>
  <p:tag name="IGUANATEXSIZE" val="16"/>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Delta=|\Delta|e^{i\theta}$$&#10;&#10;\end{document}"/>
  <p:tag name="IGUANATEXSIZE" val="16"/>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_{s}=\frac{1}{4}\frac{\hbar^{2}n_{s}}{m^{\ast}}=\frac{1}{4}\frac{\hbar^{2}n_{s}^{3d}c_{0}}{m^{\ast}}$$&#10;&#10;&#10;\end{document}"/>
  <p:tag name="IGUANATEXSIZE" val="16"/>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_{\text{vortex}}=E_{c}+2\pi K_{s}^{0}\ln\left(\frac{L}{\xi_{0}}\right)$$&#10;&#10;&#10;\end{document}"/>
  <p:tag name="IGUANATEXSIZE" val="16"/>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_{B}T_{c}=\frac{\pi}{2}K_{s}(T_{c})=\frac{\pi}{8}\frac{\hbar^{2}n_{s}}{m^{\ast}}$$&#10;&#10;&#10;\end{document}"/>
  <p:tag name="IGUANATEXSIZE" val="16"/>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E_{c}\approx\frac{\Delta_{0}^{2}}{E_{F}a^{2}}\xi_{0}^{2}\approx E_{F}$$&#10;&#10;\end{document}"/>
  <p:tag name="IGUANATEXSIZE" val="16"/>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E_{c}&amp;=E_{{\rm cond}}\xi_{0}^{2}\\&amp;=\left(\frac{1}{2a^{2}}\mathcal{N}(0)\Delta_{0}^{2}\right)\left(\frac{v_{F}}{\Delta_{0}}\right)^{2}\\&amp;=\frac{\mathcal{N}(0)}{m^{*}a^{2}}\left(\frac{1}{2}m^{*}v_{F}^{2}\right)\\&amp;=\frac{\mathcal{N}(0)}{m^{*}a^{2}}E_{F}&#10;\end{align}&#10;&#10;\end{document}"/>
  <p:tag name="IGUANATEXSIZE" val="16"/>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E_{c}&amp;=E_{{\rm cond}}\xi_{0}^{2}\\&amp;=\left(\frac{1}{2a^{2}}\mathcal{N}(0)\Delta_{0}^{2}\right)\left(\frac{v_{F}}{\Delta_{0}}\right)^{2}\\&amp;=\frac{\mathcal{N}(0)}{m^{*}a^{2}}\left(\frac{1}{2}m^{*}v_{F}^{2}\right)\\&amp;=\frac{\mathcal{N}(0)}{m^{*}a^{2}}E_{F}&#10;\end{align}&#10;&#10;\end{document}"/>
  <p:tag name="IGUANATEXSIZE" val="16"/>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E_{c}&amp;=E_{{\rm cond}}\xi_{0}^{2}\\&amp;=\left(\frac{1}{2a^{2}}\mathcal{N}(0)\Delta_{0}^{2}\right)\left(\frac{v_{F}}{\Delta_{0}}\right)^{2}\\&amp;=\frac{\mathcal{N}(0)}{m^{*}a^{2}}\left(\frac{1}{2}m^{*}v_{F}^{2}\right)\\&amp;=\frac{\mathcal{N}(0)}{m^{*}a^{2}}E_{F}&#10;\end{align}&#10;&#10;\end{document}"/>
  <p:tag name="IGUANATEXSIZE" val="16"/>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E_{c}&amp;=E_{{\rm cond}}\xi_{0}^{2}\\&amp;=\left(\frac{1}{2a^{2}}\mathcal{N}(0)\Delta_{0}^{2}\right)\left(\frac{v_{F}}{\Delta_{0}}\right)^{2}\\&amp;=\frac{\mathcal{N}(0)}{m^{*}a^{2}}\left(\frac{1}{2}m^{*}v_{F}^{2}\right)\\&amp;=\frac{\mathcal{N}(0)}{m^{*}a^{2}}E_{F}&#10;\end{align}&#10;&#10;\end{document}"/>
  <p:tag name="IGUANATEXSIZE" val="16"/>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si=P_{G}|\psi_{0}\rangle$$&#10;&#10;\end{document}"/>
  <p:tag name="IGUANATEXSIZE" val="16"/>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_{\mathbf{A}}(\mathbf{k})=E(\mathbf{k})+\left(\frac{1}{2e}\nabla\theta-\mathbf{A}\right)\cdot\mathbf{j}_{\mathbf{k}}$$&#10;&#10;\end{document}"/>
  <p:tag name="IGUANATEXSIZE" val="16"/>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_{G}=\prod_{\mathbf{i}}(1-n_{\mathbf{i},\uparrow}n_{\mathbf{i},\downarrow})$$&#10;&#10;\end{document}"/>
  <p:tag name="IGUANATEXSIZE" val="16"/>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align}&#10;f_{\mathbf{i},\uparrow}^{\dagger} &amp; \rightarrow \alpha_{\mathbf{i}}f_{\mathbf{i},\uparrow}^{\dagger}+\beta_{\mathbf{i}}f_{\mathbf{i},\downarrow} \nonumber \\f_{\mathbf{i},\downarrow} &amp; \rightarrow -\beta_{\mathbf{i}}^{*}f_{\mathbf{i},\uparrow}^{\dagger}+\alpha_{\mathbf{i}}^{*}f_{\mathbf{i},\downarrow} \nonumber&#10;\end{align}&#10;&#10;\end{document}"/>
  <p:tag name="IGUANATEXSIZE" val="16"/>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frac{t}{N}\sum_{\mathbf{k},q}M_{\mathbf{k},\mathbf{q}}\left[h_{\mathbf{k}}^{\dagger}h_{\mathbf{k}-\mathbf{q}}\alpha_{\mathbf{q}}+{\rm h.c.}\right]+\sum_{q}\Omega_{\mathbf{q}}\alpha_{\mathbf{q}}^{\dagger}\alpha_{\mathbf{q}}$$&#10;&#10;&#10;\end{document}"/>
  <p:tag name="IGUANATEXSIZE" val="16"/>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mathbf{k},\mathbf{q})=4(u_{\mathbf{q}}\gamma_{\mathbf{k}-\mathbf{q}}+v_{\mathbf{q}}\gamma_{\mathbf{k}})$$&#10;&#10;\end{document}"/>
  <p:tag name="IGUANATEXSIZE" val="16"/>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u_{\mathbf{k}}=\sqrt{1-\gamma_{\mathbf{k}}^{2}}$$&#10;&#10;\end{document}"/>
  <p:tag name="IGUANATEXSIZE" val="16"/>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mathbf{k},\omega)=\left[\omega-\sum_{\mathbf{q}}g^{2}(\mathbf{k},\mathbf{q})G(\mathbf{k}-\mathbf{q},\omega-\Omega_{\mathbf{q}})\right]^{-1}$$&#10;&#10;\end{document}"/>
  <p:tag name="IGUANATEXSIZE" val="16"/>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mathbf{k},\omega)=-(1/\pi)\Im G^{R}(\mathbf{k},\omega)$$&#10;&#10;\end{document}"/>
  <p:tag name="IGUANATEXSIZE" val="16"/>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E_{n}/t=-b+a_{n}\left(\frac{J}{t}\right)^{2/3}$$&#10;&#10;\end{document}"/>
  <p:tag name="IGUANATEXSIZE" val="16"/>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u_{\mathbf{k}}=\sqrt{\frac{1+\nu_{\mathbf{k}}}{2\nu_{\mathbf{k}}}}$$&#10;&#10;\end{document}"/>
  <p:tag name="IGUANATEXSIZE" val="16"/>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_{\mathbf{k}}=-\text{sign}(\gamma_{\mathbf{k}})\sqrt{\frac{1-\nu_{\mathbf{k}}}{2\nu_{\mathbf{k}}}}$$&#10;&#10;\end{document}"/>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mathbf{k})=\left(\left(\varepsilon_{\mathbf{k}}-\mu\right)^{2}+\Delta_{\mathbf{k}}^{2}\right)^{1/2}$$&#10;&#10;\end{document}"/>
  <p:tag name="IGUANATEXSIZE" val="16"/>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_{\mathbf{q}}=2J\sqrt{1-\gamma_{\mathbf{q}}^{2}}$$&#10;&#10;\end{document}"/>
  <p:tag name="IGUANATEXSIZE" val="16"/>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amma_{\mathbf{q}}=\frac{1}{2}\left[\cos(q_{x})+\cos(q_{y})\right]$$&#10;&#10;\end{document}"/>
  <p:tag name="IGUANATEXSIZE" val="16"/>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E_{n}/t=-b+a_{n}\left(\frac{J}{t}\right)^{2/3}$$&#10;&#10;\end{document}"/>
  <p:tag name="IGUANATEXSIZE" val="16"/>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sum_{\left\langle \mathbf{i}\mathbf{j}\right\rangle }J\left(\mathbf{S}_{\mathbf{i}}\cdot\mathbf{S}_{\mathbf{j}}-\frac{1}{4}n_{\mathbf{i}}n_{\mathbf{j}}\right)-\sum_{\mathbf{i}\mathbf{j}}t_{\mathbf{i}\mathbf{j}}\left(c_{\mathbf{i}\sigma}^{\dagger}c_{\mathbf{j}\sigma}+{\rm H.c.}\right)$$&#10;&#10;\end{document}"/>
  <p:tag name="IGUANATEXSIZE" val="16"/>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sigma}c_{\mathbf{i}\sigma}^{\dagger}c_{\mathbf{i}\sigma}\le1$$&#10;&#10;\end{document}"/>
  <p:tag name="IGUANATEXSIZE" val="16"/>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_{\mathbf{i}\sigma}^{\dagger}=f_{\mathbf{i}\sigma}^{\dagger}b_{\mathbf{i}}+\epsilon_{\sigma\sigma^{\prime}}f_{\mathbf{i}\sigma^{\prime}}d_{\mathbf{i}}^{\dagger}$$&#10;&#10;\end{document}"/>
  <p:tag name="IGUANATEXSIZE" val="16"/>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mathbf{i}\uparrow}^{\dagger}f_{\mathbf{i}\uparrow}+f_{\mathbf{i}\downarrow}^{\dagger}f_{\mathbf{i}\downarrow}+b_{\mathbf{i}}^{\dagger}b_{\mathbf{i}}+d_{\mathbf{i}}^{\dagger}d_{\mathbf{i}}=1$$&#10;&#10;\end{document}"/>
  <p:tag name="IGUANATEXSIZE" val="16"/>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c_{\mathbf{i}\sigma}^{\dagger}=f_{\mathbf{i}\sigma}^{\dagger}b_{\mathbf{i}}$$&#10;&#10;\end{document}"/>
  <p:tag name="IGUANATEXSIZE" val="16"/>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mathbf{i}\uparrow}^{\dagger}f_{\mathbf{i}\uparrow}+f_{\mathbf{i}\downarrow}^{\dagger}f_{\mathbf{i}\downarrow}+b_{\mathbf{i}}^{\dagger}b_{\mathbf{i}}=1$$&#10;&#10;\end{document}"/>
  <p:tag name="IGUANATEXSIZE" val="16"/>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S}_{\mathbf{i}}\cdot\mathbf{S}_{\mathbf{j}}=-\frac{1}{4}f_{\mathbf{i}\sigma}^{\dagger}f_{\mathbf{j}\sigma}f_{\mathbf{j}\beta}^{\dagger}f_{\mathbf{i}\beta}-\frac{1}{4}\left(f_{\mathbf{i}\uparrow}^{\dagger}f_{\mathbf{j}\downarrow}^{\dagger}-f_{\mathbf{i}\downarrow}^{\dagger}f_{\mathbf{j}\uparrow}^{\dagger}\right)\left(f_{\mathbf{j}\downarrow}f_{\mathbf{i}\uparrow}-f_{\mathbf{j}\uparrow}f_{\mathbf{i}\downarrow}\right)+\frac{1}{4}\left(f_{\mathbf{i}\alpha}^{\dagger}f_{\mathbf{i}\alpha}\right)$$&#10;&#10;\end{document}"/>
  <p:tag name="IGUANATEXSIZE" val="16"/>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athbf{k}}=\frac{\Delta_{0}}{2}\left(\cos(k_{x}a)-\cos(k_{y}a)\right)$$&#10;&#10;\end{document}"/>
  <p:tag name="IGUANATEXSIZE" val="16"/>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_{\mathbf{i}}n_{\mathbf{j}}=(1-b_{\mathbf{i}}^{\dagger}b_{\mathbf{i}})(1-b_{\mathbf{j}}^{\dagger}b_{\mathbf{j}})$$&#10;&#10;\end{document}"/>
  <p:tag name="IGUANATEXSIZE" val="16"/>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S}_{\mathbf{i}}\cdot\mathbf{S}_{\mathbf{j}}=-\frac{1}{4}f_{\mathbf{i}\sigma}^{\dagger}f_{\mathbf{j}\sigma}f_{\mathbf{j}\beta}^{\dagger}f_{\mathbf{i}\beta}-\frac{1}{4}\left(f_{\mathbf{i}\uparrow}^{\dagger}f_{\mathbf{j}\downarrow}^{\dagger}-f_{\mathbf{i}\downarrow}^{\dagger}f_{\mathbf{j}\uparrow}^{\dagger}\right)\left(f_{\mathbf{j}\downarrow}f_{\mathbf{i}\uparrow}-f_{\mathbf{j}\uparrow}f_{\mathbf{i}\downarrow}\right)+\frac{1}{4}\left(f_{\mathbf{i}\alpha}^{\dagger}f_{\mathbf{i}\alpha}\right)$$&#10;&#10;\end{document}"/>
  <p:tag name="IGUANATEXSIZE" val="16"/>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_{\mathbf{i}}n_{\mathbf{j}}=(1-b_{\mathbf{i}}^{\dagger}b_{\mathbf{i}})(1-b_{\mathbf{j}}^{\dagger}b_{\mathbf{j}})$$&#10;&#10;\end{document}"/>
  <p:tag name="IGUANATEXSIZE" val="16"/>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_{\mathbf{i}\uparrow}^{\dagger}f_{\mathbf{i}\uparrow}+f_{\mathbf{i}\downarrow}^{\dagger}f_{\mathbf{i}\downarrow}+b_{\mathbf{i}}^{\dagger}b_{\mathbf{i}}=1$$&#10;&#10;\end{document}"/>
  <p:tag name="IGUANATEXSIZE" val="16"/>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Z=\int DfDf^{\dagger}DbD\lambda D\chi D\Delta\exp\left(-\int_{0}^{\beta}d\tau L_{1}\right)$$&#10;&#10;\end{document}"/>
  <p:tag name="IGUANATEXSIZE" val="16"/>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J}\left[\sum_{\langle\mathbf{i}\mathbf{j}\rangle}\Delta_{\mathbf{i}\mathbf{j}}\left(f_{\mathbf{i}\uparrow}^{\dagger}f_{\mathbf{j}\downarrow}^{\dagger}-f_{\mathbf{i}\downarrow}^{\dagger}f_{\mathbf{j}\uparrow}^{\dagger}\right)+{\rm c.c.}\right]+\sum_{\mathbf{i}}b_{\mathbf{i}}^{\ast}(\partial_{\tau}-i\lambda_{\mathbf{i}}+\mu_{B})b_{\mathbf{i}}$$&#10;&#10;\end{document}"/>
  <p:tag name="IGUANATEXSIZE" val="16"/>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mathbf{i}\mathbf{j}}t_{\mathbf{i}\mathbf{j}}b_{\mathbf{i}}b_{\mathbf{j}}^{\ast}f_{\mathbf{i}\sigma}^{\dagger}f_{\mathbf{j}\sigma}$$&#10;&#10;\end{document}"/>
  <p:tag name="IGUANATEXSIZE" val="16"/>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1}=\tilde{J}\sum_{\langle\mathbf{i}\mathbf{j}\rangle}\left(|\chi_{\mathbf{i}\mathbf{j}}|^{2}+|\Delta_{\mathbf{i}\mathbf{j}}|^{2}\right)+\sum_{\mathbf{i}\sigma}f_{\mathbf{i}\sigma}^{\dagger}(\partial_{\tau}-i\lambda_{\mathbf{i}})f_{\mathbf{i}\sigma}$$&#10;&#10;\end{document}"/>
  <p:tag name="IGUANATEXSIZE" val="16"/>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J}\left[\sum_{\langle\mathbf{i}\mathbf{j}\rangle}\chi_{\mathbf{i}\mathbf{j}}^{\ast}\left(\sum_{\sigma}f_{\mathbf{i}\sigma}^{\dagger}f_{\mathbf{j}\sigma}\right)+{\rm c.c.}\right]$$&#10;&#10;\end{document}"/>
  <p:tag name="IGUANATEXSIZE" val="16"/>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athbf{S}_{\mathbf{i}}\cdot\mathbf{S}_{\mathbf{j}}-\frac{1}{4}n_{\mathbf{i}}n_{\mathbf{j}}$$&#10;&#10;\end{document}"/>
  <p:tag name="IGUANATEXSIZE" val="16"/>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arepsilon_{\mathbf{k}}=2t\left(\cos(k_{x}a)+\cos(k_{y}a)\right)$$&#10;&#10;\end{document}"/>
  <p:tag name="IGUANATEXSIZE" val="16"/>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rac{1}{4}b_{\mathbf{i}}^{\dagger}b_{\mathbf{i}}b_{\mathbf{j}}^{\dagger}b_{\mathbf{j}}$$&#10;&#10;\end{document}"/>
  <p:tag name="IGUANATEXSIZE" val="16"/>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hi_{\mathbf{i}\mathbf{j}}=\sum_{\sigma}\langle f_{\mathbf{i}\sigma}^{\dagger}f_{\mathbf{j}\sigma}\rangle$$&#10;&#10;\end{document}"/>
  <p:tag name="IGUANATEXSIZE" val="16"/>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athbf{i}\mathbf{j}}=\langle f_{\mathbf{i}\uparrow}f_{\mathbf{j}\downarrow}-f_{\mathbf{i}\downarrow}f_{\mathbf{i}\uparrow}\rangle$$&#10;&#10;\end{document}"/>
  <p:tag name="IGUANATEXSIZE" val="16"/>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_{\mathbf{i}}\to e^{i\theta_{\mathbf{i}}}f_{\mathbf{i}}$$&#10;&#10;\end{document}"/>
  <p:tag name="IGUANATEXSIZE" val="16"/>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_{\mathbf{i}}\to e^{i\theta_{\mathbf{i}}}b_{\mathbf{i}}$$&#10;&#10;\end{document}"/>
  <p:tag name="IGUANATEXSIZE" val="16"/>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hi_{\mathbf{i}\mathbf{j}}\to e^{-i\theta_{\mathbf{i}}}\chi_{\mathbf{i}\mathbf{j}}e^{i\theta_{\mathbf{j}}}$$&#10;&#10;\end{document}"/>
  <p:tag name="IGUANATEXSIZE" val="16"/>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athbf{i}\mathbf{j}}\to e^{i\theta_{\mathbf{i}}}\Delta_{\mathbf{i}\mathbf{j}}e^{i\theta_{\mathbf{j}}}$$&#10;&#10;\end{document}"/>
  <p:tag name="IGUANATEXSIZE" val="16"/>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ambda_{\mathbf{i}}\to\lambda_{\mathbf{i}}+\partial_{\tau}\theta_{\mathbf{i}}$$&#10;&#10;\end{document}"/>
  <p:tag name="IGUANATEXSIZE" val="16"/>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J}\left[\sum_{\langle\mathbf{i}\mathbf{j}\rangle}\Delta_{\mathbf{i}\mathbf{j}}\left(f_{\mathbf{i}\uparrow}^{\dagger}f_{\mathbf{j}\downarrow}^{\dagger}-f_{\mathbf{i}\downarrow}^{\dagger}f_{\mathbf{j}\uparrow}^{\dagger}\right)+{\rm c.c.}\right]+\sum_{\mathbf{i}}b_{\mathbf{i}}^{\ast}(\partial_{\tau}-i\lambda_{\mathbf{i}}+\mu_{B})b_{\mathbf{i}}$$&#10;&#10;\end{document}"/>
  <p:tag name="IGUANATEXSIZE" val="16"/>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mathbf{i}\mathbf{j}}t_{\mathbf{i}\mathbf{j}}b_{\mathbf{i}}b_{\mathbf{j}}^{\ast}f_{\mathbf{i}\sigma}^{\dagger}f_{\mathbf{j}\sigma}$$&#10;&#10;\end{document}"/>
  <p:tag name="IGUANATEXSIZE" val="16"/>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nabla\theta(\mathbf{r})\right|\sim\frac{2\pi}{\left|\mathbf{r}\right|}$$&#10;&#10;\end{document}"/>
  <p:tag name="IGUANATEXSIZE" val="16"/>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1}=\tilde{J}\sum_{\langle\mathbf{i}\mathbf{j}\rangle}\left(|\chi_{\mathbf{i}\mathbf{j}}|^{2}+|\Delta_{\mathbf{i}\mathbf{j}}|^{2}\right)+\sum_{\mathbf{i}\sigma}f_{\mathbf{i}\sigma}^{\dagger}(\partial_{\tau}-i\lambda_{\mathbf{i}})f_{\mathbf{i}\sigma}$$&#10;&#10;\end{document}"/>
  <p:tag name="IGUANATEXSIZE" val="16"/>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J}\left[\sum_{\langle\mathbf{i}\mathbf{j}\rangle}\chi_{\mathbf{i}\mathbf{j}}^{\ast}\left(\sum_{\sigma}f_{\mathbf{i}\sigma}^{\dagger}f_{\mathbf{j}\sigma}\right)+{\rm c.c.}\right]$$&#10;&#10;\end{document}"/>
  <p:tag name="IGUANATEXSIZE" val="16"/>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H_{\text{uRVB}}=-\sum_{\mathbf{k}\sigma}2\tilde{J}\chi\left(\cos(k_{x})+\cos(k_{y})\right)f_{\mathbf{k}\sigma}^{\dagger}f_{\mathbf{k}\sigma}$$&#10;&#10;\end{document}"/>
  <p:tag name="IGUANATEXSIZE" val="16"/>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hi_{\mathbf{i}\uparrow}=\begin{pmatrix}f_{\mathbf{i}\uparrow}\\&#10;f_{\mathbf{i}\downarrow}^{\dagger}&#10;\end{pmatrix}\quad\Phi_{\mathbf{i}\downarrow}=\begin{pmatrix}f_{\mathbf{i}\downarrow}\\&#10;-f_{\mathbf{i}\uparrow}^{\dagger}&#10;\end{pmatrix}$$&#10;&#10;\end{document}"/>
  <p:tag name="IGUANATEXSIZE" val="16"/>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J}\left[\sum_{\langle\mathbf{i}\mathbf{j}\rangle}\Delta_{\mathbf{i}\mathbf{j}}\left(f_{\mathbf{i}\uparrow}^{\dagger}f_{\mathbf{j}\downarrow}^{\dagger}-f_{\mathbf{i}\downarrow}^{\dagger}f_{\mathbf{j}\uparrow}^{\dagger}\right)+{\rm c.c.}\right]+\sum_{\mathbf{i}}b_{\mathbf{i}}^{\ast}(\partial_{\tau}-i\lambda_{\mathbf{i}}+\mu_{B})b_{\mathbf{i}}$$&#10;&#10;\end{document}"/>
  <p:tag name="IGUANATEXSIZE" val="16"/>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mathbf{i}\mathbf{j}}t_{\mathbf{i}\mathbf{j}}b_{\mathbf{i}}b_{\mathbf{j}}^{\ast}f_{\mathbf{i}\sigma}^{\dagger}f_{\mathbf{j}\sigma}$$&#10;&#10;\end{document}"/>
  <p:tag name="IGUANATEXSIZE" val="16"/>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1}=\tilde{J}\sum_{\langle\mathbf{i}\mathbf{j}\rangle}\left(|\chi_{\mathbf{i}\mathbf{j}}|^{2}+|\Delta_{\mathbf{i}\mathbf{j}}|^{2}\right)+\sum_{\mathbf{i}\sigma}f_{\mathbf{i}\sigma}^{\dagger}(\partial_{\tau}-i\lambda_{\mathbf{i}})f_{\mathbf{i}\sigma}$$&#10;&#10;\end{document}"/>
  <p:tag name="IGUANATEXSIZE" val="16"/>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J}\left[\sum_{\langle\mathbf{i}\mathbf{j}\rangle}\chi_{\mathbf{i}\mathbf{j}}^{\ast}\left(\sum_{\sigma}f_{\mathbf{i}\sigma}^{\dagger}f_{\mathbf{j}\sigma}\right)+{\rm c.c.}\right]$$&#10;&#10;\end{document}"/>
  <p:tag name="IGUANATEXSIZE" val="16"/>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hi_{\mathbf{i}\uparrow}=\begin{pmatrix}f_{\mathbf{i}\uparrow}\\&#10;f_{\mathbf{i}\downarrow}^{\dagger}&#10;\end{pmatrix}\quad\Phi_{\mathbf{i}\downarrow}=\begin{pmatrix}f_{\mathbf{i}\downarrow}\\&#10;-f_{\mathbf{i}\uparrow}^{\dagger}&#10;\end{pmatrix}$$&#10;&#10;\end{document}"/>
  <p:tag name="IGUANATEXSIZE" val="16"/>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_{\mathbf{i}\mathbf{j}}=\begin{pmatrix}-\chi_{\mathbf{i}\mathbf{j}}^{\ast} &amp; \Delta_{\mathbf{i}\mathbf{j}}\\&#10;\Delta_{\mathbf{i}\mathbf{j}}^{\ast} &amp; \chi_{\mathbf{i}\mathbf{j}}&#10;\end{pmatrix}$$&#10;&#10;\end{document}"/>
  <p:tag name="IGUANATEXSIZE" val="16"/>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thbf{j}_{\mathbf{k}}=-e\frac{\partial\epsilon_{\mathbf{k}}}{\partial\mathbf{k}}\ne-e\frac{\partial E_{\mathbf{k}}}{\partial\mathbf{k}}$$&#10;&#10;\end{document}"/>
  <p:tag name="IGUANATEXSIZE" val="16"/>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hi_{\mathbf{i}\mathbf{j}}=\sum_{\sigma}\langle f_{\mathbf{i}\sigma}^{\dagger}f_{\mathbf{j}\sigma}\rangle$$&#10;&#10;\end{document}"/>
  <p:tag name="IGUANATEXSIZE" val="16"/>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athbf{i}\mathbf{j}}=\langle f_{\mathbf{i}\uparrow}f_{\mathbf{j}\downarrow}-f_{\mathbf{i}\downarrow}f_{\mathbf{i}\uparrow}\rangle$$&#10;&#10;\end{document}"/>
  <p:tag name="IGUANATEXSIZE" val="16"/>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1}=\frac{\tilde{J}}{2}\sum_{\langle\mathbf{i}\mathbf{j}\rangle}{\rm Tr}\left[U_{\mathbf{i}\mathbf{j}}^{\dagger}U_{\mathbf{i}\mathbf{j}}\right]+\frac{\tilde{J}}{2}\sum_{\langle\mathbf{i}\mathbf{j}\rangle,\sigma}\left(\Phi_{\mathbf{i}\sigma}^{\dagger}U_{\mathbf{i}\mathbf{j}}\Phi_{\mathbf{j}\sigma}+{\rm c.c.}\right)+\sum_{\mathbf{i}\sigma}f_{\mathbf{i}\sigma}^{\dagger}\left(\partial_{\tau}-i\lambda_{\mathbf{i}}\right)f_{\mathbf{i}\sigma}$$&#10;&#10;\end{document}"/>
  <p:tag name="IGUANATEXSIZE" val="16"/>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mathbf{i}}b_{\mathbf{i}}^{\ast}\left(\partial_{\tau}-i\lambda_{\mathbf{i}}+\mu_{B}\right)b_{\mathbf{i}}-\sum_{\mathbf{i}\mathbf{j}}t_{\mathbf{i}\mathbf{j}}b_{\mathbf{i}}b_{\mathbf{j}}^{\ast}f_{\mathbf{i}\sigma}^{\dagger}f_{\mathbf{j}\sigma}$$&#10;&#10;\end{document}"/>
  <p:tag name="IGUANATEXSIZE" val="16"/>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J}\left[\sum_{\langle\mathbf{i}\mathbf{j}\rangle}\Delta_{\mathbf{i}\mathbf{j}}\left(f_{\mathbf{i}\uparrow}^{\dagger}f_{\mathbf{j}\downarrow}^{\dagger}-f_{\mathbf{i}\downarrow}^{\dagger}f_{\mathbf{j}\uparrow}^{\dagger}\right)+{\rm c.c.}\right]+\sum_{\mathbf{i}}b_{\mathbf{i}}^{\ast}(\partial_{\tau}-i\lambda_{\mathbf{i}}+\mu_{B})b_{\mathbf{i}}$$&#10;&#10;\end{document}"/>
  <p:tag name="IGUANATEXSIZE" val="16"/>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_{\mathbf{i}\mathbf{j}}t_{\mathbf{i}\mathbf{j}}b_{\mathbf{i}}b_{\mathbf{j}}^{\ast}f_{\mathbf{i}\sigma}^{\dagger}f_{\mathbf{j}\sigma}$$&#10;&#10;\end{document}"/>
  <p:tag name="IGUANATEXSIZE" val="16"/>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1}=\tilde{J}\sum_{\langle\mathbf{i}\mathbf{j}\rangle}\left(|\chi_{\mathbf{i}\mathbf{j}}|^{2}+|\Delta_{\mathbf{i}\mathbf{j}}|^{2}\right)+\sum_{\mathbf{i}\sigma}f_{\mathbf{i}\sigma}^{\dagger}(\partial_{\tau}-i\lambda_{\mathbf{i}})f_{\mathbf{i}\sigma}$$&#10;&#10;\end{document}"/>
  <p:tag name="IGUANATEXSIZE" val="16"/>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J}\left[\sum_{\langle\mathbf{i}\mathbf{j}\rangle}\chi_{\mathbf{i}\mathbf{j}}^{\ast}\left(\sum_{\sigma}f_{\mathbf{i}\sigma}^{\dagger}f_{\mathbf{j}\sigma}\right)+{\rm c.c.}\right]$$&#10;&#10;\end{document}"/>
  <p:tag name="IGUANATEXSIZE" val="16"/>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hi_{\mathbf{i}\uparrow}=\begin{pmatrix}f_{\mathbf{i}\uparrow}\\&#10;f_{\mathbf{i}\downarrow}^{\dagger}&#10;\end{pmatrix}\quad\Phi_{\mathbf{i}\downarrow}=\begin{pmatrix}f_{\mathbf{i}\downarrow}\\&#10;-f_{\mathbf{i}\uparrow}^{\dagger}&#10;\end{pmatrix}$$&#10;&#10;\end{document}"/>
  <p:tag name="IGUANATEXSIZE" val="16"/>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_{\mathbf{i}\mathbf{j}}=\begin{pmatrix}-\chi_{\mathbf{i}\mathbf{j}}^{\ast} &amp; \Delta_{\mathbf{i}\mathbf{j}}\\&#10;\Delta_{\mathbf{i}\mathbf{j}}^{\ast} &amp; \chi_{\mathbf{i}\mathbf{j}}&#10;\end{pmatrix}$$&#10;&#10;\end{document}"/>
  <p:tag name="IGUANATEXSIZE" val="16"/>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langle \left|\nabla\theta(\mathbf{r})\right|\right\rangle \sim\frac{\pi}{R}$$&#10;&#10;\end{document}"/>
  <p:tag name="IGUANATEXSIZE" val="16"/>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hi_{\mathbf{i}}^{\prime}=W_{\mathbf{i}}\Phi_{\mathbf{i}}$$&#10;&#10;\end{document}"/>
  <p:tag name="IGUANATEXSIZE" val="16"/>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thbf{S}_{\mathbf{i}}\cdot\mathbf{S}_{\mathbf{j}}=\frac{1}{4}f_{\mathbf{i}\alpha}^{\dagger}\sigma_{\alpha\beta}^{\mu}f_{\mathbf{i}\beta}f_{\mathbf{j}\gamma}^{\dagger}\sigma_{\gamma\delta}^{\mu}f_{\mathbf{j}\delta}$$&#10;&#10;\end{document}"/>
  <p:tag name="IGUANATEXSIZE" val="16"/>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hi_{\mathbf{i}\sigma}\rightarrow W_{\mathbf{i}}\Phi_{\mathbf{i}\sigma}U_{\mathbf{i}\mathbf{j}}\rightarrow W_{\mathbf{i}}U_{\mathbf{i}\mathbf{j}}W_{\mathbf{j}}^{\dagger}$$&#10;&#10;\end{document}"/>
  <p:tag name="IGUANATEXSIZE" val="16"/>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_{\mathbf{i}\mathbf{j}}^{SF}=W_{\mathbf{i}}^{\dagger}U_{\mathbf{i}\mathbf{j}}^{d}W_{\mathbf{j}}$$&#10;&#10;\end{document}"/>
  <p:tag name="IGUANATEXSIZE" val="16"/>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W_{\mathbf{j}}=\exp\left[i(-1)^{j_{x}+j_{y}}\frac{\pi}{4}\tau^{1}\right]$$&#10;&#10;\end{document}"/>
  <p:tag name="IGUANATEXSIZE" val="16"/>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_{\mathbf{i}\mathbf{j}}^{\pi\text{-flux}}=-\chi\left(\tau^{3}-i(-1)^{i_{x}+j_{y}}\right)$$&#10;&#10;\end{document}"/>
  <p:tag name="IGUANATEXSIZE" val="16"/>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_{\mathbf{i},i+\mu}^{d}=-\chi\left(\tau^{3}+\eta_{\mu}\tau^{1}\right)$$&#10;&#10;\end{document}"/>
  <p:tag name="IGUANATEXSIZE" val="16"/>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hi_{\mathbf{i}\mathbf{j}}=\sum_{\sigma}\langle f_{\mathbf{i}\sigma}^{\dagger}f_{\mathbf{j}\sigma}\rangle$$&#10;&#10;\end{document}"/>
  <p:tag name="IGUANATEXSIZE" val="16"/>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_{\mathbf{i}\mathbf{j}}=\langle f_{\mathbf{i}\uparrow}f_{\mathbf{j}\downarrow}-f_{\mathbf{i}\downarrow}f_{\mathbf{i}\uparrow}\rangle$$&#10;&#10;\end{document}"/>
  <p:tag name="IGUANATEXSIZE" val="16"/>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_{1}=\frac{\tilde{J}}{2}\sum_{\langle\mathbf{i}\mathbf{j}\rangle}{\rm Tr}\left[U_{\mathbf{i}\mathbf{j}}^{\dagger}U_{\mathbf{i}\mathbf{j}}\right]+\frac{\tilde{J}}{2}\sum_{\langle\mathbf{i}\mathbf{j}\rangle,\sigma}\left(\Phi_{\mathbf{i}\sigma}^{\dagger}U_{\mathbf{i}\mathbf{j}}\Phi_{\mathbf{j}\sigma}+{\rm c.c.}\right)+\sum_{\mathbf{i}\sigma}f_{\mathbf{i}\sigma}^{\dagger}\left(\partial_{\tau}-i\lambda_{\mathbf{i}}\right)f_{\mathbf{i}\sigma}$$&#10;&#10;\end{document}"/>
  <p:tag name="IGUANATEXSIZE"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24614</TotalTime>
  <Words>4020</Words>
  <Application>Microsoft Office PowerPoint</Application>
  <PresentationFormat>On-screen Show (4:3)</PresentationFormat>
  <Paragraphs>800</Paragraphs>
  <Slides>55</Slides>
  <Notes>54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Tejas</dc:creator>
  <cp:lastModifiedBy>Tejas</cp:lastModifiedBy>
  <cp:revision>2574</cp:revision>
  <dcterms:created xsi:type="dcterms:W3CDTF">2013-05-09T07:02:33Z</dcterms:created>
  <dcterms:modified xsi:type="dcterms:W3CDTF">2014-03-19T07:27:23Z</dcterms:modified>
</cp:coreProperties>
</file>