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3" r:id="rId3"/>
    <p:sldId id="264" r:id="rId4"/>
    <p:sldId id="268" r:id="rId5"/>
    <p:sldId id="298" r:id="rId6"/>
    <p:sldId id="303" r:id="rId7"/>
    <p:sldId id="262" r:id="rId8"/>
    <p:sldId id="267" r:id="rId9"/>
    <p:sldId id="266" r:id="rId10"/>
    <p:sldId id="261" r:id="rId11"/>
    <p:sldId id="265" r:id="rId12"/>
    <p:sldId id="270" r:id="rId13"/>
    <p:sldId id="271" r:id="rId14"/>
    <p:sldId id="272" r:id="rId15"/>
    <p:sldId id="293" r:id="rId16"/>
    <p:sldId id="273" r:id="rId17"/>
    <p:sldId id="294" r:id="rId18"/>
    <p:sldId id="274" r:id="rId19"/>
    <p:sldId id="275" r:id="rId20"/>
    <p:sldId id="295" r:id="rId21"/>
    <p:sldId id="296" r:id="rId22"/>
    <p:sldId id="297" r:id="rId23"/>
    <p:sldId id="282" r:id="rId24"/>
    <p:sldId id="289" r:id="rId25"/>
    <p:sldId id="283" r:id="rId26"/>
    <p:sldId id="259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88571" autoAdjust="0"/>
  </p:normalViewPr>
  <p:slideViewPr>
    <p:cSldViewPr>
      <p:cViewPr>
        <p:scale>
          <a:sx n="75" d="100"/>
          <a:sy n="75" d="100"/>
        </p:scale>
        <p:origin x="-2250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AAC7-9BCE-4BBC-80D5-1CDE921F79C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E32A-33FE-4307-AEBD-2BF8F2E9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http://upload.wikimedia.org/wikipedia/commons/9/94/Kamerlingh_portret.jpg</a:t>
            </a:r>
          </a:p>
          <a:p>
            <a:endParaRPr lang="en-US" dirty="0" smtClean="0"/>
          </a:p>
          <a:p>
            <a:r>
              <a:rPr lang="en-US" dirty="0" smtClean="0"/>
              <a:t>http://tikalon.com/blog/2012/Hg_Onnes_1911.gif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W. J.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Beenakker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“Colloquium: Andreev reflection and Klein tunneling in graphene.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Reviews of Modern Physics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80, no.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(2008): 1337.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http://upload.wikimedia.org/wikipedia/commons/thumb/b/b5/EfektMeisnera.svg/220px-EfektMeisnera.svg.png</a:t>
            </a:r>
          </a:p>
          <a:p>
            <a:endParaRPr lang="en-US" dirty="0" smtClean="0"/>
          </a:p>
          <a:p>
            <a:r>
              <a:rPr lang="en-US" dirty="0" smtClean="0"/>
              <a:t>http://upload.wikimedia.org/wikipedia/commons/0/08/Cvandrhovst.png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interaction induced by the virtual charge fluctuations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http://upload.wikimedia.org/wikipedia/commons/thumb/b/b5/EfektMeisnera.svg/220px-EfektMeisnera.svg.png</a:t>
            </a:r>
          </a:p>
          <a:p>
            <a:endParaRPr lang="en-US" dirty="0" smtClean="0"/>
          </a:p>
          <a:p>
            <a:r>
              <a:rPr lang="en-US" dirty="0" smtClean="0"/>
              <a:t>http://upload.wikimedia.org/wikipedia/commons/0/08/Cvandrhovst.png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http://upload.wikimedia.org/wikipedia/commons/thumb/b/b5/EfektMeisnera.svg/220px-EfektMeisnera.svg.png</a:t>
            </a:r>
          </a:p>
          <a:p>
            <a:endParaRPr lang="en-US" dirty="0" smtClean="0"/>
          </a:p>
          <a:p>
            <a:r>
              <a:rPr lang="en-US" dirty="0" smtClean="0"/>
              <a:t>http://upload.wikimedia.org/wikipedia/commons/0/08/Cvandrhovst.png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http://upload.wikimedia.org/wikipedia/commons/thumb/b/b5/EfektMeisnera.svg/220px-EfektMeisnera.svg.png</a:t>
            </a:r>
          </a:p>
          <a:p>
            <a:endParaRPr lang="en-US" dirty="0" smtClean="0"/>
          </a:p>
          <a:p>
            <a:r>
              <a:rPr lang="en-US" dirty="0" smtClean="0"/>
              <a:t>http://upload.wikimedia.org/wikipedia/commons/0/08/Cvandrhovst.png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http://upload.wikimedia.org/wikipedia/commons/thumb/b/b5/EfektMeisnera.svg/220px-EfektMeisnera.svg.png</a:t>
            </a:r>
          </a:p>
          <a:p>
            <a:endParaRPr lang="en-US" dirty="0" smtClean="0"/>
          </a:p>
          <a:p>
            <a:r>
              <a:rPr lang="en-US" dirty="0" smtClean="0"/>
              <a:t>http://upload.wikimedia.org/wikipedia/commons/0/08/Cvandrhovst.png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8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5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1214-C812-4DA3-BEC0-FAFD2D759A5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pn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11" Type="http://schemas.openxmlformats.org/officeDocument/2006/relationships/image" Target="../media/image71.emf"/><Relationship Id="rId5" Type="http://schemas.openxmlformats.org/officeDocument/2006/relationships/image" Target="../media/image65.emf"/><Relationship Id="rId10" Type="http://schemas.openxmlformats.org/officeDocument/2006/relationships/image" Target="../media/image70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12" Type="http://schemas.openxmlformats.org/officeDocument/2006/relationships/image" Target="../media/image8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5" Type="http://schemas.openxmlformats.org/officeDocument/2006/relationships/image" Target="../media/image74.emf"/><Relationship Id="rId10" Type="http://schemas.openxmlformats.org/officeDocument/2006/relationships/image" Target="../media/image79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90.emf"/><Relationship Id="rId3" Type="http://schemas.openxmlformats.org/officeDocument/2006/relationships/image" Target="../media/image82.emf"/><Relationship Id="rId7" Type="http://schemas.openxmlformats.org/officeDocument/2006/relationships/image" Target="../media/image86.emf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11" Type="http://schemas.openxmlformats.org/officeDocument/2006/relationships/image" Target="../media/image88.png"/><Relationship Id="rId5" Type="http://schemas.openxmlformats.org/officeDocument/2006/relationships/image" Target="../media/image84.emf"/><Relationship Id="rId10" Type="http://schemas.openxmlformats.org/officeDocument/2006/relationships/image" Target="../media/image87.png"/><Relationship Id="rId4" Type="http://schemas.openxmlformats.org/officeDocument/2006/relationships/image" Target="../media/image83.emf"/><Relationship Id="rId9" Type="http://schemas.openxmlformats.org/officeDocument/2006/relationships/image" Target="../media/image65.emf"/><Relationship Id="rId14" Type="http://schemas.openxmlformats.org/officeDocument/2006/relationships/image" Target="../media/image9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89.png"/><Relationship Id="rId7" Type="http://schemas.openxmlformats.org/officeDocument/2006/relationships/image" Target="../media/image95.emf"/><Relationship Id="rId12" Type="http://schemas.openxmlformats.org/officeDocument/2006/relationships/image" Target="../media/image9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emf"/><Relationship Id="rId11" Type="http://schemas.openxmlformats.org/officeDocument/2006/relationships/image" Target="../media/image88.png"/><Relationship Id="rId5" Type="http://schemas.openxmlformats.org/officeDocument/2006/relationships/image" Target="../media/image93.emf"/><Relationship Id="rId10" Type="http://schemas.openxmlformats.org/officeDocument/2006/relationships/image" Target="../media/image87.png"/><Relationship Id="rId4" Type="http://schemas.openxmlformats.org/officeDocument/2006/relationships/image" Target="../media/image92.emf"/><Relationship Id="rId9" Type="http://schemas.openxmlformats.org/officeDocument/2006/relationships/image" Target="../media/image9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10" Type="http://schemas.openxmlformats.org/officeDocument/2006/relationships/image" Target="../media/image106.emf"/><Relationship Id="rId4" Type="http://schemas.openxmlformats.org/officeDocument/2006/relationships/image" Target="../media/image100.emf"/><Relationship Id="rId9" Type="http://schemas.openxmlformats.org/officeDocument/2006/relationships/image" Target="../media/image10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07.emf"/><Relationship Id="rId7" Type="http://schemas.openxmlformats.org/officeDocument/2006/relationships/image" Target="../media/image111.emf"/><Relationship Id="rId12" Type="http://schemas.openxmlformats.org/officeDocument/2006/relationships/image" Target="../media/image1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emf"/><Relationship Id="rId11" Type="http://schemas.openxmlformats.org/officeDocument/2006/relationships/image" Target="../media/image115.emf"/><Relationship Id="rId5" Type="http://schemas.openxmlformats.org/officeDocument/2006/relationships/image" Target="../media/image109.emf"/><Relationship Id="rId10" Type="http://schemas.openxmlformats.org/officeDocument/2006/relationships/image" Target="../media/image114.emf"/><Relationship Id="rId4" Type="http://schemas.openxmlformats.org/officeDocument/2006/relationships/image" Target="../media/image108.emf"/><Relationship Id="rId9" Type="http://schemas.openxmlformats.org/officeDocument/2006/relationships/image" Target="../media/image1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image" Target="../media/image117.emf"/><Relationship Id="rId7" Type="http://schemas.openxmlformats.org/officeDocument/2006/relationships/image" Target="../media/image121.emf"/><Relationship Id="rId12" Type="http://schemas.openxmlformats.org/officeDocument/2006/relationships/image" Target="../media/image1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emf"/><Relationship Id="rId11" Type="http://schemas.openxmlformats.org/officeDocument/2006/relationships/image" Target="../media/image125.emf"/><Relationship Id="rId5" Type="http://schemas.openxmlformats.org/officeDocument/2006/relationships/image" Target="../media/image119.emf"/><Relationship Id="rId10" Type="http://schemas.openxmlformats.org/officeDocument/2006/relationships/image" Target="../media/image124.emf"/><Relationship Id="rId4" Type="http://schemas.openxmlformats.org/officeDocument/2006/relationships/image" Target="../media/image118.emf"/><Relationship Id="rId9" Type="http://schemas.openxmlformats.org/officeDocument/2006/relationships/image" Target="../media/image12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13" Type="http://schemas.openxmlformats.org/officeDocument/2006/relationships/image" Target="../media/image137.emf"/><Relationship Id="rId3" Type="http://schemas.openxmlformats.org/officeDocument/2006/relationships/image" Target="../media/image127.png"/><Relationship Id="rId7" Type="http://schemas.openxmlformats.org/officeDocument/2006/relationships/image" Target="../media/image131.emf"/><Relationship Id="rId12" Type="http://schemas.openxmlformats.org/officeDocument/2006/relationships/image" Target="../media/image1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emf"/><Relationship Id="rId11" Type="http://schemas.openxmlformats.org/officeDocument/2006/relationships/image" Target="../media/image135.emf"/><Relationship Id="rId5" Type="http://schemas.openxmlformats.org/officeDocument/2006/relationships/image" Target="../media/image129.emf"/><Relationship Id="rId10" Type="http://schemas.openxmlformats.org/officeDocument/2006/relationships/image" Target="../media/image134.emf"/><Relationship Id="rId4" Type="http://schemas.openxmlformats.org/officeDocument/2006/relationships/image" Target="../media/image128.emf"/><Relationship Id="rId9" Type="http://schemas.openxmlformats.org/officeDocument/2006/relationships/image" Target="../media/image1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emf"/><Relationship Id="rId7" Type="http://schemas.openxmlformats.org/officeDocument/2006/relationships/image" Target="../media/image14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emf"/><Relationship Id="rId5" Type="http://schemas.openxmlformats.org/officeDocument/2006/relationships/image" Target="../media/image140.emf"/><Relationship Id="rId4" Type="http://schemas.openxmlformats.org/officeDocument/2006/relationships/image" Target="../media/image139.emf"/><Relationship Id="rId9" Type="http://schemas.openxmlformats.org/officeDocument/2006/relationships/image" Target="../media/image14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image" Target="../media/image145.png"/><Relationship Id="rId7" Type="http://schemas.openxmlformats.org/officeDocument/2006/relationships/image" Target="../media/image14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emf"/><Relationship Id="rId5" Type="http://schemas.openxmlformats.org/officeDocument/2006/relationships/image" Target="../media/image143.png"/><Relationship Id="rId4" Type="http://schemas.openxmlformats.org/officeDocument/2006/relationships/image" Target="../media/image14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13" Type="http://schemas.openxmlformats.org/officeDocument/2006/relationships/image" Target="../media/image155.emf"/><Relationship Id="rId3" Type="http://schemas.openxmlformats.org/officeDocument/2006/relationships/image" Target="../media/image142.emf"/><Relationship Id="rId7" Type="http://schemas.openxmlformats.org/officeDocument/2006/relationships/image" Target="../media/image149.emf"/><Relationship Id="rId12" Type="http://schemas.openxmlformats.org/officeDocument/2006/relationships/image" Target="../media/image154.e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5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emf"/><Relationship Id="rId11" Type="http://schemas.openxmlformats.org/officeDocument/2006/relationships/image" Target="../media/image153.emf"/><Relationship Id="rId5" Type="http://schemas.openxmlformats.org/officeDocument/2006/relationships/image" Target="../media/image146.emf"/><Relationship Id="rId15" Type="http://schemas.openxmlformats.org/officeDocument/2006/relationships/image" Target="../media/image157.emf"/><Relationship Id="rId10" Type="http://schemas.openxmlformats.org/officeDocument/2006/relationships/image" Target="../media/image152.emf"/><Relationship Id="rId4" Type="http://schemas.openxmlformats.org/officeDocument/2006/relationships/image" Target="../media/image143.png"/><Relationship Id="rId9" Type="http://schemas.openxmlformats.org/officeDocument/2006/relationships/image" Target="../media/image151.emf"/><Relationship Id="rId14" Type="http://schemas.openxmlformats.org/officeDocument/2006/relationships/image" Target="../media/image15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emf"/><Relationship Id="rId3" Type="http://schemas.openxmlformats.org/officeDocument/2006/relationships/image" Target="../media/image159.emf"/><Relationship Id="rId7" Type="http://schemas.openxmlformats.org/officeDocument/2006/relationships/image" Target="../media/image16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emf"/><Relationship Id="rId5" Type="http://schemas.openxmlformats.org/officeDocument/2006/relationships/image" Target="../media/image161.emf"/><Relationship Id="rId10" Type="http://schemas.openxmlformats.org/officeDocument/2006/relationships/image" Target="../media/image166.png"/><Relationship Id="rId4" Type="http://schemas.openxmlformats.org/officeDocument/2006/relationships/image" Target="../media/image160.emf"/><Relationship Id="rId9" Type="http://schemas.openxmlformats.org/officeDocument/2006/relationships/image" Target="../media/image16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image" Target="../media/image177.emf"/><Relationship Id="rId3" Type="http://schemas.openxmlformats.org/officeDocument/2006/relationships/image" Target="../media/image167.emf"/><Relationship Id="rId7" Type="http://schemas.openxmlformats.org/officeDocument/2006/relationships/image" Target="../media/image171.emf"/><Relationship Id="rId12" Type="http://schemas.openxmlformats.org/officeDocument/2006/relationships/image" Target="../media/image176.e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8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emf"/><Relationship Id="rId11" Type="http://schemas.openxmlformats.org/officeDocument/2006/relationships/image" Target="../media/image175.emf"/><Relationship Id="rId5" Type="http://schemas.openxmlformats.org/officeDocument/2006/relationships/image" Target="../media/image169.emf"/><Relationship Id="rId15" Type="http://schemas.openxmlformats.org/officeDocument/2006/relationships/image" Target="../media/image179.png"/><Relationship Id="rId10" Type="http://schemas.openxmlformats.org/officeDocument/2006/relationships/image" Target="../media/image174.emf"/><Relationship Id="rId4" Type="http://schemas.openxmlformats.org/officeDocument/2006/relationships/image" Target="../media/image168.emf"/><Relationship Id="rId9" Type="http://schemas.openxmlformats.org/officeDocument/2006/relationships/image" Target="../media/image173.emf"/><Relationship Id="rId14" Type="http://schemas.openxmlformats.org/officeDocument/2006/relationships/image" Target="../media/image17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emf"/><Relationship Id="rId3" Type="http://schemas.openxmlformats.org/officeDocument/2006/relationships/image" Target="../media/image181.png"/><Relationship Id="rId7" Type="http://schemas.openxmlformats.org/officeDocument/2006/relationships/image" Target="../media/image173.emf"/><Relationship Id="rId12" Type="http://schemas.openxmlformats.org/officeDocument/2006/relationships/image" Target="../media/image17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emf"/><Relationship Id="rId11" Type="http://schemas.openxmlformats.org/officeDocument/2006/relationships/image" Target="../media/image177.emf"/><Relationship Id="rId5" Type="http://schemas.openxmlformats.org/officeDocument/2006/relationships/image" Target="../media/image171.emf"/><Relationship Id="rId10" Type="http://schemas.openxmlformats.org/officeDocument/2006/relationships/image" Target="../media/image176.emf"/><Relationship Id="rId4" Type="http://schemas.openxmlformats.org/officeDocument/2006/relationships/image" Target="../media/image182.emf"/><Relationship Id="rId9" Type="http://schemas.openxmlformats.org/officeDocument/2006/relationships/image" Target="../media/image17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superconductivity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5943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Liquefaction of </a:t>
            </a:r>
            <a:r>
              <a:rPr lang="en-US" sz="2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Heike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Kamerlingh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liquid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on 10 July, 1908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8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discovered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superconduct-ivity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solid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origins of superconductivity a mystery until 1957</a:t>
            </a:r>
          </a:p>
        </p:txBody>
      </p:sp>
      <p:pic>
        <p:nvPicPr>
          <p:cNvPr id="21" name="Picture 13" descr="http://upload.wikimedia.org/wikipedia/commons/9/94/Kamerlingh_portr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52400"/>
            <a:ext cx="2162175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tikalon.com/blog/2012/Hg_Onnes_19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580116" cy="34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31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419600" y="505974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Einstein,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Ehrenfest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Langevin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Kamerlingh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Onnes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Weiss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workshop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Leiden October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blackboard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in superconductors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Anderson Model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-electrons hybridize with the itinerant electrons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2559784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bound-state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resonance linewidth</a:t>
            </a:r>
          </a:p>
        </p:txBody>
      </p:sp>
      <p:pic>
        <p:nvPicPr>
          <p:cNvPr id="14" name="Picture 6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5446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jas\Downloads\preview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5"/>
          <a:stretch/>
        </p:blipFill>
        <p:spPr bwMode="auto">
          <a:xfrm>
            <a:off x="2766219" y="3048000"/>
            <a:ext cx="3230562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jas\Downloads\preview.em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4"/>
          <a:stretch/>
        </p:blipFill>
        <p:spPr bwMode="auto">
          <a:xfrm>
            <a:off x="6894512" y="3100387"/>
            <a:ext cx="1868488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" y="3505200"/>
            <a:ext cx="838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approaches to the Anderson model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“Atomic” picture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tune hybridization strength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“Adiabatic” picture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tune interaction strength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of discrepancy between two pictures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“tunneling” of local moment between spin “up” and “down”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80" y="5613717"/>
            <a:ext cx="1706040" cy="3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53" y="3375517"/>
            <a:ext cx="2400947" cy="34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Adiabaticity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Kondo resonance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-electron spectral function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40" y="1661160"/>
            <a:ext cx="2355960" cy="4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00" y="1620520"/>
            <a:ext cx="324960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9" y="2209800"/>
            <a:ext cx="7433461" cy="17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3962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-charge on the 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89" y="4191000"/>
            <a:ext cx="207162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399" y="4705290"/>
            <a:ext cx="6133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and amplitude of spectral function at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4" y="5105400"/>
            <a:ext cx="192945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3400" y="5562600"/>
            <a:ext cx="6133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 rule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59" y="5943600"/>
            <a:ext cx="178728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Hierarchies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 scales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concept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Tejas\Documents\Caltech\Journal Club\Topological Materials\Superconductivity\Heavy Fermions - Electrons at the edge of magnetism\RG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40510"/>
            <a:ext cx="4690600" cy="21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7360"/>
            <a:ext cx="148263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02450"/>
            <a:ext cx="300588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69" y="4114800"/>
            <a:ext cx="534153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49520"/>
            <a:ext cx="192945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3400" y="459232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“Hubbard operators”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20" y="5049520"/>
            <a:ext cx="144201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00" y="5049520"/>
            <a:ext cx="162480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21379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3400" y="29526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Renormalized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37146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Infinite-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Anderson model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5391090"/>
            <a:ext cx="7696200" cy="400110"/>
            <a:chOff x="533400" y="5162490"/>
            <a:chExt cx="7696200" cy="400110"/>
          </a:xfrm>
        </p:grpSpPr>
        <p:sp>
          <p:nvSpPr>
            <p:cNvPr id="26" name="TextBox 25"/>
            <p:cNvSpPr txBox="1"/>
            <p:nvPr/>
          </p:nvSpPr>
          <p:spPr>
            <a:xfrm>
              <a:off x="533400" y="5162490"/>
              <a:ext cx="769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the symmetric Anderson model we have: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83" name="Picture 11" descr="C:\Users\Tejas\Downloads\preview.em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119" y="5288915"/>
              <a:ext cx="771781" cy="2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41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Hierarchies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 scales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Schrieffer Wolff transformation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21504"/>
            <a:ext cx="3960451" cy="3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13280"/>
            <a:ext cx="3818280" cy="3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0" y="2824480"/>
            <a:ext cx="205131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3400" y="242437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singlet lowered by –2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90" y="5170230"/>
            <a:ext cx="2254410" cy="5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0" y="5200710"/>
            <a:ext cx="251844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33400" y="4800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interaction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573411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interaction induced by the virtual charge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0" y="6229704"/>
            <a:ext cx="1596875" cy="2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59" y="6181150"/>
            <a:ext cx="2721541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3704415" y="6303655"/>
            <a:ext cx="381000" cy="1111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3400" y="33528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associated with valence fluctuations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9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59200"/>
            <a:ext cx="6580442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Tejas\Downloads\preview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2498131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Tejas\Downloads\preview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09440"/>
            <a:ext cx="2498131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47299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Hierarchies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 scales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Kondo Effect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648142"/>
            <a:ext cx="3635491" cy="4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128520"/>
            <a:ext cx="2437200" cy="69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68" y="2352040"/>
            <a:ext cx="188883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18" y="2971800"/>
            <a:ext cx="6255482" cy="6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48" y="3657600"/>
            <a:ext cx="333084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20" y="1203960"/>
            <a:ext cx="148263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20" y="492760"/>
            <a:ext cx="300588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33400" y="267208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34" y="5562600"/>
            <a:ext cx="378566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26" y="4977190"/>
            <a:ext cx="1187474" cy="180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29691"/>
            <a:ext cx="3657600" cy="14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27866" y="3886200"/>
            <a:ext cx="206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8" descr="C:\Users\Tejas\Downloads\preview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15190"/>
            <a:ext cx="7433461" cy="6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Tejas\Downloads\preview.e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15" y="4900990"/>
            <a:ext cx="349332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29691"/>
            <a:ext cx="3657600" cy="14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Hierarchies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 scales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processes I and II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4508821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36" y="2240280"/>
            <a:ext cx="180759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2152861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68092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5680"/>
            <a:ext cx="178728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53" y="4821691"/>
            <a:ext cx="172635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34" y="5562600"/>
            <a:ext cx="378566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26" y="4977190"/>
            <a:ext cx="1187474" cy="180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7866" y="2724090"/>
            <a:ext cx="7930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“Anti-screening” of the Kondo coupling constant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3562290"/>
            <a:ext cx="4424746" cy="400110"/>
            <a:chOff x="533400" y="3638490"/>
            <a:chExt cx="4424746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3638490"/>
              <a:ext cx="384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Introduce coupling constant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602" name="Picture 2" descr="C:\Users\Tejas\Downloads\preview.em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226" y="3757771"/>
              <a:ext cx="649920" cy="22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527866" y="4481770"/>
            <a:ext cx="175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581400" y="4994225"/>
            <a:ext cx="381000" cy="1111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Hierarchies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 scales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Kondo temperature is the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intrinsic scale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85" y="2438400"/>
            <a:ext cx="148263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05" y="1676400"/>
            <a:ext cx="180759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89" y="3281680"/>
            <a:ext cx="2477821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00" y="4181438"/>
            <a:ext cx="32496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39" y="5029200"/>
            <a:ext cx="308712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20" y="6117472"/>
            <a:ext cx="649920" cy="2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09" y="6117472"/>
            <a:ext cx="609301" cy="2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79" y="6107312"/>
            <a:ext cx="1259221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27866" y="2190690"/>
            <a:ext cx="206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Resistivity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2895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scattering rate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37338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leading order in Born approximation;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bare coupling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4572000"/>
            <a:ext cx="508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finite temperatures </a:t>
            </a:r>
            <a:r>
              <a:rPr lang="en-US" sz="2000" i="1" dirty="0">
                <a:latin typeface="Times New Roman"/>
                <a:ea typeface="Calibri"/>
              </a:rPr>
              <a:t>g</a:t>
            </a:r>
            <a:r>
              <a:rPr lang="en-US" sz="2000" baseline="-25000" dirty="0">
                <a:latin typeface="Times New Roman"/>
                <a:ea typeface="Calibri"/>
              </a:rPr>
              <a:t>0</a:t>
            </a:r>
            <a:r>
              <a:rPr lang="en-US" sz="2000" dirty="0">
                <a:latin typeface="Times New Roman"/>
                <a:ea typeface="Calibri"/>
              </a:rPr>
              <a:t> → </a:t>
            </a:r>
            <a:r>
              <a:rPr lang="en-US" sz="2000" i="1" dirty="0">
                <a:latin typeface="Times New Roman"/>
                <a:ea typeface="Calibri"/>
              </a:rPr>
              <a:t>g</a:t>
            </a:r>
            <a:r>
              <a:rPr lang="en-US" sz="2000" dirty="0">
                <a:latin typeface="Times New Roman"/>
                <a:ea typeface="Calibri"/>
              </a:rPr>
              <a:t>(Λ = 2π</a:t>
            </a:r>
            <a:r>
              <a:rPr lang="en-US" sz="2000" i="1" dirty="0">
                <a:latin typeface="Times New Roman"/>
                <a:ea typeface="Calibri"/>
              </a:rPr>
              <a:t>T</a:t>
            </a:r>
            <a:r>
              <a:rPr lang="en-US" sz="2000" dirty="0">
                <a:latin typeface="Times New Roman"/>
                <a:ea typeface="Calibri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561969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spin-singlet bound state at large coupling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3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Hierarchies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 scales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Doniach’s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Kondo lattice concept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5" name="Picture 11" descr="C:\Users\Tejas\Documents\Caltech\Journal Club\Topological Materials\Superconductivity\Heavy Fermions - Electrons at the edge of magnetism\friedel_oscillations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133600"/>
            <a:ext cx="3267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21394"/>
            <a:ext cx="481347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2640301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35745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62680"/>
            <a:ext cx="211224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09" y="4648200"/>
            <a:ext cx="3208981" cy="5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09" y="5359400"/>
            <a:ext cx="253875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70" y="6289040"/>
            <a:ext cx="1523250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Tejas\Downloads\preview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79" y="6289040"/>
            <a:ext cx="1259221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3400" y="2190690"/>
            <a:ext cx="526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Kondo physics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Friedel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oscillations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4171890"/>
            <a:ext cx="526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Ruderman-Kittel-Kasuya-Yosida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(RKKY)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C:\Users\Tejas\Documents\Caltech\Journal Club\Topological Materials\Superconductivity\Heavy Fermions - Electrons at the edge of magnetism\doniach.e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061466"/>
            <a:ext cx="3267075" cy="371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3400" y="5848290"/>
            <a:ext cx="526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possible ordering temperatures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Kondo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 theories, Large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operator representation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Tejas\Documents\Caltech\Journal Club\Topological Materials\Superconductivity\Heavy Fermions - Electrons at the edge of magnetism\kondo_vs_composite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9387" r="50000" b="62528"/>
          <a:stretch/>
        </p:blipFill>
        <p:spPr bwMode="auto">
          <a:xfrm>
            <a:off x="4953000" y="1551132"/>
            <a:ext cx="4102396" cy="385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99" y="2155230"/>
            <a:ext cx="1746661" cy="4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78" y="2687320"/>
            <a:ext cx="1015501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318867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21" y="3962400"/>
            <a:ext cx="121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1764"/>
            <a:ext cx="134046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00600"/>
            <a:ext cx="201069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33401" y="2971800"/>
            <a:ext cx="361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Slave boson approach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43242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gauge charge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0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54320"/>
            <a:ext cx="121860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Tejas\Downloads\preview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61" y="5354320"/>
            <a:ext cx="97488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ejas\Downloads\preview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0"/>
            <a:ext cx="184821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33400" y="5638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Mobility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-states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886200" cy="12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Kondo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field theory of the Kondo lattice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80" y="2264958"/>
            <a:ext cx="2640301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39" y="2209800"/>
            <a:ext cx="2152861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10" y="2818678"/>
            <a:ext cx="227472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10" y="3337560"/>
            <a:ext cx="233565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2823091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63720"/>
            <a:ext cx="2559061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63720"/>
            <a:ext cx="497595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4030674" y="2981617"/>
            <a:ext cx="381000" cy="1111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3400" y="3886200"/>
            <a:ext cx="495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Hubbard-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Stratonovich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3" descr="C:\Users\Tejas\Downloads\preview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10" y="1680865"/>
            <a:ext cx="186852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Tejas\Downloads\preview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7027261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ejas\Downloads\preview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4" y="6294120"/>
            <a:ext cx="4935331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33400" y="4857690"/>
            <a:ext cx="495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 integral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 of superconductivity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50244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facts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Vanishing resistivity, at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up to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3.5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/ℏ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resistivity, at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Meissner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 (1933)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expulsion of magnetic field in the bulk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Jump in specific heat ≈ 3 times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Isotope effect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upload.wikimedia.org/wikipedia/commons/thumb/b/b5/EfektMeisnera.svg/220px-EfektMeisnera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3863"/>
          <a:stretch/>
        </p:blipFill>
        <p:spPr bwMode="auto">
          <a:xfrm>
            <a:off x="6362700" y="76200"/>
            <a:ext cx="20955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0/08/Cvandrhov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276600" cy="23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43680"/>
            <a:ext cx="245751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4432036"/>
            <a:ext cx="4119561" cy="23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4552890"/>
            <a:ext cx="433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gap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2315341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400" y="5543490"/>
            <a:ext cx="433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Coherence effects</a:t>
            </a:r>
          </a:p>
        </p:txBody>
      </p:sp>
    </p:spTree>
    <p:extLst>
      <p:ext uri="{BB962C8B-B14F-4D97-AF65-F5344CB8AC3E}">
        <p14:creationId xmlns:p14="http://schemas.microsoft.com/office/powerpoint/2010/main" val="39186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Kondo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saddle point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13" y="1752600"/>
            <a:ext cx="300588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08" y="2133600"/>
            <a:ext cx="79005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3401" y="2743200"/>
            <a:ext cx="495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form of the Hamiltonian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5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13" y="3124200"/>
            <a:ext cx="5625870" cy="5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38201" y="3581400"/>
            <a:ext cx="2655762" cy="970280"/>
            <a:chOff x="838201" y="3733800"/>
            <a:chExt cx="2655762" cy="970280"/>
          </a:xfrm>
        </p:grpSpPr>
        <p:sp>
          <p:nvSpPr>
            <p:cNvPr id="22" name="TextBox 21"/>
            <p:cNvSpPr txBox="1"/>
            <p:nvPr/>
          </p:nvSpPr>
          <p:spPr>
            <a:xfrm>
              <a:off x="838201" y="3733800"/>
              <a:ext cx="1371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6" descr="C:\Users\Tejas\Downloads\preview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413" y="4114800"/>
              <a:ext cx="2132550" cy="58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533400" y="4495800"/>
            <a:ext cx="495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Diagonalize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Hamiltonian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50280"/>
            <a:ext cx="347301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359855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9600" y="4897120"/>
            <a:ext cx="4617174" cy="1198880"/>
            <a:chOff x="609600" y="4897120"/>
            <a:chExt cx="4617174" cy="1198880"/>
          </a:xfrm>
        </p:grpSpPr>
        <p:pic>
          <p:nvPicPr>
            <p:cNvPr id="36" name="Picture 7" descr="C:\Users\Tejas\Downloads\preview.emf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53"/>
            <a:stretch/>
          </p:blipFill>
          <p:spPr bwMode="auto">
            <a:xfrm>
              <a:off x="609600" y="4897120"/>
              <a:ext cx="4340887" cy="58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C:\Users\Tejas\Downloads\preview.emf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46"/>
            <a:stretch/>
          </p:blipFill>
          <p:spPr bwMode="auto">
            <a:xfrm>
              <a:off x="3352800" y="5506720"/>
              <a:ext cx="1873974" cy="58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6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92" y="4953000"/>
            <a:ext cx="4640708" cy="182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Kondo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“Heavy-fermion” dispersion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4781490"/>
            <a:ext cx="4952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find </a:t>
            </a:r>
            <a:r>
              <a:rPr lang="en-US" sz="2000" i="1" dirty="0">
                <a:latin typeface="Times New Roman"/>
                <a:ea typeface="Calibri"/>
              </a:rPr>
              <a:t>V</a:t>
            </a:r>
            <a:r>
              <a:rPr lang="en-US" sz="2000" dirty="0">
                <a:latin typeface="Times New Roman"/>
                <a:ea typeface="Calibri"/>
              </a:rPr>
              <a:t> and </a:t>
            </a:r>
            <a:r>
              <a:rPr lang="en-US" sz="2000" dirty="0" smtClean="0">
                <a:latin typeface="Times New Roman"/>
                <a:ea typeface="Calibri"/>
              </a:rPr>
              <a:t>λ?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/>
                <a:cs typeface="Times New Roman" panose="02020603050405020304" pitchFamily="18" charset="0"/>
              </a:rPr>
              <a:t>Compute free energy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0865"/>
            <a:ext cx="347301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39" y="699749"/>
            <a:ext cx="359855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2816"/>
            <a:ext cx="221379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4" y="3011136"/>
            <a:ext cx="7697491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98240"/>
            <a:ext cx="4427581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Kondo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“Heavy-fermion” dispersion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0865"/>
            <a:ext cx="347301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39" y="699749"/>
            <a:ext cx="359855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2816"/>
            <a:ext cx="221379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4" y="3011136"/>
            <a:ext cx="7697491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3581400"/>
            <a:ext cx="495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/>
                <a:cs typeface="Times New Roman" panose="02020603050405020304" pitchFamily="18" charset="0"/>
              </a:rPr>
              <a:t>Compute free energy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5" y="3997960"/>
            <a:ext cx="422448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5" y="4632960"/>
            <a:ext cx="326991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78" y="5885180"/>
            <a:ext cx="278247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8" y="5257800"/>
            <a:ext cx="552432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Tejas\Downloads\preview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38240"/>
            <a:ext cx="79209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Tejas\Downloads\preview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45" y="6217920"/>
            <a:ext cx="67023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5402190" y="6416332"/>
            <a:ext cx="381000" cy="1111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C:\Users\Tejas\Downloads\preview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90" y="5181600"/>
            <a:ext cx="99519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Tejas\Downloads\preview.e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28" y="5699125"/>
            <a:ext cx="1401390" cy="4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Tejas\Downloads\preview.e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40" y="6232525"/>
            <a:ext cx="194976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ejas\Downloads\preview.em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85" y="4378960"/>
            <a:ext cx="203100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Heavy-fermion superconductivity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entrop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29015"/>
            <a:ext cx="201069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148263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341208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540246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16880"/>
            <a:ext cx="3858901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168573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97741"/>
            <a:ext cx="389952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86" y="76200"/>
            <a:ext cx="3654114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400" y="30480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 penetration depth agrees with enhanced mass</a:t>
            </a:r>
            <a:endParaRPr lang="en-US" sz="2000" dirty="0" smtClean="0">
              <a:latin typeface="Times New Roman"/>
              <a:ea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095690"/>
            <a:ext cx="4880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Coherence length reduces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“BCS-like” theory</a:t>
            </a:r>
            <a:endParaRPr lang="en-US" sz="2000" dirty="0" smtClean="0">
              <a:latin typeface="Times New Roman"/>
              <a:ea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62292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UPt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aseline="-25000" dirty="0" smtClean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6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Heavy-fermion superconductivity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states near line nodes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225441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65" y="2260600"/>
            <a:ext cx="75147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180759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071621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54600"/>
            <a:ext cx="3208981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62600"/>
            <a:ext cx="103581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6" y="5633720"/>
            <a:ext cx="1076430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19" y="5633720"/>
            <a:ext cx="1177981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:\Users\Tejas\Downloads\preview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55" y="5532120"/>
            <a:ext cx="75147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:\Users\Tejas\Downloads\preview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6068877"/>
            <a:ext cx="121860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:\Users\Tejas\Downloads\preview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82" y="5562600"/>
            <a:ext cx="67023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:\Users\Tejas\Downloads\preview.e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5" y="6068877"/>
            <a:ext cx="136077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342765" cy="455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:\Users\Tejas\Downloads\preview.em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4504"/>
            <a:ext cx="270123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3400" y="2724090"/>
            <a:ext cx="266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3790890"/>
            <a:ext cx="266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4648200"/>
            <a:ext cx="266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Volovik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effect”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20" y="3124200"/>
            <a:ext cx="436543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Heavy-fermion superconductivity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Volovik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effect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8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40" y="3810000"/>
            <a:ext cx="194976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34003"/>
            <a:ext cx="3208981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42003"/>
            <a:ext cx="103581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6" y="2313123"/>
            <a:ext cx="1076430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19" y="2313123"/>
            <a:ext cx="1177981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55" y="2211523"/>
            <a:ext cx="75147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2748280"/>
            <a:ext cx="121860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Tejas\Downloads\preview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82" y="2242003"/>
            <a:ext cx="67023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Tejas\Downloads\preview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5" y="2748280"/>
            <a:ext cx="136077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399" y="3352800"/>
            <a:ext cx="404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quasiparticle states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4343400"/>
            <a:ext cx="4047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depends maximum when magnetic field and node perpendicular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“phases” of UPt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breaking in super-conductor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superconducting phases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 K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0.54 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Antiferromagnetic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symmetry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different superconducting phases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29704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3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Fulde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–Ferrell–Larkin–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Ovchinnikov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(FFLO) state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FFLO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 in a large Zeeman field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 pairs have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momentum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6" y="2209800"/>
            <a:ext cx="304958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209800"/>
            <a:ext cx="304958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33400" y="48768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oscillating order parameter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candidate: CeCoIn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 even the slightest disorder destroys the FFLO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 of superconductivity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399" y="686812"/>
            <a:ext cx="74571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 theories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-Casimir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(1934)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“artificial” two-fluid model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85686"/>
            <a:ext cx="3179520" cy="27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426619" y="1579364"/>
            <a:ext cx="1831181" cy="1352967"/>
            <a:chOff x="3426619" y="1579364"/>
            <a:chExt cx="1831181" cy="1352967"/>
          </a:xfrm>
        </p:grpSpPr>
        <p:sp>
          <p:nvSpPr>
            <p:cNvPr id="2" name="Oval 1"/>
            <p:cNvSpPr/>
            <p:nvPr/>
          </p:nvSpPr>
          <p:spPr>
            <a:xfrm>
              <a:off x="3962400" y="1579364"/>
              <a:ext cx="571500" cy="5542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9" idx="0"/>
              <a:endCxn id="2" idx="4"/>
            </p:cNvCxnSpPr>
            <p:nvPr/>
          </p:nvCxnSpPr>
          <p:spPr>
            <a:xfrm flipH="1" flipV="1">
              <a:off x="4248150" y="2133600"/>
              <a:ext cx="94060" cy="152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26619" y="2286000"/>
              <a:ext cx="1831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</a:rPr>
                <a:t>“Normal” fluid free energy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0" y="1579364"/>
            <a:ext cx="2745581" cy="667167"/>
            <a:chOff x="5334000" y="1579364"/>
            <a:chExt cx="2745581" cy="667167"/>
          </a:xfrm>
        </p:grpSpPr>
        <p:sp>
          <p:nvSpPr>
            <p:cNvPr id="15" name="Oval 14"/>
            <p:cNvSpPr/>
            <p:nvPr/>
          </p:nvSpPr>
          <p:spPr>
            <a:xfrm>
              <a:off x="5334000" y="1579364"/>
              <a:ext cx="571500" cy="5542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21" idx="1"/>
              <a:endCxn id="15" idx="6"/>
            </p:cNvCxnSpPr>
            <p:nvPr/>
          </p:nvCxnSpPr>
          <p:spPr>
            <a:xfrm flipH="1" flipV="1">
              <a:off x="5905500" y="1856482"/>
              <a:ext cx="342900" cy="668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48400" y="1600200"/>
              <a:ext cx="1831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</a:rPr>
                <a:t>“Superfluid” free energy</a:t>
              </a:r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8196" name="Picture 4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50" y="2287600"/>
            <a:ext cx="1451520" cy="4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806"/>
            <a:ext cx="1774080" cy="5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057400" y="2209800"/>
            <a:ext cx="1295400" cy="646331"/>
            <a:chOff x="2057400" y="2401668"/>
            <a:chExt cx="1295400" cy="646331"/>
          </a:xfrm>
        </p:grpSpPr>
        <p:pic>
          <p:nvPicPr>
            <p:cNvPr id="8199" name="Picture 7" descr="C:\Users\Tejas\Downloads\preview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640" y="2440674"/>
              <a:ext cx="1128960" cy="56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057400" y="2401668"/>
              <a:ext cx="1295400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9600" y="36384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Temperature-dependent critical magnetic field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221379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5400000">
            <a:off x="4419600" y="4800600"/>
            <a:ext cx="3810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57" y="2286000"/>
            <a:ext cx="1990381" cy="4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7360"/>
            <a:ext cx="3290221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15653" y="5373469"/>
            <a:ext cx="2504147" cy="646331"/>
            <a:chOff x="5496853" y="4038600"/>
            <a:chExt cx="2504147" cy="646331"/>
          </a:xfrm>
        </p:grpSpPr>
        <p:pic>
          <p:nvPicPr>
            <p:cNvPr id="2051" name="Picture 3" descr="C:\Users\Tejas\Downloads\preview.em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150" y="4079240"/>
              <a:ext cx="2335650" cy="56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5496853" y="4038600"/>
              <a:ext cx="2504147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4876800" y="3218180"/>
            <a:ext cx="3810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649253" y="3011269"/>
            <a:ext cx="3342347" cy="646331"/>
            <a:chOff x="5649253" y="3087469"/>
            <a:chExt cx="3342347" cy="646331"/>
          </a:xfrm>
        </p:grpSpPr>
        <p:pic>
          <p:nvPicPr>
            <p:cNvPr id="2054" name="Picture 6" descr="C:\Users\Tejas\Downloads\preview.em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124200"/>
              <a:ext cx="3249600" cy="56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5649253" y="3087469"/>
              <a:ext cx="3342347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4" descr="http://upload.wikimedia.org/wikipedia/commons/0/08/Cvandrhovs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3" y="4267200"/>
            <a:ext cx="3009937" cy="21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94421"/>
            <a:ext cx="2590800" cy="298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5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 of superconductivity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685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 theories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London Theory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(1935)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realistic two-fluid model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of motion of the two-fluid model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43" y="3200400"/>
            <a:ext cx="1665421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21324"/>
            <a:ext cx="2721541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59" y="2651760"/>
            <a:ext cx="2477821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895600"/>
            <a:ext cx="373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second equation</a:t>
            </a:r>
          </a:p>
        </p:txBody>
      </p:sp>
      <p:sp>
        <p:nvSpPr>
          <p:cNvPr id="2" name="Down Arrow 1"/>
          <p:cNvSpPr/>
          <p:nvPr/>
        </p:nvSpPr>
        <p:spPr>
          <a:xfrm>
            <a:off x="4267198" y="3775075"/>
            <a:ext cx="121859" cy="3149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23" y="4572000"/>
            <a:ext cx="154356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81313" y="4048760"/>
            <a:ext cx="1424073" cy="447040"/>
            <a:chOff x="2881313" y="4048760"/>
            <a:chExt cx="1424073" cy="447040"/>
          </a:xfrm>
        </p:grpSpPr>
        <p:pic>
          <p:nvPicPr>
            <p:cNvPr id="1026" name="Picture 2" descr="C:\Users\Tejas\Downloads\preview.em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r="27965"/>
            <a:stretch/>
          </p:blipFill>
          <p:spPr bwMode="auto">
            <a:xfrm>
              <a:off x="2881313" y="4048760"/>
              <a:ext cx="1166812" cy="447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Tejas\Downloads\preview.em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24"/>
            <a:stretch/>
          </p:blipFill>
          <p:spPr bwMode="auto">
            <a:xfrm>
              <a:off x="4038600" y="4048760"/>
              <a:ext cx="266786" cy="447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73" y="4048760"/>
            <a:ext cx="2173170" cy="4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94542"/>
            <a:ext cx="690541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486400" y="4765625"/>
            <a:ext cx="381000" cy="1111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6000" y="4419600"/>
            <a:ext cx="1905000" cy="722531"/>
            <a:chOff x="6019800" y="4419600"/>
            <a:chExt cx="1905000" cy="722531"/>
          </a:xfrm>
        </p:grpSpPr>
        <p:pic>
          <p:nvPicPr>
            <p:cNvPr id="1030" name="Picture 6" descr="C:\Users\Tejas\Downloads\preview.em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495800"/>
              <a:ext cx="1746661" cy="58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6019800" y="4419600"/>
              <a:ext cx="1905000" cy="7225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95" y="3581400"/>
            <a:ext cx="172635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own Arrow 20"/>
          <p:cNvSpPr/>
          <p:nvPr/>
        </p:nvSpPr>
        <p:spPr>
          <a:xfrm flipV="1">
            <a:off x="6964741" y="3952240"/>
            <a:ext cx="121859" cy="3149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51624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Gorter-Casimir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theory</a:t>
            </a:r>
          </a:p>
        </p:txBody>
      </p:sp>
      <p:pic>
        <p:nvPicPr>
          <p:cNvPr id="1032" name="Picture 8" descr="C:\Users\Tejas\Downloads\preview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24943"/>
            <a:ext cx="2721541" cy="5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4343400" y="5853835"/>
            <a:ext cx="381000" cy="1111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 descr="C:\Users\Tejas\Downloads\preview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99" y="5654040"/>
            <a:ext cx="2234101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02" y="4495800"/>
            <a:ext cx="274859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Bardeen-Cooper-Schrieffer (BCS) Theory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Pairing hypothesis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Hubbard model with attractive interaction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2114490"/>
            <a:ext cx="373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“boson”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2971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mean-field works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Tejas\Downloads\preview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5600"/>
            <a:ext cx="4833781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Tejas\Downloads\preview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55240"/>
            <a:ext cx="2559061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Tejas\Downloads\preview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35" y="2514600"/>
            <a:ext cx="2640301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Tejas\Downloads\preview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97884"/>
            <a:ext cx="5930522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33400" y="44958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eigenvalues and eigenvectors!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9" name="Picture 7" descr="C:\Users\Tejas\Downloads\preview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27600"/>
            <a:ext cx="259968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C:\Users\Tejas\Downloads\preview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507750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C:\Users\Tejas\Downloads\preview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35" y="5593080"/>
            <a:ext cx="2091930" cy="3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C:\Users\Tejas\Downloads\preview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35" y="6202680"/>
            <a:ext cx="2091930" cy="3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754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Bogoliubov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quasiparticles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C:\Users\Tejas\Downloads\preview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91480"/>
            <a:ext cx="1990381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C:\Users\Tejas\Downloads\preview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101080"/>
            <a:ext cx="197007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success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BCS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attenuation rate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8145"/>
            <a:ext cx="237627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90625"/>
            <a:ext cx="329473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33400" y="11430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magnetic Resonance (NMR)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79" y="4114800"/>
            <a:ext cx="3696621" cy="266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0" y="1646231"/>
            <a:ext cx="5443780" cy="10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0" y="2819400"/>
            <a:ext cx="5443780" cy="10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90388"/>
            <a:ext cx="3319462" cy="249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33400" y="3836313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absorption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II: Heavy-fermion Superconductivity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lattice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Kondo effect</a:t>
            </a:r>
          </a:p>
          <a:p>
            <a:pPr lvl="1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man’s RG</a:t>
            </a:r>
          </a:p>
          <a:p>
            <a:pPr lvl="1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Kondo lattice</a:t>
            </a:r>
          </a:p>
          <a:p>
            <a:pPr lvl="1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Heavy-fermion 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Heavy-fermion superconductivity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“BCS-like” theory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phases of UPt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FFLO phase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“Heavy-fermion” systems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449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Steglich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discovered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super-conductivity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CeCu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0.5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Postulated Cooper pairing of “heavy quasiparticles”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Heavy-fermion systems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 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-electrons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conduction electrons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2979483" cy="234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Tejas\Documents\Caltech\Journal Club\Topological Materials\Superconductivity\Heavy Fermions - Electrons at the edge of magnetism\Presentation\Periodic_table_(polyatomic)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88950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30875" y="4876800"/>
            <a:ext cx="8402437" cy="1887748"/>
            <a:chOff x="530875" y="4876800"/>
            <a:chExt cx="8402437" cy="1887748"/>
          </a:xfrm>
        </p:grpSpPr>
        <p:sp>
          <p:nvSpPr>
            <p:cNvPr id="29" name="Rectangle 28"/>
            <p:cNvSpPr/>
            <p:nvPr/>
          </p:nvSpPr>
          <p:spPr>
            <a:xfrm>
              <a:off x="5199512" y="4876800"/>
              <a:ext cx="3733800" cy="457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" descr="C:\Users\Tejas\Documents\Caltech\Journal Club\Topological Materials\Superconductivity\Heavy Fermions - Electrons at the edge of magnetism\Presentation\Periodic_table_(polyatomic).em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77" r="3917"/>
            <a:stretch/>
          </p:blipFill>
          <p:spPr bwMode="auto">
            <a:xfrm>
              <a:off x="530875" y="5791200"/>
              <a:ext cx="7470125" cy="973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685800" y="5791200"/>
              <a:ext cx="7239000" cy="9733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685800" y="4876800"/>
              <a:ext cx="4513712" cy="914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924800" y="5334000"/>
              <a:ext cx="990600" cy="14305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0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moments and the Kondo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88313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Anderson Model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-electrons hybridize with the itinerant electrons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2559784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states in the atomic limit</a:t>
            </a:r>
          </a:p>
        </p:txBody>
      </p:sp>
      <p:pic>
        <p:nvPicPr>
          <p:cNvPr id="14" name="Picture 6" descr="C:\Users\Tejas\Downloads\preview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5446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Tejas\Downloads\preview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4"/>
          <a:stretch/>
        </p:blipFill>
        <p:spPr bwMode="auto">
          <a:xfrm>
            <a:off x="1752600" y="3042920"/>
            <a:ext cx="5349509" cy="9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Tejas\Documents\Caltech\Journal Club\Topological Materials\Superconductivity\Heavy Fermions - Electrons at the edge of magnetism\Heavy Fermions - Electrons at the Edge of Magnetism.em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63302" r="50000" b="16152"/>
          <a:stretch/>
        </p:blipFill>
        <p:spPr bwMode="auto">
          <a:xfrm>
            <a:off x="5486400" y="4267200"/>
            <a:ext cx="3612252" cy="24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33400" y="41148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inducing a “valence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fluc-tuation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by removing or adding an electron to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 is positive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0" descr="C:\Users\Tejas\Downloads\preview.em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4" r="11108"/>
          <a:stretch/>
        </p:blipFill>
        <p:spPr bwMode="auto">
          <a:xfrm>
            <a:off x="838200" y="5257800"/>
            <a:ext cx="428625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Tejas\Downloads\preview.em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5"/>
          <a:stretch/>
        </p:blipFill>
        <p:spPr bwMode="auto">
          <a:xfrm>
            <a:off x="838200" y="5720682"/>
            <a:ext cx="463550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21426</TotalTime>
  <Words>1073</Words>
  <Application>Microsoft Office PowerPoint</Application>
  <PresentationFormat>On-screen Show (4:3)</PresentationFormat>
  <Paragraphs>291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Tejas</dc:creator>
  <cp:lastModifiedBy>Tejas</cp:lastModifiedBy>
  <cp:revision>2718</cp:revision>
  <dcterms:created xsi:type="dcterms:W3CDTF">2013-05-09T07:02:33Z</dcterms:created>
  <dcterms:modified xsi:type="dcterms:W3CDTF">2014-02-12T06:28:00Z</dcterms:modified>
</cp:coreProperties>
</file>