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91"/>
  </p:notesMasterIdLst>
  <p:sldIdLst>
    <p:sldId id="359" r:id="rId3"/>
    <p:sldId id="256" r:id="rId4"/>
    <p:sldId id="257" r:id="rId5"/>
    <p:sldId id="258" r:id="rId6"/>
    <p:sldId id="259" r:id="rId7"/>
    <p:sldId id="261" r:id="rId8"/>
    <p:sldId id="262" r:id="rId9"/>
    <p:sldId id="264" r:id="rId10"/>
    <p:sldId id="266" r:id="rId11"/>
    <p:sldId id="267" r:id="rId12"/>
    <p:sldId id="268" r:id="rId13"/>
    <p:sldId id="282" r:id="rId14"/>
    <p:sldId id="269" r:id="rId15"/>
    <p:sldId id="270" r:id="rId16"/>
    <p:sldId id="272" r:id="rId17"/>
    <p:sldId id="274" r:id="rId18"/>
    <p:sldId id="275" r:id="rId19"/>
    <p:sldId id="283" r:id="rId20"/>
    <p:sldId id="284" r:id="rId21"/>
    <p:sldId id="285" r:id="rId22"/>
    <p:sldId id="276" r:id="rId23"/>
    <p:sldId id="277" r:id="rId24"/>
    <p:sldId id="278" r:id="rId25"/>
    <p:sldId id="279" r:id="rId26"/>
    <p:sldId id="280" r:id="rId27"/>
    <p:sldId id="265" r:id="rId28"/>
    <p:sldId id="286" r:id="rId29"/>
    <p:sldId id="287" r:id="rId30"/>
    <p:sldId id="288" r:id="rId31"/>
    <p:sldId id="289" r:id="rId32"/>
    <p:sldId id="293" r:id="rId33"/>
    <p:sldId id="295" r:id="rId34"/>
    <p:sldId id="297" r:id="rId35"/>
    <p:sldId id="298" r:id="rId36"/>
    <p:sldId id="299" r:id="rId37"/>
    <p:sldId id="300" r:id="rId38"/>
    <p:sldId id="301" r:id="rId39"/>
    <p:sldId id="302" r:id="rId40"/>
    <p:sldId id="296" r:id="rId41"/>
    <p:sldId id="303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3" r:id="rId50"/>
    <p:sldId id="314" r:id="rId51"/>
    <p:sldId id="315" r:id="rId52"/>
    <p:sldId id="317" r:id="rId53"/>
    <p:sldId id="318" r:id="rId54"/>
    <p:sldId id="319" r:id="rId55"/>
    <p:sldId id="320" r:id="rId56"/>
    <p:sldId id="321" r:id="rId57"/>
    <p:sldId id="322" r:id="rId58"/>
    <p:sldId id="323" r:id="rId59"/>
    <p:sldId id="324" r:id="rId60"/>
    <p:sldId id="325" r:id="rId61"/>
    <p:sldId id="326" r:id="rId62"/>
    <p:sldId id="327" r:id="rId63"/>
    <p:sldId id="328" r:id="rId64"/>
    <p:sldId id="333" r:id="rId65"/>
    <p:sldId id="334" r:id="rId66"/>
    <p:sldId id="335" r:id="rId67"/>
    <p:sldId id="329" r:id="rId68"/>
    <p:sldId id="330" r:id="rId69"/>
    <p:sldId id="331" r:id="rId70"/>
    <p:sldId id="332" r:id="rId71"/>
    <p:sldId id="338" r:id="rId72"/>
    <p:sldId id="346" r:id="rId73"/>
    <p:sldId id="348" r:id="rId74"/>
    <p:sldId id="349" r:id="rId75"/>
    <p:sldId id="350" r:id="rId76"/>
    <p:sldId id="347" r:id="rId77"/>
    <p:sldId id="339" r:id="rId78"/>
    <p:sldId id="341" r:id="rId79"/>
    <p:sldId id="342" r:id="rId80"/>
    <p:sldId id="343" r:id="rId81"/>
    <p:sldId id="344" r:id="rId82"/>
    <p:sldId id="351" r:id="rId83"/>
    <p:sldId id="352" r:id="rId84"/>
    <p:sldId id="353" r:id="rId85"/>
    <p:sldId id="354" r:id="rId86"/>
    <p:sldId id="355" r:id="rId87"/>
    <p:sldId id="356" r:id="rId88"/>
    <p:sldId id="357" r:id="rId89"/>
    <p:sldId id="358" r:id="rId9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9" autoAdjust="0"/>
    <p:restoredTop sz="91942" autoAdjust="0"/>
  </p:normalViewPr>
  <p:slideViewPr>
    <p:cSldViewPr>
      <p:cViewPr>
        <p:scale>
          <a:sx n="100" d="100"/>
          <a:sy n="100" d="100"/>
        </p:scale>
        <p:origin x="-210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04"/>
    </p:cViewPr>
  </p:outlineViewPr>
  <p:notesTextViewPr>
    <p:cViewPr>
      <p:scale>
        <a:sx n="300" d="100"/>
        <a:sy n="3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03AAC7-9BCE-4BBC-80D5-1CDE921F79C4}" type="datetimeFigureOut">
              <a:rPr lang="en-US" smtClean="0"/>
              <a:t>10/30/2013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4E32A-33FE-4307-AEBD-2BF8F2E9F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41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lahanas.de/Physics/Bios/images/PhilipWarrenAnderson.jpg" TargetMode="External"/><Relationship Id="rId3" Type="http://schemas.openxmlformats.org/officeDocument/2006/relationships/hyperlink" Target="http://www.clab.edc.uoc.gr/materials/pc/img/duck_chopping_atoms.gif" TargetMode="External"/><Relationship Id="rId7" Type="http://schemas.openxmlformats.org/officeDocument/2006/relationships/hyperlink" Target="http://upload.wikimedia.org/wikipedia/commons/0/00/Standard_Model_of_Elementary_Particles.svg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images.tandf.co.uk/common/jackets/amazon/978075030/9780750307598.jpg" TargetMode="External"/><Relationship Id="rId11" Type="http://schemas.openxmlformats.org/officeDocument/2006/relationships/hyperlink" Target="http://4.bp.blogspot.com/_IoU3bEFUwWc/SvgJCWzMIlI/AAAAAAAAGVY/j8ufsXDwxPs/s400/Vitaly+Ginzburg.jpg" TargetMode="External"/><Relationship Id="rId5" Type="http://schemas.openxmlformats.org/officeDocument/2006/relationships/hyperlink" Target="http://homepage.univie.ac.at/bernhard.reischl/images/cp-boltzmann.jpg" TargetMode="External"/><Relationship Id="rId10" Type="http://schemas.openxmlformats.org/officeDocument/2006/relationships/hyperlink" Target="http://landau100.itp.ac.ru/landau.jpeg" TargetMode="External"/><Relationship Id="rId4" Type="http://schemas.openxmlformats.org/officeDocument/2006/relationships/hyperlink" Target="http://www.woodrow.org/teachers/ci/1992/MENDELEEV.GIF" TargetMode="External"/><Relationship Id="rId9" Type="http://schemas.openxmlformats.org/officeDocument/2006/relationships/hyperlink" Target="http://upload.wikimedia.org/wikipedia/commons/thumb/1/11/YoichiroNambu.jpg/658px-YoichiroNambu.jpg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kenresearch.riken.jp/images/figures/hi_4817.jpg" TargetMode="External"/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1F613-2B3E-43FB-8099-4C9D7EEA44F0}" type="slidenum">
              <a:rPr lang="en-CA" smtClean="0">
                <a:solidFill>
                  <a:prstClr val="black"/>
                </a:solidFill>
              </a:rPr>
              <a:pPr/>
              <a:t>1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799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http://www.clab.edc.uoc.gr/materials/pc/img/duck_chopping_atoms.gif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hlinkClick r:id="rId4"/>
              </a:rPr>
              <a:t>http://www.woodrow.org/teachers/ci/1992/MENDELEEV.GIF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hlinkClick r:id="rId5"/>
              </a:rPr>
              <a:t>http://homepage.univie.ac.at/bernhard.reischl/images/cp-boltzmann.jpg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hlinkClick r:id="rId6"/>
              </a:rPr>
              <a:t>http://images.tandf.co.uk/common/jackets/amazon/978075030/9780750307598.jpg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hlinkClick r:id="rId7"/>
              </a:rPr>
              <a:t>http://upload.wikimedia.org/wikipedia/commons/0/00/Standard_Model_of_Elementary_Particles.svg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hlinkClick r:id="rId8"/>
              </a:rPr>
              <a:t>http://www.mlahanas.de/Physics/Bios/images/PhilipWarrenAnderson.jpg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hlinkClick r:id="rId9"/>
              </a:rPr>
              <a:t>http://upload.wikimedia.org/wikipedia/commons/thumb/1/11/YoichiroNambu.jpg/658px-YoichiroNambu.jpg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hlinkClick r:id="rId10"/>
              </a:rPr>
              <a:t>http://landau100.itp.ac.ru/landau.jpeg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hlinkClick r:id="rId11"/>
              </a:rPr>
              <a:t>http://4.bp.blogspot.com/_IoU3bEFUwWc/SvgJCWzMIlI/AAAAAAAAGVY/j8ufsXDwxPs/s400/Vitaly+Ginzburg.jpg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1320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http://i.huffpost.com/gadgets/slideshows/9118/slide_9118_121015_large.jpg?1368697939760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http://www.rikenresearch.riken.jp/images/figures/hi_4817.jpg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E32A-33FE-4307-AEBD-2BF8F2E9F9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1214-C812-4DA3-BEC0-FAFD2D759A5B}" type="datetimeFigureOut">
              <a:rPr lang="en-US" smtClean="0"/>
              <a:t>10/30/2013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C220A-F00C-451B-BDD5-C7BC9E216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609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1214-C812-4DA3-BEC0-FAFD2D759A5B}" type="datetimeFigureOut">
              <a:rPr lang="en-US" smtClean="0"/>
              <a:t>10/30/2013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C220A-F00C-451B-BDD5-C7BC9E216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52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1214-C812-4DA3-BEC0-FAFD2D759A5B}" type="datetimeFigureOut">
              <a:rPr lang="en-US" smtClean="0"/>
              <a:t>10/30/2013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C220A-F00C-451B-BDD5-C7BC9E216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30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1214-C812-4DA3-BEC0-FAFD2D759A5B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10/30/2013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C220A-F00C-451B-BDD5-C7BC9E21632F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960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1214-C812-4DA3-BEC0-FAFD2D759A5B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10/30/2013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C220A-F00C-451B-BDD5-C7BC9E21632F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48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1214-C812-4DA3-BEC0-FAFD2D759A5B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10/30/2013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C220A-F00C-451B-BDD5-C7BC9E21632F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6448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1214-C812-4DA3-BEC0-FAFD2D759A5B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10/30/2013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C220A-F00C-451B-BDD5-C7BC9E21632F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622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1214-C812-4DA3-BEC0-FAFD2D759A5B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10/30/2013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C220A-F00C-451B-BDD5-C7BC9E21632F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771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1214-C812-4DA3-BEC0-FAFD2D759A5B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10/30/2013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C220A-F00C-451B-BDD5-C7BC9E21632F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366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1214-C812-4DA3-BEC0-FAFD2D759A5B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10/30/2013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C220A-F00C-451B-BDD5-C7BC9E21632F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9251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1214-C812-4DA3-BEC0-FAFD2D759A5B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10/30/2013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C220A-F00C-451B-BDD5-C7BC9E21632F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4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1214-C812-4DA3-BEC0-FAFD2D759A5B}" type="datetimeFigureOut">
              <a:rPr lang="en-US" smtClean="0"/>
              <a:t>10/30/2013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C220A-F00C-451B-BDD5-C7BC9E216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0248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1214-C812-4DA3-BEC0-FAFD2D759A5B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10/30/2013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D6C220A-F00C-451B-BDD5-C7BC9E21632F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798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1214-C812-4DA3-BEC0-FAFD2D759A5B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10/30/2013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C220A-F00C-451B-BDD5-C7BC9E21632F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1888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1214-C812-4DA3-BEC0-FAFD2D759A5B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10/30/2013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C220A-F00C-451B-BDD5-C7BC9E21632F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124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1214-C812-4DA3-BEC0-FAFD2D759A5B}" type="datetimeFigureOut">
              <a:rPr lang="en-US" smtClean="0"/>
              <a:t>10/30/2013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C220A-F00C-451B-BDD5-C7BC9E216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93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1214-C812-4DA3-BEC0-FAFD2D759A5B}" type="datetimeFigureOut">
              <a:rPr lang="en-US" smtClean="0"/>
              <a:t>10/30/2013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C220A-F00C-451B-BDD5-C7BC9E216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94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1214-C812-4DA3-BEC0-FAFD2D759A5B}" type="datetimeFigureOut">
              <a:rPr lang="en-US" smtClean="0"/>
              <a:t>10/30/2013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C220A-F00C-451B-BDD5-C7BC9E216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936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1214-C812-4DA3-BEC0-FAFD2D759A5B}" type="datetimeFigureOut">
              <a:rPr lang="en-US" smtClean="0"/>
              <a:t>10/30/2013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C220A-F00C-451B-BDD5-C7BC9E216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019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1214-C812-4DA3-BEC0-FAFD2D759A5B}" type="datetimeFigureOut">
              <a:rPr lang="en-US" smtClean="0"/>
              <a:t>10/30/2013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C220A-F00C-451B-BDD5-C7BC9E216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787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1214-C812-4DA3-BEC0-FAFD2D759A5B}" type="datetimeFigureOut">
              <a:rPr lang="en-US" smtClean="0"/>
              <a:t>10/30/2013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C220A-F00C-451B-BDD5-C7BC9E216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80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1214-C812-4DA3-BEC0-FAFD2D759A5B}" type="datetimeFigureOut">
              <a:rPr lang="en-US" smtClean="0"/>
              <a:t>10/30/2013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C220A-F00C-451B-BDD5-C7BC9E216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651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B1214-C812-4DA3-BEC0-FAFD2D759A5B}" type="datetimeFigureOut">
              <a:rPr lang="en-US" smtClean="0"/>
              <a:t>10/30/2013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C220A-F00C-451B-BDD5-C7BC9E216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4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0EB1214-C812-4DA3-BEC0-FAFD2D759A5B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10/30/2013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D6C220A-F00C-451B-BDD5-C7BC9E21632F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9051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13" Type="http://schemas.openxmlformats.org/officeDocument/2006/relationships/image" Target="../media/image50.emf"/><Relationship Id="rId18" Type="http://schemas.openxmlformats.org/officeDocument/2006/relationships/image" Target="../media/image55.emf"/><Relationship Id="rId3" Type="http://schemas.openxmlformats.org/officeDocument/2006/relationships/image" Target="../media/image37.emf"/><Relationship Id="rId21" Type="http://schemas.openxmlformats.org/officeDocument/2006/relationships/image" Target="../media/image58.emf"/><Relationship Id="rId7" Type="http://schemas.openxmlformats.org/officeDocument/2006/relationships/image" Target="../media/image43.emf"/><Relationship Id="rId12" Type="http://schemas.openxmlformats.org/officeDocument/2006/relationships/image" Target="../media/image49.emf"/><Relationship Id="rId17" Type="http://schemas.openxmlformats.org/officeDocument/2006/relationships/image" Target="../media/image54.em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3.emf"/><Relationship Id="rId20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11" Type="http://schemas.openxmlformats.org/officeDocument/2006/relationships/image" Target="../media/image48.emf"/><Relationship Id="rId5" Type="http://schemas.openxmlformats.org/officeDocument/2006/relationships/image" Target="../media/image40.emf"/><Relationship Id="rId15" Type="http://schemas.openxmlformats.org/officeDocument/2006/relationships/image" Target="../media/image52.emf"/><Relationship Id="rId10" Type="http://schemas.openxmlformats.org/officeDocument/2006/relationships/image" Target="../media/image47.emf"/><Relationship Id="rId19" Type="http://schemas.openxmlformats.org/officeDocument/2006/relationships/image" Target="../media/image56.emf"/><Relationship Id="rId4" Type="http://schemas.openxmlformats.org/officeDocument/2006/relationships/image" Target="../media/image39.emf"/><Relationship Id="rId9" Type="http://schemas.openxmlformats.org/officeDocument/2006/relationships/image" Target="../media/image46.emf"/><Relationship Id="rId14" Type="http://schemas.openxmlformats.org/officeDocument/2006/relationships/image" Target="../media/image5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61.emf"/><Relationship Id="rId7" Type="http://schemas.openxmlformats.org/officeDocument/2006/relationships/image" Target="../media/image6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image" Target="../media/image67.emf"/><Relationship Id="rId7" Type="http://schemas.openxmlformats.org/officeDocument/2006/relationships/image" Target="../media/image7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10" Type="http://schemas.openxmlformats.org/officeDocument/2006/relationships/image" Target="../media/image74.emf"/><Relationship Id="rId4" Type="http://schemas.openxmlformats.org/officeDocument/2006/relationships/image" Target="../media/image68.emf"/><Relationship Id="rId9" Type="http://schemas.openxmlformats.org/officeDocument/2006/relationships/image" Target="../media/image73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13" Type="http://schemas.openxmlformats.org/officeDocument/2006/relationships/image" Target="../media/image84.emf"/><Relationship Id="rId3" Type="http://schemas.openxmlformats.org/officeDocument/2006/relationships/image" Target="../media/image72.emf"/><Relationship Id="rId7" Type="http://schemas.openxmlformats.org/officeDocument/2006/relationships/image" Target="../media/image78.emf"/><Relationship Id="rId12" Type="http://schemas.openxmlformats.org/officeDocument/2006/relationships/image" Target="../media/image8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emf"/><Relationship Id="rId11" Type="http://schemas.openxmlformats.org/officeDocument/2006/relationships/image" Target="../media/image82.emf"/><Relationship Id="rId5" Type="http://schemas.openxmlformats.org/officeDocument/2006/relationships/image" Target="../media/image76.emf"/><Relationship Id="rId10" Type="http://schemas.openxmlformats.org/officeDocument/2006/relationships/image" Target="../media/image81.emf"/><Relationship Id="rId4" Type="http://schemas.openxmlformats.org/officeDocument/2006/relationships/image" Target="../media/image75.emf"/><Relationship Id="rId9" Type="http://schemas.openxmlformats.org/officeDocument/2006/relationships/image" Target="../media/image80.emf"/><Relationship Id="rId14" Type="http://schemas.openxmlformats.org/officeDocument/2006/relationships/image" Target="../media/image8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emf"/><Relationship Id="rId4" Type="http://schemas.openxmlformats.org/officeDocument/2006/relationships/image" Target="../media/image86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13" Type="http://schemas.openxmlformats.org/officeDocument/2006/relationships/image" Target="../media/image98.emf"/><Relationship Id="rId3" Type="http://schemas.openxmlformats.org/officeDocument/2006/relationships/image" Target="../media/image88.emf"/><Relationship Id="rId7" Type="http://schemas.openxmlformats.org/officeDocument/2006/relationships/image" Target="../media/image92.emf"/><Relationship Id="rId12" Type="http://schemas.openxmlformats.org/officeDocument/2006/relationships/image" Target="../media/image9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emf"/><Relationship Id="rId11" Type="http://schemas.openxmlformats.org/officeDocument/2006/relationships/image" Target="../media/image96.emf"/><Relationship Id="rId5" Type="http://schemas.openxmlformats.org/officeDocument/2006/relationships/image" Target="../media/image90.emf"/><Relationship Id="rId15" Type="http://schemas.openxmlformats.org/officeDocument/2006/relationships/image" Target="../media/image100.emf"/><Relationship Id="rId10" Type="http://schemas.openxmlformats.org/officeDocument/2006/relationships/image" Target="../media/image95.emf"/><Relationship Id="rId4" Type="http://schemas.openxmlformats.org/officeDocument/2006/relationships/image" Target="../media/image89.emf"/><Relationship Id="rId9" Type="http://schemas.openxmlformats.org/officeDocument/2006/relationships/image" Target="../media/image94.emf"/><Relationship Id="rId14" Type="http://schemas.openxmlformats.org/officeDocument/2006/relationships/image" Target="../media/image99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emf"/><Relationship Id="rId13" Type="http://schemas.openxmlformats.org/officeDocument/2006/relationships/image" Target="../media/image106.emf"/><Relationship Id="rId3" Type="http://schemas.openxmlformats.org/officeDocument/2006/relationships/image" Target="../media/image88.emf"/><Relationship Id="rId7" Type="http://schemas.openxmlformats.org/officeDocument/2006/relationships/image" Target="../media/image92.emf"/><Relationship Id="rId12" Type="http://schemas.openxmlformats.org/officeDocument/2006/relationships/image" Target="../media/image10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emf"/><Relationship Id="rId11" Type="http://schemas.openxmlformats.org/officeDocument/2006/relationships/image" Target="../media/image104.emf"/><Relationship Id="rId5" Type="http://schemas.openxmlformats.org/officeDocument/2006/relationships/image" Target="../media/image90.emf"/><Relationship Id="rId15" Type="http://schemas.openxmlformats.org/officeDocument/2006/relationships/image" Target="../media/image108.jpeg"/><Relationship Id="rId10" Type="http://schemas.openxmlformats.org/officeDocument/2006/relationships/image" Target="../media/image103.emf"/><Relationship Id="rId4" Type="http://schemas.openxmlformats.org/officeDocument/2006/relationships/image" Target="../media/image89.emf"/><Relationship Id="rId9" Type="http://schemas.openxmlformats.org/officeDocument/2006/relationships/image" Target="../media/image102.emf"/><Relationship Id="rId14" Type="http://schemas.openxmlformats.org/officeDocument/2006/relationships/image" Target="../media/image10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emf"/><Relationship Id="rId3" Type="http://schemas.openxmlformats.org/officeDocument/2006/relationships/image" Target="../media/image110.emf"/><Relationship Id="rId7" Type="http://schemas.openxmlformats.org/officeDocument/2006/relationships/image" Target="../media/image11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emf"/><Relationship Id="rId5" Type="http://schemas.openxmlformats.org/officeDocument/2006/relationships/image" Target="../media/image112.emf"/><Relationship Id="rId10" Type="http://schemas.openxmlformats.org/officeDocument/2006/relationships/image" Target="../media/image117.emf"/><Relationship Id="rId4" Type="http://schemas.openxmlformats.org/officeDocument/2006/relationships/image" Target="../media/image111.emf"/><Relationship Id="rId9" Type="http://schemas.openxmlformats.org/officeDocument/2006/relationships/image" Target="../media/image11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gif"/><Relationship Id="rId7" Type="http://schemas.openxmlformats.org/officeDocument/2006/relationships/image" Target="../media/image6.emf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gif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emf"/><Relationship Id="rId4" Type="http://schemas.openxmlformats.org/officeDocument/2006/relationships/image" Target="../media/image110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emf"/><Relationship Id="rId3" Type="http://schemas.openxmlformats.org/officeDocument/2006/relationships/image" Target="../media/image120.emf"/><Relationship Id="rId7" Type="http://schemas.openxmlformats.org/officeDocument/2006/relationships/image" Target="../media/image12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emf"/><Relationship Id="rId5" Type="http://schemas.openxmlformats.org/officeDocument/2006/relationships/image" Target="../media/image122.emf"/><Relationship Id="rId4" Type="http://schemas.openxmlformats.org/officeDocument/2006/relationships/image" Target="../media/image121.emf"/><Relationship Id="rId9" Type="http://schemas.openxmlformats.org/officeDocument/2006/relationships/image" Target="../media/image12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emf"/><Relationship Id="rId4" Type="http://schemas.openxmlformats.org/officeDocument/2006/relationships/image" Target="../media/image128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emf"/><Relationship Id="rId13" Type="http://schemas.openxmlformats.org/officeDocument/2006/relationships/image" Target="../media/image139.emf"/><Relationship Id="rId18" Type="http://schemas.openxmlformats.org/officeDocument/2006/relationships/image" Target="../media/image144.emf"/><Relationship Id="rId3" Type="http://schemas.openxmlformats.org/officeDocument/2006/relationships/image" Target="../media/image118.emf"/><Relationship Id="rId7" Type="http://schemas.openxmlformats.org/officeDocument/2006/relationships/image" Target="../media/image133.emf"/><Relationship Id="rId12" Type="http://schemas.openxmlformats.org/officeDocument/2006/relationships/image" Target="../media/image138.emf"/><Relationship Id="rId17" Type="http://schemas.openxmlformats.org/officeDocument/2006/relationships/image" Target="../media/image143.emf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emf"/><Relationship Id="rId11" Type="http://schemas.openxmlformats.org/officeDocument/2006/relationships/image" Target="../media/image137.emf"/><Relationship Id="rId5" Type="http://schemas.openxmlformats.org/officeDocument/2006/relationships/image" Target="../media/image131.emf"/><Relationship Id="rId15" Type="http://schemas.openxmlformats.org/officeDocument/2006/relationships/image" Target="../media/image141.emf"/><Relationship Id="rId10" Type="http://schemas.openxmlformats.org/officeDocument/2006/relationships/image" Target="../media/image136.emf"/><Relationship Id="rId4" Type="http://schemas.openxmlformats.org/officeDocument/2006/relationships/image" Target="../media/image130.jpeg"/><Relationship Id="rId9" Type="http://schemas.openxmlformats.org/officeDocument/2006/relationships/image" Target="../media/image135.emf"/><Relationship Id="rId14" Type="http://schemas.openxmlformats.org/officeDocument/2006/relationships/image" Target="../media/image14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emf"/><Relationship Id="rId4" Type="http://schemas.openxmlformats.org/officeDocument/2006/relationships/image" Target="../media/image14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emf"/><Relationship Id="rId4" Type="http://schemas.openxmlformats.org/officeDocument/2006/relationships/image" Target="../media/image11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emf"/><Relationship Id="rId7" Type="http://schemas.openxmlformats.org/officeDocument/2006/relationships/image" Target="../media/image163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emf"/><Relationship Id="rId5" Type="http://schemas.openxmlformats.org/officeDocument/2006/relationships/image" Target="../media/image161.emf"/><Relationship Id="rId4" Type="http://schemas.openxmlformats.org/officeDocument/2006/relationships/image" Target="../media/image16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7" Type="http://schemas.openxmlformats.org/officeDocument/2006/relationships/image" Target="../media/image168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emf"/><Relationship Id="rId5" Type="http://schemas.openxmlformats.org/officeDocument/2006/relationships/image" Target="../media/image166.emf"/><Relationship Id="rId4" Type="http://schemas.openxmlformats.org/officeDocument/2006/relationships/image" Target="../media/image165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164.emf"/><Relationship Id="rId7" Type="http://schemas.openxmlformats.org/officeDocument/2006/relationships/image" Target="../media/image172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emf"/><Relationship Id="rId5" Type="http://schemas.openxmlformats.org/officeDocument/2006/relationships/image" Target="../media/image170.emf"/><Relationship Id="rId4" Type="http://schemas.openxmlformats.org/officeDocument/2006/relationships/image" Target="../media/image169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emf"/><Relationship Id="rId5" Type="http://schemas.openxmlformats.org/officeDocument/2006/relationships/image" Target="../media/image164.emf"/><Relationship Id="rId4" Type="http://schemas.openxmlformats.org/officeDocument/2006/relationships/image" Target="../media/image1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7" Type="http://schemas.openxmlformats.org/officeDocument/2006/relationships/image" Target="../media/image17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jpeg"/><Relationship Id="rId5" Type="http://schemas.openxmlformats.org/officeDocument/2006/relationships/image" Target="../media/image164.emf"/><Relationship Id="rId4" Type="http://schemas.openxmlformats.org/officeDocument/2006/relationships/image" Target="../media/image17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emf"/><Relationship Id="rId3" Type="http://schemas.openxmlformats.org/officeDocument/2006/relationships/image" Target="../media/image182.emf"/><Relationship Id="rId7" Type="http://schemas.openxmlformats.org/officeDocument/2006/relationships/image" Target="../media/image186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emf"/><Relationship Id="rId5" Type="http://schemas.openxmlformats.org/officeDocument/2006/relationships/image" Target="../media/image184.emf"/><Relationship Id="rId4" Type="http://schemas.openxmlformats.org/officeDocument/2006/relationships/image" Target="../media/image18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emf"/><Relationship Id="rId4" Type="http://schemas.openxmlformats.org/officeDocument/2006/relationships/image" Target="../media/image189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emf"/><Relationship Id="rId3" Type="http://schemas.openxmlformats.org/officeDocument/2006/relationships/image" Target="../media/image191.emf"/><Relationship Id="rId7" Type="http://schemas.openxmlformats.org/officeDocument/2006/relationships/image" Target="../media/image195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emf"/><Relationship Id="rId5" Type="http://schemas.openxmlformats.org/officeDocument/2006/relationships/image" Target="../media/image193.emf"/><Relationship Id="rId4" Type="http://schemas.openxmlformats.org/officeDocument/2006/relationships/image" Target="../media/image19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7" Type="http://schemas.openxmlformats.org/officeDocument/2006/relationships/image" Target="../media/image201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emf"/><Relationship Id="rId5" Type="http://schemas.openxmlformats.org/officeDocument/2006/relationships/image" Target="../media/image199.emf"/><Relationship Id="rId4" Type="http://schemas.openxmlformats.org/officeDocument/2006/relationships/image" Target="../media/image198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emf"/><Relationship Id="rId3" Type="http://schemas.openxmlformats.org/officeDocument/2006/relationships/image" Target="../media/image202.jpeg"/><Relationship Id="rId7" Type="http://schemas.openxmlformats.org/officeDocument/2006/relationships/image" Target="../media/image206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emf"/><Relationship Id="rId5" Type="http://schemas.openxmlformats.org/officeDocument/2006/relationships/image" Target="../media/image204.emf"/><Relationship Id="rId4" Type="http://schemas.openxmlformats.org/officeDocument/2006/relationships/image" Target="../media/image20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7" Type="http://schemas.openxmlformats.org/officeDocument/2006/relationships/image" Target="../media/image21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emf"/><Relationship Id="rId5" Type="http://schemas.openxmlformats.org/officeDocument/2006/relationships/image" Target="../media/image211.emf"/><Relationship Id="rId4" Type="http://schemas.openxmlformats.org/officeDocument/2006/relationships/image" Target="../media/image210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6.jpeg"/><Relationship Id="rId4" Type="http://schemas.openxmlformats.org/officeDocument/2006/relationships/image" Target="../media/image21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9.jpeg"/><Relationship Id="rId4" Type="http://schemas.openxmlformats.org/officeDocument/2006/relationships/image" Target="../media/image2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emf"/><Relationship Id="rId3" Type="http://schemas.openxmlformats.org/officeDocument/2006/relationships/image" Target="../media/image221.jpeg"/><Relationship Id="rId7" Type="http://schemas.openxmlformats.org/officeDocument/2006/relationships/image" Target="../media/image225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4.emf"/><Relationship Id="rId5" Type="http://schemas.openxmlformats.org/officeDocument/2006/relationships/image" Target="../media/image223.emf"/><Relationship Id="rId4" Type="http://schemas.openxmlformats.org/officeDocument/2006/relationships/image" Target="../media/image222.emf"/><Relationship Id="rId9" Type="http://schemas.openxmlformats.org/officeDocument/2006/relationships/image" Target="../media/image227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2.emf"/><Relationship Id="rId5" Type="http://schemas.openxmlformats.org/officeDocument/2006/relationships/image" Target="../media/image230.emf"/><Relationship Id="rId4" Type="http://schemas.openxmlformats.org/officeDocument/2006/relationships/image" Target="../media/image229.e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emf"/><Relationship Id="rId3" Type="http://schemas.openxmlformats.org/officeDocument/2006/relationships/image" Target="../media/image231.jpeg"/><Relationship Id="rId7" Type="http://schemas.openxmlformats.org/officeDocument/2006/relationships/image" Target="../media/image235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4.emf"/><Relationship Id="rId5" Type="http://schemas.openxmlformats.org/officeDocument/2006/relationships/image" Target="../media/image233.emf"/><Relationship Id="rId10" Type="http://schemas.openxmlformats.org/officeDocument/2006/relationships/image" Target="../media/image238.emf"/><Relationship Id="rId4" Type="http://schemas.openxmlformats.org/officeDocument/2006/relationships/image" Target="../media/image232.emf"/><Relationship Id="rId9" Type="http://schemas.openxmlformats.org/officeDocument/2006/relationships/image" Target="../media/image237.em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emf"/><Relationship Id="rId3" Type="http://schemas.openxmlformats.org/officeDocument/2006/relationships/image" Target="../media/image231.jpeg"/><Relationship Id="rId7" Type="http://schemas.openxmlformats.org/officeDocument/2006/relationships/image" Target="../media/image240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emf"/><Relationship Id="rId5" Type="http://schemas.openxmlformats.org/officeDocument/2006/relationships/image" Target="../media/image238.emf"/><Relationship Id="rId4" Type="http://schemas.openxmlformats.org/officeDocument/2006/relationships/image" Target="../media/image232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5.emf"/><Relationship Id="rId5" Type="http://schemas.openxmlformats.org/officeDocument/2006/relationships/image" Target="../media/image244.emf"/><Relationship Id="rId4" Type="http://schemas.openxmlformats.org/officeDocument/2006/relationships/image" Target="../media/image243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emf"/><Relationship Id="rId7" Type="http://schemas.openxmlformats.org/officeDocument/2006/relationships/image" Target="../media/image243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9.emf"/><Relationship Id="rId5" Type="http://schemas.openxmlformats.org/officeDocument/2006/relationships/image" Target="../media/image248.emf"/><Relationship Id="rId4" Type="http://schemas.openxmlformats.org/officeDocument/2006/relationships/image" Target="../media/image247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emf"/><Relationship Id="rId7" Type="http://schemas.openxmlformats.org/officeDocument/2006/relationships/image" Target="../media/image196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emf"/><Relationship Id="rId5" Type="http://schemas.openxmlformats.org/officeDocument/2006/relationships/image" Target="../media/image246.emf"/><Relationship Id="rId4" Type="http://schemas.openxmlformats.org/officeDocument/2006/relationships/image" Target="../media/image251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5.emf"/><Relationship Id="rId5" Type="http://schemas.openxmlformats.org/officeDocument/2006/relationships/image" Target="../media/image254.emf"/><Relationship Id="rId4" Type="http://schemas.openxmlformats.org/officeDocument/2006/relationships/image" Target="../media/image25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10" Type="http://schemas.openxmlformats.org/officeDocument/2006/relationships/image" Target="../media/image25.emf"/><Relationship Id="rId4" Type="http://schemas.openxmlformats.org/officeDocument/2006/relationships/image" Target="../media/image19.emf"/><Relationship Id="rId9" Type="http://schemas.openxmlformats.org/officeDocument/2006/relationships/image" Target="../media/image24.em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.emf"/><Relationship Id="rId3" Type="http://schemas.openxmlformats.org/officeDocument/2006/relationships/image" Target="../media/image256.emf"/><Relationship Id="rId7" Type="http://schemas.openxmlformats.org/officeDocument/2006/relationships/image" Target="../media/image260.e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9.emf"/><Relationship Id="rId11" Type="http://schemas.openxmlformats.org/officeDocument/2006/relationships/image" Target="../media/image264.emf"/><Relationship Id="rId5" Type="http://schemas.openxmlformats.org/officeDocument/2006/relationships/image" Target="../media/image258.emf"/><Relationship Id="rId10" Type="http://schemas.openxmlformats.org/officeDocument/2006/relationships/image" Target="../media/image263.emf"/><Relationship Id="rId4" Type="http://schemas.openxmlformats.org/officeDocument/2006/relationships/image" Target="../media/image257.emf"/><Relationship Id="rId9" Type="http://schemas.openxmlformats.org/officeDocument/2006/relationships/image" Target="../media/image262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e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e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emf"/><Relationship Id="rId7" Type="http://schemas.openxmlformats.org/officeDocument/2006/relationships/image" Target="../media/image271.e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emf"/><Relationship Id="rId5" Type="http://schemas.openxmlformats.org/officeDocument/2006/relationships/image" Target="../media/image269.emf"/><Relationship Id="rId4" Type="http://schemas.openxmlformats.org/officeDocument/2006/relationships/image" Target="../media/image266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emf"/><Relationship Id="rId7" Type="http://schemas.openxmlformats.org/officeDocument/2006/relationships/image" Target="../media/image273.e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2.emf"/><Relationship Id="rId5" Type="http://schemas.openxmlformats.org/officeDocument/2006/relationships/image" Target="../media/image271.emf"/><Relationship Id="rId4" Type="http://schemas.openxmlformats.org/officeDocument/2006/relationships/image" Target="../media/image270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4.em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275.emf"/><Relationship Id="rId7" Type="http://schemas.openxmlformats.org/officeDocument/2006/relationships/image" Target="../media/image279.e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8.emf"/><Relationship Id="rId5" Type="http://schemas.openxmlformats.org/officeDocument/2006/relationships/image" Target="../media/image277.emf"/><Relationship Id="rId4" Type="http://schemas.openxmlformats.org/officeDocument/2006/relationships/image" Target="../media/image276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emf"/><Relationship Id="rId7" Type="http://schemas.openxmlformats.org/officeDocument/2006/relationships/image" Target="../media/image285.e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4.png"/><Relationship Id="rId5" Type="http://schemas.openxmlformats.org/officeDocument/2006/relationships/image" Target="../media/image283.emf"/><Relationship Id="rId4" Type="http://schemas.openxmlformats.org/officeDocument/2006/relationships/image" Target="../media/image282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e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7.png"/><Relationship Id="rId4" Type="http://schemas.openxmlformats.org/officeDocument/2006/relationships/image" Target="../media/image285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e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9.emf"/><Relationship Id="rId4" Type="http://schemas.openxmlformats.org/officeDocument/2006/relationships/image" Target="../media/image28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e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3.jpeg"/><Relationship Id="rId4" Type="http://schemas.openxmlformats.org/officeDocument/2006/relationships/image" Target="../media/image292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.emf"/><Relationship Id="rId13" Type="http://schemas.openxmlformats.org/officeDocument/2006/relationships/image" Target="../media/image304.emf"/><Relationship Id="rId3" Type="http://schemas.openxmlformats.org/officeDocument/2006/relationships/image" Target="../media/image294.emf"/><Relationship Id="rId7" Type="http://schemas.openxmlformats.org/officeDocument/2006/relationships/image" Target="../media/image298.emf"/><Relationship Id="rId12" Type="http://schemas.openxmlformats.org/officeDocument/2006/relationships/image" Target="../media/image303.e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7.emf"/><Relationship Id="rId11" Type="http://schemas.openxmlformats.org/officeDocument/2006/relationships/image" Target="../media/image302.emf"/><Relationship Id="rId5" Type="http://schemas.openxmlformats.org/officeDocument/2006/relationships/image" Target="../media/image296.emf"/><Relationship Id="rId10" Type="http://schemas.openxmlformats.org/officeDocument/2006/relationships/image" Target="../media/image301.emf"/><Relationship Id="rId4" Type="http://schemas.openxmlformats.org/officeDocument/2006/relationships/image" Target="../media/image295.emf"/><Relationship Id="rId9" Type="http://schemas.openxmlformats.org/officeDocument/2006/relationships/image" Target="../media/image300.emf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9.emf"/><Relationship Id="rId3" Type="http://schemas.openxmlformats.org/officeDocument/2006/relationships/image" Target="../media/image303.emf"/><Relationship Id="rId7" Type="http://schemas.openxmlformats.org/officeDocument/2006/relationships/image" Target="../media/image308.em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7.emf"/><Relationship Id="rId5" Type="http://schemas.openxmlformats.org/officeDocument/2006/relationships/image" Target="../media/image306.emf"/><Relationship Id="rId10" Type="http://schemas.openxmlformats.org/officeDocument/2006/relationships/image" Target="../media/image304.emf"/><Relationship Id="rId4" Type="http://schemas.openxmlformats.org/officeDocument/2006/relationships/image" Target="../media/image305.emf"/><Relationship Id="rId9" Type="http://schemas.openxmlformats.org/officeDocument/2006/relationships/image" Target="../media/image310.emf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6.emf"/><Relationship Id="rId13" Type="http://schemas.openxmlformats.org/officeDocument/2006/relationships/image" Target="../media/image319.emf"/><Relationship Id="rId3" Type="http://schemas.openxmlformats.org/officeDocument/2006/relationships/image" Target="../media/image311.emf"/><Relationship Id="rId7" Type="http://schemas.openxmlformats.org/officeDocument/2006/relationships/image" Target="../media/image315.emf"/><Relationship Id="rId12" Type="http://schemas.openxmlformats.org/officeDocument/2006/relationships/image" Target="../media/image318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4.emf"/><Relationship Id="rId11" Type="http://schemas.openxmlformats.org/officeDocument/2006/relationships/image" Target="../media/image317.emf"/><Relationship Id="rId5" Type="http://schemas.openxmlformats.org/officeDocument/2006/relationships/image" Target="../media/image313.emf"/><Relationship Id="rId10" Type="http://schemas.openxmlformats.org/officeDocument/2006/relationships/image" Target="../media/image316.emf"/><Relationship Id="rId4" Type="http://schemas.openxmlformats.org/officeDocument/2006/relationships/image" Target="../media/image312.emf"/><Relationship Id="rId9" Type="http://schemas.openxmlformats.org/officeDocument/2006/relationships/image" Target="../media/image297.emf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5.emf"/><Relationship Id="rId3" Type="http://schemas.openxmlformats.org/officeDocument/2006/relationships/image" Target="../media/image320.emf"/><Relationship Id="rId7" Type="http://schemas.openxmlformats.org/officeDocument/2006/relationships/image" Target="../media/image324.emf"/><Relationship Id="rId12" Type="http://schemas.openxmlformats.org/officeDocument/2006/relationships/image" Target="../media/image329.em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3.emf"/><Relationship Id="rId11" Type="http://schemas.openxmlformats.org/officeDocument/2006/relationships/image" Target="../media/image328.emf"/><Relationship Id="rId5" Type="http://schemas.openxmlformats.org/officeDocument/2006/relationships/image" Target="../media/image322.emf"/><Relationship Id="rId10" Type="http://schemas.openxmlformats.org/officeDocument/2006/relationships/image" Target="../media/image327.emf"/><Relationship Id="rId4" Type="http://schemas.openxmlformats.org/officeDocument/2006/relationships/image" Target="../media/image321.emf"/><Relationship Id="rId9" Type="http://schemas.openxmlformats.org/officeDocument/2006/relationships/image" Target="../media/image326.emf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.emf"/><Relationship Id="rId13" Type="http://schemas.openxmlformats.org/officeDocument/2006/relationships/image" Target="../media/image335.emf"/><Relationship Id="rId3" Type="http://schemas.openxmlformats.org/officeDocument/2006/relationships/image" Target="../media/image329.emf"/><Relationship Id="rId7" Type="http://schemas.openxmlformats.org/officeDocument/2006/relationships/image" Target="../media/image330.emf"/><Relationship Id="rId12" Type="http://schemas.openxmlformats.org/officeDocument/2006/relationships/image" Target="../media/image334.e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7.emf"/><Relationship Id="rId11" Type="http://schemas.openxmlformats.org/officeDocument/2006/relationships/image" Target="../media/image333.emf"/><Relationship Id="rId5" Type="http://schemas.openxmlformats.org/officeDocument/2006/relationships/image" Target="../media/image320.emf"/><Relationship Id="rId10" Type="http://schemas.openxmlformats.org/officeDocument/2006/relationships/image" Target="../media/image332.emf"/><Relationship Id="rId4" Type="http://schemas.openxmlformats.org/officeDocument/2006/relationships/image" Target="../media/image328.emf"/><Relationship Id="rId9" Type="http://schemas.openxmlformats.org/officeDocument/2006/relationships/image" Target="../media/image324.emf"/><Relationship Id="rId14" Type="http://schemas.openxmlformats.org/officeDocument/2006/relationships/image" Target="../media/image336.emf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2.emf"/><Relationship Id="rId13" Type="http://schemas.openxmlformats.org/officeDocument/2006/relationships/image" Target="../media/image341.emf"/><Relationship Id="rId3" Type="http://schemas.openxmlformats.org/officeDocument/2006/relationships/image" Target="../media/image329.emf"/><Relationship Id="rId7" Type="http://schemas.openxmlformats.org/officeDocument/2006/relationships/image" Target="../media/image330.emf"/><Relationship Id="rId12" Type="http://schemas.openxmlformats.org/officeDocument/2006/relationships/image" Target="../media/image340.emf"/><Relationship Id="rId17" Type="http://schemas.openxmlformats.org/officeDocument/2006/relationships/image" Target="../media/image345.emf"/><Relationship Id="rId2" Type="http://schemas.openxmlformats.org/officeDocument/2006/relationships/notesSlide" Target="../notesSlides/notesSlide76.xml"/><Relationship Id="rId16" Type="http://schemas.openxmlformats.org/officeDocument/2006/relationships/image" Target="../media/image34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8.emf"/><Relationship Id="rId11" Type="http://schemas.openxmlformats.org/officeDocument/2006/relationships/image" Target="../media/image339.emf"/><Relationship Id="rId5" Type="http://schemas.openxmlformats.org/officeDocument/2006/relationships/image" Target="../media/image337.emf"/><Relationship Id="rId15" Type="http://schemas.openxmlformats.org/officeDocument/2006/relationships/image" Target="../media/image343.emf"/><Relationship Id="rId10" Type="http://schemas.openxmlformats.org/officeDocument/2006/relationships/image" Target="../media/image336.emf"/><Relationship Id="rId4" Type="http://schemas.openxmlformats.org/officeDocument/2006/relationships/image" Target="../media/image335.emf"/><Relationship Id="rId9" Type="http://schemas.openxmlformats.org/officeDocument/2006/relationships/image" Target="../media/image331.emf"/><Relationship Id="rId14" Type="http://schemas.openxmlformats.org/officeDocument/2006/relationships/image" Target="../media/image342.emf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6.emf"/><Relationship Id="rId13" Type="http://schemas.openxmlformats.org/officeDocument/2006/relationships/image" Target="../media/image350.emf"/><Relationship Id="rId3" Type="http://schemas.openxmlformats.org/officeDocument/2006/relationships/image" Target="../media/image346.emf"/><Relationship Id="rId7" Type="http://schemas.openxmlformats.org/officeDocument/2006/relationships/image" Target="../media/image331.emf"/><Relationship Id="rId12" Type="http://schemas.openxmlformats.org/officeDocument/2006/relationships/image" Target="../media/image349.emf"/><Relationship Id="rId17" Type="http://schemas.openxmlformats.org/officeDocument/2006/relationships/image" Target="../media/image337.emf"/><Relationship Id="rId2" Type="http://schemas.openxmlformats.org/officeDocument/2006/relationships/notesSlide" Target="../notesSlides/notesSlide77.xml"/><Relationship Id="rId16" Type="http://schemas.openxmlformats.org/officeDocument/2006/relationships/image" Target="../media/image3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2.emf"/><Relationship Id="rId11" Type="http://schemas.openxmlformats.org/officeDocument/2006/relationships/image" Target="../media/image348.emf"/><Relationship Id="rId5" Type="http://schemas.openxmlformats.org/officeDocument/2006/relationships/image" Target="../media/image330.emf"/><Relationship Id="rId15" Type="http://schemas.openxmlformats.org/officeDocument/2006/relationships/image" Target="../media/image352.emf"/><Relationship Id="rId10" Type="http://schemas.openxmlformats.org/officeDocument/2006/relationships/image" Target="../media/image347.emf"/><Relationship Id="rId4" Type="http://schemas.openxmlformats.org/officeDocument/2006/relationships/image" Target="../media/image329.emf"/><Relationship Id="rId9" Type="http://schemas.openxmlformats.org/officeDocument/2006/relationships/image" Target="../media/image345.emf"/><Relationship Id="rId14" Type="http://schemas.openxmlformats.org/officeDocument/2006/relationships/image" Target="../media/image351.emf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6.emf"/><Relationship Id="rId13" Type="http://schemas.openxmlformats.org/officeDocument/2006/relationships/image" Target="../media/image354.emf"/><Relationship Id="rId3" Type="http://schemas.openxmlformats.org/officeDocument/2006/relationships/image" Target="../media/image329.emf"/><Relationship Id="rId7" Type="http://schemas.openxmlformats.org/officeDocument/2006/relationships/image" Target="../media/image331.emf"/><Relationship Id="rId12" Type="http://schemas.openxmlformats.org/officeDocument/2006/relationships/image" Target="../media/image353.em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2.emf"/><Relationship Id="rId11" Type="http://schemas.openxmlformats.org/officeDocument/2006/relationships/image" Target="../media/image337.emf"/><Relationship Id="rId5" Type="http://schemas.openxmlformats.org/officeDocument/2006/relationships/image" Target="../media/image330.emf"/><Relationship Id="rId15" Type="http://schemas.openxmlformats.org/officeDocument/2006/relationships/image" Target="../media/image356.emf"/><Relationship Id="rId10" Type="http://schemas.openxmlformats.org/officeDocument/2006/relationships/image" Target="../media/image338.emf"/><Relationship Id="rId4" Type="http://schemas.openxmlformats.org/officeDocument/2006/relationships/image" Target="../media/image346.emf"/><Relationship Id="rId9" Type="http://schemas.openxmlformats.org/officeDocument/2006/relationships/image" Target="../media/image347.emf"/><Relationship Id="rId14" Type="http://schemas.openxmlformats.org/officeDocument/2006/relationships/image" Target="../media/image35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6.emf"/><Relationship Id="rId13" Type="http://schemas.openxmlformats.org/officeDocument/2006/relationships/image" Target="../media/image357.emf"/><Relationship Id="rId3" Type="http://schemas.openxmlformats.org/officeDocument/2006/relationships/image" Target="../media/image329.emf"/><Relationship Id="rId7" Type="http://schemas.openxmlformats.org/officeDocument/2006/relationships/image" Target="../media/image331.emf"/><Relationship Id="rId12" Type="http://schemas.openxmlformats.org/officeDocument/2006/relationships/image" Target="../media/image355.emf"/><Relationship Id="rId2" Type="http://schemas.openxmlformats.org/officeDocument/2006/relationships/notesSlide" Target="../notesSlides/notesSlide79.xml"/><Relationship Id="rId16" Type="http://schemas.openxmlformats.org/officeDocument/2006/relationships/image" Target="../media/image36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2.emf"/><Relationship Id="rId11" Type="http://schemas.openxmlformats.org/officeDocument/2006/relationships/image" Target="../media/image337.emf"/><Relationship Id="rId5" Type="http://schemas.openxmlformats.org/officeDocument/2006/relationships/image" Target="../media/image330.emf"/><Relationship Id="rId15" Type="http://schemas.openxmlformats.org/officeDocument/2006/relationships/image" Target="../media/image359.emf"/><Relationship Id="rId10" Type="http://schemas.openxmlformats.org/officeDocument/2006/relationships/image" Target="../media/image338.emf"/><Relationship Id="rId4" Type="http://schemas.openxmlformats.org/officeDocument/2006/relationships/image" Target="../media/image346.emf"/><Relationship Id="rId9" Type="http://schemas.openxmlformats.org/officeDocument/2006/relationships/image" Target="../media/image347.emf"/><Relationship Id="rId14" Type="http://schemas.openxmlformats.org/officeDocument/2006/relationships/image" Target="../media/image358.emf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5.emf"/><Relationship Id="rId3" Type="http://schemas.openxmlformats.org/officeDocument/2006/relationships/image" Target="../media/image361.emf"/><Relationship Id="rId7" Type="http://schemas.openxmlformats.org/officeDocument/2006/relationships/image" Target="../media/image364.emf"/><Relationship Id="rId12" Type="http://schemas.openxmlformats.org/officeDocument/2006/relationships/image" Target="../media/image367.emf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3.emf"/><Relationship Id="rId11" Type="http://schemas.openxmlformats.org/officeDocument/2006/relationships/image" Target="../media/image366.png"/><Relationship Id="rId5" Type="http://schemas.openxmlformats.org/officeDocument/2006/relationships/image" Target="../media/image362.emf"/><Relationship Id="rId10" Type="http://schemas.openxmlformats.org/officeDocument/2006/relationships/image" Target="../media/image365.emf"/><Relationship Id="rId4" Type="http://schemas.openxmlformats.org/officeDocument/2006/relationships/image" Target="../media/image360.emf"/><Relationship Id="rId9" Type="http://schemas.openxmlformats.org/officeDocument/2006/relationships/image" Target="../media/image359.emf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2.emf"/><Relationship Id="rId3" Type="http://schemas.openxmlformats.org/officeDocument/2006/relationships/image" Target="../media/image368.emf"/><Relationship Id="rId7" Type="http://schemas.openxmlformats.org/officeDocument/2006/relationships/image" Target="../media/image371.emf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4.emf"/><Relationship Id="rId5" Type="http://schemas.openxmlformats.org/officeDocument/2006/relationships/image" Target="../media/image370.emf"/><Relationship Id="rId10" Type="http://schemas.openxmlformats.org/officeDocument/2006/relationships/image" Target="../media/image374.emf"/><Relationship Id="rId4" Type="http://schemas.openxmlformats.org/officeDocument/2006/relationships/image" Target="../media/image369.emf"/><Relationship Id="rId9" Type="http://schemas.openxmlformats.org/officeDocument/2006/relationships/image" Target="../media/image373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5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1.emf"/><Relationship Id="rId13" Type="http://schemas.openxmlformats.org/officeDocument/2006/relationships/image" Target="../media/image386.emf"/><Relationship Id="rId3" Type="http://schemas.openxmlformats.org/officeDocument/2006/relationships/image" Target="../media/image376.emf"/><Relationship Id="rId7" Type="http://schemas.openxmlformats.org/officeDocument/2006/relationships/image" Target="../media/image380.emf"/><Relationship Id="rId12" Type="http://schemas.openxmlformats.org/officeDocument/2006/relationships/image" Target="../media/image385.emf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9.emf"/><Relationship Id="rId11" Type="http://schemas.openxmlformats.org/officeDocument/2006/relationships/image" Target="../media/image384.emf"/><Relationship Id="rId5" Type="http://schemas.openxmlformats.org/officeDocument/2006/relationships/image" Target="../media/image378.emf"/><Relationship Id="rId15" Type="http://schemas.openxmlformats.org/officeDocument/2006/relationships/image" Target="../media/image388.emf"/><Relationship Id="rId10" Type="http://schemas.openxmlformats.org/officeDocument/2006/relationships/image" Target="../media/image383.emf"/><Relationship Id="rId4" Type="http://schemas.openxmlformats.org/officeDocument/2006/relationships/image" Target="../media/image377.emf"/><Relationship Id="rId9" Type="http://schemas.openxmlformats.org/officeDocument/2006/relationships/image" Target="../media/image382.emf"/><Relationship Id="rId14" Type="http://schemas.openxmlformats.org/officeDocument/2006/relationships/image" Target="../media/image387.emf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8.emf"/><Relationship Id="rId3" Type="http://schemas.openxmlformats.org/officeDocument/2006/relationships/image" Target="../media/image383.emf"/><Relationship Id="rId7" Type="http://schemas.openxmlformats.org/officeDocument/2006/relationships/image" Target="../media/image387.emf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6.emf"/><Relationship Id="rId5" Type="http://schemas.openxmlformats.org/officeDocument/2006/relationships/image" Target="../media/image385.emf"/><Relationship Id="rId10" Type="http://schemas.openxmlformats.org/officeDocument/2006/relationships/image" Target="../media/image390.emf"/><Relationship Id="rId4" Type="http://schemas.openxmlformats.org/officeDocument/2006/relationships/image" Target="../media/image384.emf"/><Relationship Id="rId9" Type="http://schemas.openxmlformats.org/officeDocument/2006/relationships/image" Target="../media/image389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emf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2.png"/><Relationship Id="rId4" Type="http://schemas.openxmlformats.org/officeDocument/2006/relationships/image" Target="../media/image365.emf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8.emf"/><Relationship Id="rId3" Type="http://schemas.openxmlformats.org/officeDocument/2006/relationships/image" Target="../media/image393.emf"/><Relationship Id="rId7" Type="http://schemas.openxmlformats.org/officeDocument/2006/relationships/image" Target="../media/image397.emf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6.emf"/><Relationship Id="rId5" Type="http://schemas.openxmlformats.org/officeDocument/2006/relationships/image" Target="../media/image395.emf"/><Relationship Id="rId4" Type="http://schemas.openxmlformats.org/officeDocument/2006/relationships/image" Target="../media/image394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9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12" Type="http://schemas.openxmlformats.org/officeDocument/2006/relationships/image" Target="../media/image4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11" Type="http://schemas.openxmlformats.org/officeDocument/2006/relationships/image" Target="../media/image43.emf"/><Relationship Id="rId5" Type="http://schemas.openxmlformats.org/officeDocument/2006/relationships/image" Target="../media/image37.emf"/><Relationship Id="rId10" Type="http://schemas.openxmlformats.org/officeDocument/2006/relationships/image" Target="../media/image42.emf"/><Relationship Id="rId4" Type="http://schemas.openxmlformats.org/officeDocument/2006/relationships/image" Target="../media/image36.emf"/><Relationship Id="rId9" Type="http://schemas.openxmlformats.org/officeDocument/2006/relationships/image" Target="../media/image4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672208"/>
            <a:ext cx="7851648" cy="18288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Topological Insulators and Superconductors</a:t>
            </a:r>
            <a:endParaRPr lang="en-CA" sz="44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4221088"/>
            <a:ext cx="7854696" cy="1368152"/>
          </a:xfrm>
        </p:spPr>
        <p:txBody>
          <a:bodyPr>
            <a:normAutofit/>
          </a:bodyPr>
          <a:lstStyle/>
          <a:p>
            <a:pPr algn="ctr"/>
            <a:r>
              <a:rPr lang="en-CA" sz="2400" dirty="0" smtClean="0">
                <a:latin typeface="Times New Roman" pitchFamily="18" charset="0"/>
                <a:cs typeface="Times New Roman" pitchFamily="18" charset="0"/>
              </a:rPr>
              <a:t>Tejas Deshpande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33400" y="5185048"/>
            <a:ext cx="7854696" cy="1368152"/>
          </a:xfrm>
          <a:prstGeom prst="rect">
            <a:avLst/>
          </a:prstGeom>
        </p:spPr>
        <p:txBody>
          <a:bodyPr vert="horz" lIns="0" rIns="18288">
            <a:no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BD0D9"/>
              </a:buClr>
            </a:pPr>
            <a:r>
              <a:rPr lang="en-US" sz="1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Xiao-Liang Qi and </a:t>
            </a:r>
            <a:r>
              <a:rPr lang="en-US" sz="1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Shou</a:t>
            </a:r>
            <a:r>
              <a:rPr lang="en-US" sz="1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-Cheng Zhang. </a:t>
            </a:r>
            <a:r>
              <a:rPr lang="en-US" sz="1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“Topological </a:t>
            </a:r>
            <a:r>
              <a:rPr lang="en-US" sz="1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insulators and superconductors</a:t>
            </a:r>
            <a:r>
              <a:rPr lang="en-US" sz="1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.” </a:t>
            </a:r>
            <a:r>
              <a:rPr lang="en-US" sz="18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Reviews of Modern Physics</a:t>
            </a:r>
            <a:r>
              <a:rPr lang="en-US" sz="1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83</a:t>
            </a:r>
            <a:r>
              <a:rPr lang="en-US" sz="1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no. 4 (2011): 1057.</a:t>
            </a:r>
            <a:endParaRPr lang="en-CA" sz="1800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23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II. </a:t>
            </a:r>
            <a:r>
              <a:rPr lang="en-US" sz="3200" b="1" dirty="0">
                <a:latin typeface="Times New Roman" pitchFamily="18" charset="0"/>
              </a:rPr>
              <a:t>Two-Dimensional Topological </a:t>
            </a:r>
            <a:r>
              <a:rPr lang="en-US" sz="3200" b="1" dirty="0" smtClean="0">
                <a:latin typeface="Times New Roman" pitchFamily="18" charset="0"/>
              </a:rPr>
              <a:t>Insulators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Explicit solution of the helical edge states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B.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pic>
        <p:nvPicPr>
          <p:cNvPr id="1027" name="Picture 3" descr="C:\Users\Tejas\Downloads\CodeCogsEqn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929640"/>
            <a:ext cx="5179051" cy="120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Tejas\Downloads\CodeCogsEqn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087993"/>
            <a:ext cx="1599413" cy="25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C:\Users\Tejas\Downloads\CodeCogsEqn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498092"/>
            <a:ext cx="1782203" cy="28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28600" y="2724090"/>
            <a:ext cx="861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0 (i.e. assuming particle-hole symmetry) and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0 we get</a:t>
            </a:r>
          </a:p>
        </p:txBody>
      </p:sp>
      <p:pic>
        <p:nvPicPr>
          <p:cNvPr id="1033" name="Picture 9" descr="C:\Users\Tejas\Downloads\CodeCogsEqn.e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24" y="2301240"/>
            <a:ext cx="2894176" cy="28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Tejas\Downloads\CodeCogsEqn.em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062" y="2194560"/>
            <a:ext cx="4188938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Tejas\Downloads\CodeCogsEqn.em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124200"/>
            <a:ext cx="359487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28600" y="3699450"/>
            <a:ext cx="861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With the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ansatz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</a:t>
            </a:r>
          </a:p>
        </p:txBody>
      </p:sp>
      <p:pic>
        <p:nvPicPr>
          <p:cNvPr id="2051" name="Picture 3" descr="C:\Users\Tejas\Downloads\CodeCogsEqn.em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600" y="3769965"/>
            <a:ext cx="1218600" cy="25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Tejas\Downloads\CodeCogsEqn.em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99560"/>
            <a:ext cx="3198826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Tejas\Downloads\CodeCogsEqn.em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920" y="4705350"/>
            <a:ext cx="2345806" cy="25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Tejas\Downloads\CodeCogsEqn.em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25" y="5044440"/>
            <a:ext cx="2757083" cy="25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Tejas\Downloads\CodeCogsEqn.em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703" y="5318760"/>
            <a:ext cx="202592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Tejas\Downloads\CodeCogsEqn.em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538" y="5928360"/>
            <a:ext cx="1447087" cy="24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Tejas\Downloads\CodeCogsEqn.em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242" y="6248400"/>
            <a:ext cx="2178248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Tejas\Downloads\CodeCogsEqn.emf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082" y="3977640"/>
            <a:ext cx="3747196" cy="67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Tejas\Downloads\CodeCogsEqn.emf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82" y="4705350"/>
            <a:ext cx="4554518" cy="25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Tejas\Downloads\CodeCogsEqn.emf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05" y="5060287"/>
            <a:ext cx="1081507" cy="24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Tejas\Downloads\CodeCogsEqn.emf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021" y="5394960"/>
            <a:ext cx="4021381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ejas\Downloads\CodeCogsEqn.emf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583" y="5989320"/>
            <a:ext cx="3137896" cy="41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Tejas\Downloads\CodeCogsEqn.emf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316" y="6431280"/>
            <a:ext cx="929183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20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Q:\LENOVO\Journal Club\Topological Insulators and Superconductors\qh_qs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1371600"/>
            <a:ext cx="5057775" cy="278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II. </a:t>
            </a:r>
            <a:r>
              <a:rPr lang="en-US" sz="3200" b="1" dirty="0">
                <a:latin typeface="Times New Roman" pitchFamily="18" charset="0"/>
              </a:rPr>
              <a:t>Two-Dimensional Topological </a:t>
            </a:r>
            <a:r>
              <a:rPr lang="en-US" sz="3200" b="1" dirty="0" smtClean="0">
                <a:latin typeface="Times New Roman" pitchFamily="18" charset="0"/>
              </a:rPr>
              <a:t>Insulators</a:t>
            </a:r>
            <a:endParaRPr lang="en-US" sz="3200" b="1" dirty="0"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197114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Explicit solution of the BHZ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model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pair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of helical edge states exponentially localized at the edge</a:t>
            </a: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Physical properties of the helical edge states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C.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28600" y="1800761"/>
            <a:ext cx="3886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concept of “helical” edge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state 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states with opposite spin counter-propagate at a given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edge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QH protected by “chiral”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edge states;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QSH edge states protected due to destructive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interference between all possible backscattering paths</a:t>
            </a: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8600" y="4552890"/>
            <a:ext cx="4038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SOC provides spin-momentum locking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Clockwise and anticlockwise rotation of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spin pick up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±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π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phase leading to destructive interference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838200" y="838200"/>
            <a:ext cx="7467600" cy="400110"/>
            <a:chOff x="533400" y="598944"/>
            <a:chExt cx="7467600" cy="400110"/>
          </a:xfrm>
        </p:grpSpPr>
        <p:sp>
          <p:nvSpPr>
            <p:cNvPr id="27" name="TextBox 26"/>
            <p:cNvSpPr txBox="1"/>
            <p:nvPr/>
          </p:nvSpPr>
          <p:spPr>
            <a:xfrm>
              <a:off x="838200" y="598944"/>
              <a:ext cx="7162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Topological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protection of the helical edge states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1.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pic>
        <p:nvPicPr>
          <p:cNvPr id="3076" name="Picture 4" descr="Q:\LENOVO\Journal Club\Topological Insulators and Superconductors\antireflection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05450" y="3197226"/>
            <a:ext cx="249237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46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228600" y="561969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Define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“chirality” operator</a:t>
            </a: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8600" y="523869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Electron operators: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II. </a:t>
            </a:r>
            <a:r>
              <a:rPr lang="en-US" sz="3200" b="1" dirty="0">
                <a:latin typeface="Times New Roman" pitchFamily="18" charset="0"/>
              </a:rPr>
              <a:t>Two-Dimensional Topological </a:t>
            </a:r>
            <a:r>
              <a:rPr lang="en-US" sz="3200" b="1" dirty="0" smtClean="0">
                <a:latin typeface="Times New Roman" pitchFamily="18" charset="0"/>
              </a:rPr>
              <a:t>Insulators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Physical properties of the helical edge states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C.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28600" y="4769584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If TR symmetry is not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present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838200" y="838200"/>
            <a:ext cx="7467600" cy="400110"/>
            <a:chOff x="533400" y="598944"/>
            <a:chExt cx="7467600" cy="400110"/>
          </a:xfrm>
        </p:grpSpPr>
        <p:sp>
          <p:nvSpPr>
            <p:cNvPr id="27" name="TextBox 26"/>
            <p:cNvSpPr txBox="1"/>
            <p:nvPr/>
          </p:nvSpPr>
          <p:spPr>
            <a:xfrm>
              <a:off x="838200" y="598944"/>
              <a:ext cx="7162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Topological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protection of the helical edge states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1.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pic>
        <p:nvPicPr>
          <p:cNvPr id="11268" name="Picture 4" descr="C:\Users\Tejas\Downloads\80608Fig05.em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" t="37485" r="50000" b="25031"/>
          <a:stretch/>
        </p:blipFill>
        <p:spPr bwMode="auto">
          <a:xfrm rot="16200000">
            <a:off x="1497795" y="3003135"/>
            <a:ext cx="1733890" cy="182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Tejas\Downloads\80608Fig05.em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" r="50000" b="62515"/>
          <a:stretch/>
        </p:blipFill>
        <p:spPr bwMode="auto">
          <a:xfrm rot="16200000">
            <a:off x="3250420" y="3003111"/>
            <a:ext cx="1733890" cy="182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017867" y="3124200"/>
            <a:ext cx="1830733" cy="1775191"/>
            <a:chOff x="5323681" y="3810000"/>
            <a:chExt cx="1830733" cy="1775191"/>
          </a:xfrm>
        </p:grpSpPr>
        <p:pic>
          <p:nvPicPr>
            <p:cNvPr id="11269" name="Picture 5" descr="C:\Users\Tejas\Downloads\80608Fig05.emf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35" r="51935" b="47930"/>
            <a:stretch/>
          </p:blipFill>
          <p:spPr bwMode="auto">
            <a:xfrm rot="16200000">
              <a:off x="5361846" y="3792623"/>
              <a:ext cx="1754403" cy="1830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5410200" y="3810000"/>
              <a:ext cx="45720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206490" y="3830787"/>
              <a:ext cx="45720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28600" y="1197114"/>
            <a:ext cx="8686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physical description of edge state protection works only for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single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pair of edge states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With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(say) two forward-movers and two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backward-movers backscattering is possible without spin flip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 other words, TRS perturbations can destroy edge states in pairs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Robust or non-dissipative edge transport requires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odd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number of edge states</a:t>
            </a:r>
          </a:p>
        </p:txBody>
      </p:sp>
      <p:pic>
        <p:nvPicPr>
          <p:cNvPr id="11270" name="Picture 6" descr="C:\Users\Tejas\Downloads\CodeCogsEqn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337" y="4753950"/>
            <a:ext cx="3122663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Tejas\Downloads\CodeCogsEqn.e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730" y="5334000"/>
            <a:ext cx="3594870" cy="25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:\Users\Tejas\Downloads\CodeCogsEqn.em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240" y="5364480"/>
            <a:ext cx="194976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C:\Users\Tejas\Downloads\CodeCogsEqn.em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710" y="5593080"/>
            <a:ext cx="4067078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28600" y="607689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Any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operator that changes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by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2(2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-1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is odd under TR</a:t>
            </a: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5740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Q:\toposcat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90800"/>
            <a:ext cx="4150821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II. </a:t>
            </a:r>
            <a:r>
              <a:rPr lang="en-US" sz="3200" b="1" dirty="0">
                <a:latin typeface="Times New Roman" pitchFamily="18" charset="0"/>
              </a:rPr>
              <a:t>Two-Dimensional Topological </a:t>
            </a:r>
            <a:r>
              <a:rPr lang="en-US" sz="3200" b="1" dirty="0" smtClean="0">
                <a:latin typeface="Times New Roman" pitchFamily="18" charset="0"/>
              </a:rPr>
              <a:t>Insulators</a:t>
            </a:r>
            <a:endParaRPr lang="en-US" sz="3200" b="1" dirty="0"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197114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Only two TR invariant non-chiral interactions can be added</a:t>
            </a: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Physical properties of the helical edge states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C.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28600" y="5623560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Combined with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Umklapp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term we get (opens a gap at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π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/2)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838200" y="838200"/>
            <a:ext cx="7467600" cy="400110"/>
            <a:chOff x="533400" y="598944"/>
            <a:chExt cx="7467600" cy="400110"/>
          </a:xfrm>
        </p:grpSpPr>
        <p:sp>
          <p:nvSpPr>
            <p:cNvPr id="27" name="TextBox 26"/>
            <p:cNvSpPr txBox="1"/>
            <p:nvPr/>
          </p:nvSpPr>
          <p:spPr>
            <a:xfrm>
              <a:off x="838200" y="598944"/>
              <a:ext cx="7162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</a:rPr>
                <a:t>Interactions and quenched disorder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pic>
        <p:nvPicPr>
          <p:cNvPr id="1026" name="Picture 2" descr="C:\Users\Tejas\Downloads\CodeCogsEqn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19" y="1554480"/>
            <a:ext cx="2300108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ejas\Downloads\CodeCogsEqn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87880"/>
            <a:ext cx="5605561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28600" y="2559784"/>
            <a:ext cx="495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We can “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bosonize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” the Hamiltonian</a:t>
            </a:r>
          </a:p>
        </p:txBody>
      </p:sp>
      <p:pic>
        <p:nvPicPr>
          <p:cNvPr id="1028" name="Picture 4" descr="C:\Users\Tejas\Downloads\CodeCogsEqn.e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59894"/>
            <a:ext cx="3518708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28600" y="469005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forward scattering term simply renormalizes the parameters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and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</a:t>
            </a:r>
            <a:endParaRPr lang="en-US" sz="2000" i="1" baseline="-25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1029" name="Picture 5" descr="C:\Users\Tejas\Downloads\CodeCogsEqn.em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19" y="5080369"/>
            <a:ext cx="3503476" cy="59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Tejas\Downloads\CodeCogsEqn.em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04560"/>
            <a:ext cx="4935331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62400" y="1487269"/>
            <a:ext cx="16587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orward scattering term</a:t>
            </a:r>
            <a:endParaRPr lang="en-US" dirty="0"/>
          </a:p>
        </p:txBody>
      </p:sp>
      <p:cxnSp>
        <p:nvCxnSpPr>
          <p:cNvPr id="6" name="Straight Arrow Connector 5"/>
          <p:cNvCxnSpPr>
            <a:stCxn id="2" idx="1"/>
            <a:endCxn id="1026" idx="3"/>
          </p:cNvCxnSpPr>
          <p:nvPr/>
        </p:nvCxnSpPr>
        <p:spPr>
          <a:xfrm flipH="1" flipV="1">
            <a:off x="3002527" y="1805940"/>
            <a:ext cx="959873" cy="449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7162800" y="1286470"/>
            <a:ext cx="1828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Two-particle backscattering or “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Umklapp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” term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26" idx="1"/>
            <a:endCxn id="1027" idx="3"/>
          </p:cNvCxnSpPr>
          <p:nvPr/>
        </p:nvCxnSpPr>
        <p:spPr>
          <a:xfrm flipH="1">
            <a:off x="6291361" y="1748135"/>
            <a:ext cx="871439" cy="59120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28600" y="3409890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Boson to fermion field operators</a:t>
            </a:r>
          </a:p>
        </p:txBody>
      </p:sp>
      <p:pic>
        <p:nvPicPr>
          <p:cNvPr id="1032" name="Picture 8" descr="C:\Users\Tejas\Downloads\CodeCogsEqn.em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733800"/>
            <a:ext cx="226964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Tejas\Downloads\CodeCogsEqn.em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19" y="4267200"/>
            <a:ext cx="2361038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92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II. </a:t>
            </a:r>
            <a:r>
              <a:rPr lang="en-US" sz="3200" b="1" dirty="0">
                <a:latin typeface="Times New Roman" pitchFamily="18" charset="0"/>
              </a:rPr>
              <a:t>Two-Dimensional Topological </a:t>
            </a:r>
            <a:r>
              <a:rPr lang="en-US" sz="3200" b="1" dirty="0" smtClean="0">
                <a:latin typeface="Times New Roman" pitchFamily="18" charset="0"/>
              </a:rPr>
              <a:t>Insulators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Physical properties of the helical edge states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C.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28600" y="1143000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Total Hamiltonian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838200" y="838200"/>
            <a:ext cx="7467600" cy="400110"/>
            <a:chOff x="533400" y="598944"/>
            <a:chExt cx="7467600" cy="400110"/>
          </a:xfrm>
        </p:grpSpPr>
        <p:sp>
          <p:nvSpPr>
            <p:cNvPr id="27" name="TextBox 26"/>
            <p:cNvSpPr txBox="1"/>
            <p:nvPr/>
          </p:nvSpPr>
          <p:spPr>
            <a:xfrm>
              <a:off x="838200" y="598944"/>
              <a:ext cx="7162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</a:rPr>
                <a:t>Interactions and quenched disorder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pic>
        <p:nvPicPr>
          <p:cNvPr id="1030" name="Picture 6" descr="C:\Users\Tejas\Downloads\CodeCogsEqn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4935331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28600" y="203829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Interactions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can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spontaneously break time-reversal symmetry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 odd single-particle backscattering:</a:t>
            </a:r>
          </a:p>
        </p:txBody>
      </p:sp>
      <p:pic>
        <p:nvPicPr>
          <p:cNvPr id="2050" name="Picture 2" descr="C:\Users\Tejas\Downloads\CodeCogsEqn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438400"/>
            <a:ext cx="2086853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ejas\Downloads\CodeCogsEqn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438400"/>
            <a:ext cx="1843133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28600" y="272409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RG analysis 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Umklapp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term relevant for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&lt; 1/2 with a gap: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Bosonize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and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. For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&lt; 0 fixed points at</a:t>
            </a:r>
          </a:p>
        </p:txBody>
      </p:sp>
      <p:sp>
        <p:nvSpPr>
          <p:cNvPr id="3" name="Rectangle 2"/>
          <p:cNvSpPr/>
          <p:nvPr/>
        </p:nvSpPr>
        <p:spPr>
          <a:xfrm>
            <a:off x="4191000" y="1343055"/>
            <a:ext cx="1524000" cy="7905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273149" y="1238310"/>
            <a:ext cx="1524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Umklapp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term</a:t>
            </a:r>
            <a:endParaRPr lang="en-US" dirty="0"/>
          </a:p>
        </p:txBody>
      </p:sp>
      <p:cxnSp>
        <p:nvCxnSpPr>
          <p:cNvPr id="32" name="Straight Arrow Connector 31"/>
          <p:cNvCxnSpPr>
            <a:stCxn id="8" idx="1"/>
            <a:endCxn id="3" idx="3"/>
          </p:cNvCxnSpPr>
          <p:nvPr/>
        </p:nvCxnSpPr>
        <p:spPr>
          <a:xfrm flipH="1">
            <a:off x="5715000" y="1422976"/>
            <a:ext cx="558149" cy="31535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52" name="Picture 4" descr="C:\Users\Tejas\Downloads\CodeCogsEqn.e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537" y="2782371"/>
            <a:ext cx="1553716" cy="28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812312"/>
              </p:ext>
            </p:extLst>
          </p:nvPr>
        </p:nvGraphicFramePr>
        <p:xfrm>
          <a:off x="489755" y="3479728"/>
          <a:ext cx="4158445" cy="16734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6000"/>
                <a:gridCol w="958045"/>
                <a:gridCol w="914400"/>
              </a:tblGrid>
              <a:tr h="5578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578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578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3" name="Picture 5" descr="C:\Users\Tejas\Downloads\CodeCogsEqn.em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47" y="4086352"/>
            <a:ext cx="216301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Tejas\Downloads\CodeCogsEqn.em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47" y="4640072"/>
            <a:ext cx="2178248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Tejas\Downloads\CodeCogsEqn.em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00" y="3684524"/>
            <a:ext cx="609300" cy="19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1" descr="C:\Users\Tejas\Downloads\CodeCogsEqn.emf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12"/>
          <a:stretch/>
        </p:blipFill>
        <p:spPr bwMode="auto">
          <a:xfrm>
            <a:off x="3206502" y="4238752"/>
            <a:ext cx="155910" cy="19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1" descr="C:\Users\Tejas\Downloads\CodeCogsEqn.emf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12"/>
          <a:stretch/>
        </p:blipFill>
        <p:spPr bwMode="auto">
          <a:xfrm>
            <a:off x="4113196" y="4774184"/>
            <a:ext cx="155910" cy="19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987513" y="3659632"/>
            <a:ext cx="593887" cy="198120"/>
            <a:chOff x="6172500" y="3909060"/>
            <a:chExt cx="593887" cy="198120"/>
          </a:xfrm>
        </p:grpSpPr>
        <p:pic>
          <p:nvPicPr>
            <p:cNvPr id="2060" name="Picture 12" descr="C:\Users\Tejas\Downloads\CodeCogsEqn.emf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6040" y="3939540"/>
              <a:ext cx="350347" cy="167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11" descr="C:\Users\Tejas\Downloads\CodeCogsEqn.emf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029"/>
            <a:stretch/>
          </p:blipFill>
          <p:spPr bwMode="auto">
            <a:xfrm>
              <a:off x="6172500" y="3909060"/>
              <a:ext cx="243540" cy="198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61" name="Picture 13" descr="C:\Users\Tejas\Downloads\CodeCogsEqn.em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442" y="4238752"/>
            <a:ext cx="289417" cy="16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3" descr="C:\Users\Tejas\Downloads\CodeCogsEqn.em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962" y="4774184"/>
            <a:ext cx="289417" cy="16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Tejas\Downloads\CodeCogsEqn.em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033" y="3124200"/>
            <a:ext cx="1203367" cy="24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228599" y="5680501"/>
            <a:ext cx="8229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Due to thermal fluctuations TRS is restored for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&gt; 0</a:t>
            </a:r>
          </a:p>
        </p:txBody>
      </p:sp>
      <p:pic>
        <p:nvPicPr>
          <p:cNvPr id="2063" name="Picture 15" descr="C:\Users\Tejas\Downloads\instanton.emf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59"/>
          <a:stretch/>
        </p:blipFill>
        <p:spPr bwMode="auto">
          <a:xfrm>
            <a:off x="5167312" y="3644985"/>
            <a:ext cx="3595688" cy="121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228601" y="5985301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</a:t>
            </a:r>
          </a:p>
        </p:txBody>
      </p:sp>
      <p:pic>
        <p:nvPicPr>
          <p:cNvPr id="2064" name="Picture 16" descr="C:\Users\Tejas\Downloads\CodeCogsEqn.em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6122461"/>
            <a:ext cx="1081507" cy="16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2133600" y="6000690"/>
            <a:ext cx="70986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mass order parameter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is disordered + TR is preserved with a gap</a:t>
            </a:r>
            <a:endParaRPr lang="en-US" sz="2000" dirty="0"/>
          </a:p>
        </p:txBody>
      </p:sp>
      <p:sp>
        <p:nvSpPr>
          <p:cNvPr id="63" name="TextBox 62"/>
          <p:cNvSpPr txBox="1"/>
          <p:nvPr/>
        </p:nvSpPr>
        <p:spPr>
          <a:xfrm>
            <a:off x="228600" y="5334000"/>
            <a:ext cx="8229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&lt; 0,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is the (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Ising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-like) ordered quantity at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0</a:t>
            </a:r>
          </a:p>
        </p:txBody>
      </p:sp>
    </p:spTree>
    <p:extLst>
      <p:ext uri="{BB962C8B-B14F-4D97-AF65-F5344CB8AC3E}">
        <p14:creationId xmlns:p14="http://schemas.microsoft.com/office/powerpoint/2010/main" val="259006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II. </a:t>
            </a:r>
            <a:r>
              <a:rPr lang="en-US" sz="3200" b="1" dirty="0">
                <a:latin typeface="Times New Roman" pitchFamily="18" charset="0"/>
              </a:rPr>
              <a:t>Two-Dimensional Topological </a:t>
            </a:r>
            <a:r>
              <a:rPr lang="en-US" sz="3200" b="1" dirty="0" smtClean="0">
                <a:latin typeface="Times New Roman" pitchFamily="18" charset="0"/>
              </a:rPr>
              <a:t>Insulators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Physical properties of the helical edge states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C.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28600" y="1143000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Total Hamiltonian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838200" y="838200"/>
            <a:ext cx="7467600" cy="400110"/>
            <a:chOff x="533400" y="598944"/>
            <a:chExt cx="7467600" cy="400110"/>
          </a:xfrm>
        </p:grpSpPr>
        <p:sp>
          <p:nvSpPr>
            <p:cNvPr id="27" name="TextBox 26"/>
            <p:cNvSpPr txBox="1"/>
            <p:nvPr/>
          </p:nvSpPr>
          <p:spPr>
            <a:xfrm>
              <a:off x="838200" y="598944"/>
              <a:ext cx="7162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</a:rPr>
                <a:t>Interactions and quenched disorder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pic>
        <p:nvPicPr>
          <p:cNvPr id="1030" name="Picture 6" descr="C:\Users\Tejas\Downloads\CodeCogsEqn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4935331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0" y="1343055"/>
            <a:ext cx="1524000" cy="7905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273149" y="1238310"/>
            <a:ext cx="1524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Umklapp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term</a:t>
            </a:r>
            <a:endParaRPr lang="en-US" dirty="0"/>
          </a:p>
        </p:txBody>
      </p:sp>
      <p:cxnSp>
        <p:nvCxnSpPr>
          <p:cNvPr id="32" name="Straight Arrow Connector 31"/>
          <p:cNvCxnSpPr>
            <a:stCxn id="8" idx="1"/>
            <a:endCxn id="3" idx="3"/>
          </p:cNvCxnSpPr>
          <p:nvPr/>
        </p:nvCxnSpPr>
        <p:spPr>
          <a:xfrm flipH="1">
            <a:off x="5715000" y="1422976"/>
            <a:ext cx="558149" cy="31535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28600" y="213360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Two-particle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backscattering due to quenched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disorder</a:t>
            </a:r>
          </a:p>
        </p:txBody>
      </p:sp>
      <p:pic>
        <p:nvPicPr>
          <p:cNvPr id="3074" name="Picture 2" descr="C:\Users\Tejas\Downloads\CodeCogsEqn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18788"/>
            <a:ext cx="4447891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1905000" y="2438400"/>
            <a:ext cx="609600" cy="3470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495800" y="2618037"/>
            <a:ext cx="457200" cy="3470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/>
          <p:cNvCxnSpPr>
            <a:stCxn id="9" idx="1"/>
            <a:endCxn id="39" idx="3"/>
          </p:cNvCxnSpPr>
          <p:nvPr/>
        </p:nvCxnSpPr>
        <p:spPr>
          <a:xfrm flipH="1">
            <a:off x="2514600" y="2470666"/>
            <a:ext cx="3867849" cy="14127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9" idx="1"/>
            <a:endCxn id="40" idx="3"/>
          </p:cNvCxnSpPr>
          <p:nvPr/>
        </p:nvCxnSpPr>
        <p:spPr>
          <a:xfrm flipH="1">
            <a:off x="4953000" y="2470666"/>
            <a:ext cx="1429449" cy="32091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382449" y="2286000"/>
            <a:ext cx="268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Gaussian random variables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228600" y="3028890"/>
            <a:ext cx="8686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“replica trick” in disordered systems shows disorder relevant for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&lt; 3/8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and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show glassy behavior at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0 with TRS breaking; TRS again restored at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&gt; 0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Where would all these interactions come from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?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locally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doped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regions? Band bending?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But edge states are immune to electro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static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potential scattering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Potential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inhomogeneities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can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trap bulk electrons which may then interact with the edge electrons</a:t>
            </a: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3075" name="Picture 3" descr="C:\Users\Tejas\Downloads\KoenigDiss.em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9" t="9619" r="17672" b="77437"/>
          <a:stretch/>
        </p:blipFill>
        <p:spPr bwMode="auto">
          <a:xfrm>
            <a:off x="2514600" y="5265421"/>
            <a:ext cx="4716917" cy="144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tangle 51"/>
          <p:cNvSpPr/>
          <p:nvPr/>
        </p:nvSpPr>
        <p:spPr>
          <a:xfrm>
            <a:off x="4038600" y="5265421"/>
            <a:ext cx="834458" cy="60197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/>
          <p:cNvCxnSpPr>
            <a:stCxn id="61" idx="1"/>
          </p:cNvCxnSpPr>
          <p:nvPr/>
        </p:nvCxnSpPr>
        <p:spPr>
          <a:xfrm flipH="1" flipV="1">
            <a:off x="4876800" y="5867400"/>
            <a:ext cx="304800" cy="8587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5181600" y="5768607"/>
            <a:ext cx="712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&lt;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57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 animBg="1"/>
      <p:bldP spid="40" grpId="0" animBg="1"/>
      <p:bldP spid="9" grpId="0"/>
      <p:bldP spid="52" grpId="0" animBg="1"/>
      <p:bldP spid="6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886200" y="1447800"/>
            <a:ext cx="5181600" cy="3164840"/>
            <a:chOff x="3886200" y="1447800"/>
            <a:chExt cx="5181600" cy="3164840"/>
          </a:xfrm>
        </p:grpSpPr>
        <p:grpSp>
          <p:nvGrpSpPr>
            <p:cNvPr id="11" name="Group 10"/>
            <p:cNvGrpSpPr/>
            <p:nvPr/>
          </p:nvGrpSpPr>
          <p:grpSpPr>
            <a:xfrm>
              <a:off x="3886200" y="1447800"/>
              <a:ext cx="5181600" cy="3164840"/>
              <a:chOff x="3733800" y="1447800"/>
              <a:chExt cx="5181600" cy="3164840"/>
            </a:xfrm>
          </p:grpSpPr>
          <p:pic>
            <p:nvPicPr>
              <p:cNvPr id="67" name="Picture 66" descr="C:\Users\Tejas\Downloads\strong.emf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44"/>
              <a:stretch/>
            </p:blipFill>
            <p:spPr bwMode="auto">
              <a:xfrm rot="5400000">
                <a:off x="4742180" y="439420"/>
                <a:ext cx="3164840" cy="5181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67" descr="C:\Users\Tejas\Downloads\CodeCogsEqn.emf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0791" y="1564640"/>
                <a:ext cx="587409" cy="1722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79" descr="C:\Users\Tejas\Downloads\CodeCogsEqn.emf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2264"/>
              <a:stretch/>
            </p:blipFill>
            <p:spPr bwMode="auto">
              <a:xfrm>
                <a:off x="8671560" y="4323080"/>
                <a:ext cx="138014" cy="1219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0" name="Picture 69" descr="C:\Users\Tejas\Downloads\CodeCogsEqn.em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6430" y="2564382"/>
              <a:ext cx="548370" cy="15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70" descr="C:\Users\Tejas\Downloads\CodeCogsEqn.em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8028" y="3237840"/>
              <a:ext cx="548370" cy="15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II. </a:t>
            </a:r>
            <a:r>
              <a:rPr lang="en-US" sz="3200" b="1" dirty="0">
                <a:latin typeface="Times New Roman" pitchFamily="18" charset="0"/>
              </a:rPr>
              <a:t>Two-Dimensional Topological </a:t>
            </a:r>
            <a:r>
              <a:rPr lang="en-US" sz="3200" b="1" dirty="0" smtClean="0">
                <a:latin typeface="Times New Roman" pitchFamily="18" charset="0"/>
              </a:rPr>
              <a:t>Insulators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Physical properties of the helical edge states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C.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28600" y="114300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Static magnetic impurity breaks local TRS and opens a gap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838200" y="838200"/>
            <a:ext cx="7467600" cy="400110"/>
            <a:chOff x="533400" y="598944"/>
            <a:chExt cx="7467600" cy="400110"/>
          </a:xfrm>
        </p:grpSpPr>
        <p:sp>
          <p:nvSpPr>
            <p:cNvPr id="27" name="TextBox 26"/>
            <p:cNvSpPr txBox="1"/>
            <p:nvPr/>
          </p:nvSpPr>
          <p:spPr>
            <a:xfrm>
              <a:off x="838200" y="598944"/>
              <a:ext cx="7162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</a:rPr>
                <a:t>Interactions and quenched disorder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228600" y="142869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Quantum impurity  Kondo effect:</a:t>
            </a:r>
          </a:p>
        </p:txBody>
      </p:sp>
      <p:pic>
        <p:nvPicPr>
          <p:cNvPr id="4116" name="Picture 20" descr="C:\Users\Tejas\Downloads\CodeCogsEqn.em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69440"/>
            <a:ext cx="1858366" cy="19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7" name="Picture 21" descr="C:\Users\Tejas\Downloads\CodeCogsEqn.em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173728"/>
            <a:ext cx="3594870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C:\Users\Tejas\Downloads\CodeCogsEqn.em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19400"/>
            <a:ext cx="1949760" cy="56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76201" y="3500120"/>
            <a:ext cx="4008120" cy="1071880"/>
            <a:chOff x="76201" y="3307080"/>
            <a:chExt cx="4008120" cy="1071880"/>
          </a:xfrm>
        </p:grpSpPr>
        <p:pic>
          <p:nvPicPr>
            <p:cNvPr id="4121" name="Picture 25" descr="C:\Users\Tejas\Downloads\CodeCogsEqn.emf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748"/>
            <a:stretch/>
          </p:blipFill>
          <p:spPr bwMode="auto">
            <a:xfrm>
              <a:off x="76201" y="3307080"/>
              <a:ext cx="4008120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5" descr="C:\Users\Tejas\Downloads\CodeCogsEqn.emf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414"/>
            <a:stretch/>
          </p:blipFill>
          <p:spPr bwMode="auto">
            <a:xfrm>
              <a:off x="1758382" y="3830320"/>
              <a:ext cx="2318319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23" name="Picture 27" descr="C:\Users\Tejas\Downloads\CodeCogsEqn.em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154" y="5882640"/>
            <a:ext cx="1614646" cy="51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C:\Users\Tejas\Downloads\CodeCogsEqn.em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5867400"/>
            <a:ext cx="280278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extBox 95"/>
          <p:cNvSpPr txBox="1"/>
          <p:nvPr/>
        </p:nvSpPr>
        <p:spPr>
          <a:xfrm>
            <a:off x="228600" y="5105400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Doing the “standard” RG procedure we get flow equations</a:t>
            </a:r>
          </a:p>
        </p:txBody>
      </p:sp>
      <p:pic>
        <p:nvPicPr>
          <p:cNvPr id="5122" name="Picture 2" descr="C:\Users\Tejas\Downloads\CodeCogsEqn.em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0"/>
            <a:ext cx="4676378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Tejas\Downloads\kondoRG.em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892" y="4800600"/>
            <a:ext cx="3648075" cy="173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35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886200" y="1447800"/>
            <a:ext cx="5181600" cy="3164840"/>
            <a:chOff x="3886200" y="1447800"/>
            <a:chExt cx="5181600" cy="3164840"/>
          </a:xfrm>
        </p:grpSpPr>
        <p:grpSp>
          <p:nvGrpSpPr>
            <p:cNvPr id="11" name="Group 10"/>
            <p:cNvGrpSpPr/>
            <p:nvPr/>
          </p:nvGrpSpPr>
          <p:grpSpPr>
            <a:xfrm>
              <a:off x="3886200" y="1447800"/>
              <a:ext cx="5181600" cy="3164840"/>
              <a:chOff x="3733800" y="1447800"/>
              <a:chExt cx="5181600" cy="3164840"/>
            </a:xfrm>
          </p:grpSpPr>
          <p:pic>
            <p:nvPicPr>
              <p:cNvPr id="67" name="Picture 66" descr="C:\Users\Tejas\Downloads\strong.emf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44"/>
              <a:stretch/>
            </p:blipFill>
            <p:spPr bwMode="auto">
              <a:xfrm rot="5400000">
                <a:off x="4742180" y="439420"/>
                <a:ext cx="3164840" cy="5181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67" descr="C:\Users\Tejas\Downloads\CodeCogsEqn.emf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0791" y="1564640"/>
                <a:ext cx="587409" cy="1722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79" descr="C:\Users\Tejas\Downloads\CodeCogsEqn.emf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2264"/>
              <a:stretch/>
            </p:blipFill>
            <p:spPr bwMode="auto">
              <a:xfrm>
                <a:off x="8671560" y="4323080"/>
                <a:ext cx="138014" cy="1219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0" name="Picture 69" descr="C:\Users\Tejas\Downloads\CodeCogsEqn.em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6430" y="2564382"/>
              <a:ext cx="548370" cy="15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70" descr="C:\Users\Tejas\Downloads\CodeCogsEqn.em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8028" y="3237840"/>
              <a:ext cx="548370" cy="15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 descr="C:\Users\Tejas\Downloads\CodeCogsEqn.em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154" y="1869440"/>
            <a:ext cx="1370926" cy="3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 descr="C:\Users\Tejas\Downloads\CodeCogsEqn.em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920" y="3688080"/>
            <a:ext cx="781935" cy="14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 descr="C:\Users\Tejas\Downloads\CodeCogsEqn.em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134" y="2955595"/>
            <a:ext cx="1289686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7" descr="C:\Users\Tejas\Downloads\CodeCogsEqn.em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327" y="4307840"/>
            <a:ext cx="16248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 descr="C:\Users\Tejas\Downloads\CodeCogsEqn.em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560" y="4307840"/>
            <a:ext cx="192945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II. </a:t>
            </a:r>
            <a:r>
              <a:rPr lang="en-US" sz="3200" b="1" dirty="0">
                <a:latin typeface="Times New Roman" pitchFamily="18" charset="0"/>
              </a:rPr>
              <a:t>Two-Dimensional Topological </a:t>
            </a:r>
            <a:r>
              <a:rPr lang="en-US" sz="3200" b="1" dirty="0" smtClean="0">
                <a:latin typeface="Times New Roman" pitchFamily="18" charset="0"/>
              </a:rPr>
              <a:t>Insulators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Physical properties of the helical edge states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C.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28600" y="114300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Static magnetic impurity breaks local TRS and opens a gap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838200" y="838200"/>
            <a:ext cx="7467600" cy="400110"/>
            <a:chOff x="533400" y="598944"/>
            <a:chExt cx="7467600" cy="400110"/>
          </a:xfrm>
        </p:grpSpPr>
        <p:sp>
          <p:nvSpPr>
            <p:cNvPr id="27" name="TextBox 26"/>
            <p:cNvSpPr txBox="1"/>
            <p:nvPr/>
          </p:nvSpPr>
          <p:spPr>
            <a:xfrm>
              <a:off x="838200" y="598944"/>
              <a:ext cx="7162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</a:rPr>
                <a:t>Interactions and quenched disorder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228600" y="1428690"/>
            <a:ext cx="3581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Quantum impurity  Kondo effect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At high temperature (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 conductance (G) is log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weak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Coulomb interaction (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&gt; 1/4) conductance back to 2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/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At intermediate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the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~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2(4</a:t>
            </a:r>
            <a:r>
              <a:rPr lang="en-US" sz="2000" i="1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-1)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due to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Umklapp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term</a:t>
            </a:r>
          </a:p>
        </p:txBody>
      </p:sp>
      <p:pic>
        <p:nvPicPr>
          <p:cNvPr id="6146" name="Picture 2" descr="C:\Users\Tejas\Downloads\edge.emf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1" t="69868" r="6939"/>
          <a:stretch/>
        </p:blipFill>
        <p:spPr bwMode="auto">
          <a:xfrm flipV="1">
            <a:off x="3076331" y="5836198"/>
            <a:ext cx="2273720" cy="84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Tejas\Downloads\edge.emf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93" t="35958" r="7014" b="33328"/>
          <a:stretch/>
        </p:blipFill>
        <p:spPr bwMode="auto">
          <a:xfrm flipV="1">
            <a:off x="5587807" y="4464181"/>
            <a:ext cx="3141562" cy="120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Tejas\Downloads\edge.emf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93" t="10248" r="7014" b="64336"/>
          <a:stretch/>
        </p:blipFill>
        <p:spPr bwMode="auto">
          <a:xfrm flipV="1">
            <a:off x="5587807" y="5683169"/>
            <a:ext cx="3141562" cy="99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95600" y="5800129"/>
            <a:ext cx="2697480" cy="950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" descr="C:\Users\Tejas\Downloads\edge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8" t="58942" r="55370"/>
          <a:stretch/>
        </p:blipFill>
        <p:spPr bwMode="auto">
          <a:xfrm flipH="1" flipV="1">
            <a:off x="3657597" y="5257800"/>
            <a:ext cx="2080430" cy="152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5738028" y="4374628"/>
            <a:ext cx="2936973" cy="23076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4" descr="C:\Users\Tejas\Downloads\edge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33" b="41756"/>
          <a:stretch/>
        </p:blipFill>
        <p:spPr bwMode="auto">
          <a:xfrm flipH="1" flipV="1">
            <a:off x="5730901" y="4495800"/>
            <a:ext cx="3336899" cy="223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28600" y="4476690"/>
            <a:ext cx="55094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+mj-lt"/>
              <a:buAutoNum type="arabicPeriod" startAt="3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strong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Coulomb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interaction (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&lt; 1/4)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0 at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0 due to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Umklapp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At intermediate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the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~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2(1/4</a:t>
            </a:r>
            <a:r>
              <a:rPr lang="en-US" sz="2000" i="1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–1)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due to tunneling of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/2 charge </a:t>
            </a:r>
          </a:p>
        </p:txBody>
      </p:sp>
    </p:spTree>
    <p:extLst>
      <p:ext uri="{BB962C8B-B14F-4D97-AF65-F5344CB8AC3E}">
        <p14:creationId xmlns:p14="http://schemas.microsoft.com/office/powerpoint/2010/main" val="282000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II. </a:t>
            </a:r>
            <a:r>
              <a:rPr lang="en-US" sz="3200" b="1" dirty="0">
                <a:latin typeface="Times New Roman" pitchFamily="18" charset="0"/>
              </a:rPr>
              <a:t>Two-Dimensional Topological </a:t>
            </a:r>
            <a:r>
              <a:rPr lang="en-US" sz="3200" b="1" dirty="0" smtClean="0">
                <a:latin typeface="Times New Roman" pitchFamily="18" charset="0"/>
              </a:rPr>
              <a:t>Insulators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Physical properties of the helical edge states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C.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8200" y="838200"/>
            <a:ext cx="7467600" cy="400110"/>
            <a:chOff x="533400" y="598944"/>
            <a:chExt cx="7467600" cy="400110"/>
          </a:xfrm>
        </p:grpSpPr>
        <p:sp>
          <p:nvSpPr>
            <p:cNvPr id="27" name="TextBox 26"/>
            <p:cNvSpPr txBox="1"/>
            <p:nvPr/>
          </p:nvSpPr>
          <p:spPr>
            <a:xfrm>
              <a:off x="838200" y="598944"/>
              <a:ext cx="7162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Helical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edge states and the holographic principle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3.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28600" y="1197114"/>
            <a:ext cx="8686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physical description of edge state protection works only for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single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pair of edge states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With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(say) two forward-movers and two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backward-movers backscattering is possible without spin flip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 other words, TRS perturbations can destroy edge states in pairs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Robust or non-dissipative edge transport requires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odd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number of edge states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Fermion doubling theorem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08"/>
          <a:stretch/>
        </p:blipFill>
        <p:spPr bwMode="auto">
          <a:xfrm>
            <a:off x="2189934" y="3581400"/>
            <a:ext cx="2554331" cy="202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4744265" y="3581400"/>
            <a:ext cx="2534466" cy="202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216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II. </a:t>
            </a:r>
            <a:r>
              <a:rPr lang="en-US" sz="3200" b="1" dirty="0">
                <a:latin typeface="Times New Roman" pitchFamily="18" charset="0"/>
              </a:rPr>
              <a:t>Two-Dimensional Topological </a:t>
            </a:r>
            <a:r>
              <a:rPr lang="en-US" sz="3200" b="1" dirty="0" smtClean="0">
                <a:latin typeface="Times New Roman" pitchFamily="18" charset="0"/>
              </a:rPr>
              <a:t>Insulators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Physical properties of the helical edge states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C.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8200" y="838200"/>
            <a:ext cx="7467600" cy="400110"/>
            <a:chOff x="533400" y="598944"/>
            <a:chExt cx="7467600" cy="400110"/>
          </a:xfrm>
        </p:grpSpPr>
        <p:sp>
          <p:nvSpPr>
            <p:cNvPr id="27" name="TextBox 26"/>
            <p:cNvSpPr txBox="1"/>
            <p:nvPr/>
          </p:nvSpPr>
          <p:spPr>
            <a:xfrm>
              <a:off x="838200" y="598944"/>
              <a:ext cx="7162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Transport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theory of the helical edge states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28600" y="1197114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Using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Landauer-Büttiker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formalism for an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-terminal device</a:t>
            </a:r>
          </a:p>
        </p:txBody>
      </p:sp>
      <p:pic>
        <p:nvPicPr>
          <p:cNvPr id="12" name="Picture 3" descr="D:\Tejas Files\Backup\Lenovo W520\Documents\Caltech\Paper Discussions\The Quantum Spin Hall Effect\JPSJ Article\80608Fig07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88" y="533400"/>
            <a:ext cx="3338512" cy="201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Tejas\Downloads\CodeCogsEqn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764318"/>
            <a:ext cx="2391503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28600" y="2340114"/>
            <a:ext cx="541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the helical edge channels we expect</a:t>
            </a:r>
          </a:p>
        </p:txBody>
      </p:sp>
      <p:pic>
        <p:nvPicPr>
          <p:cNvPr id="13315" name="Picture 3" descr="C:\Users\Tejas\Downloads\CodeCogsEqn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745938"/>
            <a:ext cx="2955106" cy="24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Tejas\Downloads\CodeCogsEqn.e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76600"/>
            <a:ext cx="5590328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28600" y="2895600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a 2-point transport measurement between terminals 1 and 4</a:t>
            </a:r>
          </a:p>
        </p:txBody>
      </p:sp>
      <p:pic>
        <p:nvPicPr>
          <p:cNvPr id="13317" name="Picture 5" descr="C:\Users\Tejas\Downloads\CodeCogsEqn.em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408" y="3413760"/>
            <a:ext cx="2604758" cy="132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Tejas\Downloads\arrow.em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53950"/>
            <a:ext cx="472500" cy="44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C:\Users\Tejas\Downloads\CodeCogsEqn.em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437" y="5004434"/>
            <a:ext cx="2513363" cy="170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C:\Users\Tejas\Downloads\CodeCogsEqn.em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640" y="5004434"/>
            <a:ext cx="3229290" cy="170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97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ab.edc.uoc.gr/materials/pc/img/duck_chopping_atoms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0"/>
          <a:stretch/>
        </p:blipFill>
        <p:spPr bwMode="auto">
          <a:xfrm>
            <a:off x="5791200" y="288686"/>
            <a:ext cx="3017378" cy="207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I. Introduction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791200" y="152400"/>
            <a:ext cx="3200400" cy="3970290"/>
            <a:chOff x="5867400" y="76200"/>
            <a:chExt cx="3200400" cy="3970290"/>
          </a:xfrm>
        </p:grpSpPr>
        <p:sp>
          <p:nvSpPr>
            <p:cNvPr id="3" name="Rectangle 2"/>
            <p:cNvSpPr/>
            <p:nvPr/>
          </p:nvSpPr>
          <p:spPr>
            <a:xfrm>
              <a:off x="5867400" y="76200"/>
              <a:ext cx="3200400" cy="2438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http://www.woodrow.org/teachers/ci/1992/MENDELEEV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252938"/>
              <a:ext cx="3044825" cy="3793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5740352" y="152400"/>
            <a:ext cx="3251248" cy="4038600"/>
            <a:chOff x="5740352" y="152400"/>
            <a:chExt cx="3251248" cy="4038600"/>
          </a:xfrm>
        </p:grpSpPr>
        <p:sp>
          <p:nvSpPr>
            <p:cNvPr id="10" name="Rectangle 9"/>
            <p:cNvSpPr/>
            <p:nvPr/>
          </p:nvSpPr>
          <p:spPr>
            <a:xfrm>
              <a:off x="5791200" y="152400"/>
              <a:ext cx="3200400" cy="403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0" name="Picture 6" descr="http://homepage.univie.ac.at/bernhard.reischl/images/cp-boltzmann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0352" y="455417"/>
              <a:ext cx="3251248" cy="2744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4" name="Picture 10" descr="http://images.tandf.co.uk/common/jackets/amazon/978075030/978075030759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" t="7025" r="6287" b="39724"/>
          <a:stretch/>
        </p:blipFill>
        <p:spPr bwMode="auto">
          <a:xfrm>
            <a:off x="5559504" y="259080"/>
            <a:ext cx="3401615" cy="290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5027384" y="76200"/>
            <a:ext cx="4087308" cy="4191000"/>
            <a:chOff x="5027384" y="76200"/>
            <a:chExt cx="4087308" cy="4191000"/>
          </a:xfrm>
        </p:grpSpPr>
        <p:sp>
          <p:nvSpPr>
            <p:cNvPr id="15" name="Rectangle 14"/>
            <p:cNvSpPr/>
            <p:nvPr/>
          </p:nvSpPr>
          <p:spPr>
            <a:xfrm>
              <a:off x="5334000" y="76200"/>
              <a:ext cx="3733800" cy="411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2" descr="C:\Users\Tejas\Downloads\Standard_Model_of_Elementary_Particles.em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7384" y="351305"/>
              <a:ext cx="4087308" cy="3915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Rectangle 19"/>
          <p:cNvSpPr/>
          <p:nvPr/>
        </p:nvSpPr>
        <p:spPr>
          <a:xfrm>
            <a:off x="5181600" y="76200"/>
            <a:ext cx="3886200" cy="411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 descr="http://www.mlahanas.de/Physics/Bios/images/PhilipWarrenAnderso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400" y="152400"/>
            <a:ext cx="2739200" cy="327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4" b="19349"/>
          <a:stretch/>
        </p:blipFill>
        <p:spPr bwMode="auto">
          <a:xfrm>
            <a:off x="3161881" y="3361905"/>
            <a:ext cx="5943600" cy="3419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581400" y="76200"/>
            <a:ext cx="5486400" cy="6705600"/>
            <a:chOff x="3581400" y="76200"/>
            <a:chExt cx="5486400" cy="6705600"/>
          </a:xfrm>
        </p:grpSpPr>
        <p:sp>
          <p:nvSpPr>
            <p:cNvPr id="25" name="Rectangle 24"/>
            <p:cNvSpPr/>
            <p:nvPr/>
          </p:nvSpPr>
          <p:spPr>
            <a:xfrm>
              <a:off x="3581400" y="76200"/>
              <a:ext cx="5486400" cy="6705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1" name="Picture 7" descr="http://upload.wikimedia.org/wikipedia/commons/thumb/1/11/YoichiroNambu.jpg/658px-YoichiroNambu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3149214"/>
              <a:ext cx="2933700" cy="3424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28600" y="609600"/>
            <a:ext cx="533090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“Fundamental” science: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reductionism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Greeks: Concept of the atom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19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century:</a:t>
            </a:r>
          </a:p>
          <a:p>
            <a:pPr marL="1257300" lvl="2" indent="-342900">
              <a:buFont typeface="Courier New" pitchFamily="49" charset="0"/>
              <a:buChar char="o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eriodic table of elements</a:t>
            </a:r>
          </a:p>
          <a:p>
            <a:pPr marL="1257300" lvl="2" indent="-342900">
              <a:buFont typeface="Courier New" pitchFamily="49" charset="0"/>
              <a:buChar char="o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Statistical mechanics</a:t>
            </a:r>
          </a:p>
          <a:p>
            <a:pPr marL="1257300" lvl="2" indent="-342900">
              <a:buFont typeface="Courier New" pitchFamily="49" charset="0"/>
              <a:buChar char="o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Electrodynamics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century:</a:t>
            </a:r>
          </a:p>
          <a:p>
            <a:pPr marL="1257300" lvl="2" indent="-342900">
              <a:buFont typeface="Courier New" pitchFamily="49" charset="0"/>
              <a:buChar char="o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Quantum mechanics + Relativity</a:t>
            </a:r>
          </a:p>
          <a:p>
            <a:pPr marL="1257300" lvl="2" indent="-342900">
              <a:buFont typeface="Courier New" pitchFamily="49" charset="0"/>
              <a:buChar char="o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Subatomic (elementary) particles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3581400"/>
            <a:ext cx="551175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Condensed Matter Physics: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emergence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Anderson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“More is different”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Spontaneous symmetry breaking in high energy physics: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Yoichiro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Nambu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(inspiration: superconductivity)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Lev Landau: Classification of phases by symmetry breaking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Vitaly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Ginzburg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Local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order parameter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Success of Landau-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Ginzburg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crystalline solids, magnets and superconductors</a:t>
            </a:r>
          </a:p>
          <a:p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5753100" y="1752600"/>
            <a:ext cx="3238500" cy="4953000"/>
            <a:chOff x="5753100" y="1752600"/>
            <a:chExt cx="3238500" cy="4953000"/>
          </a:xfrm>
        </p:grpSpPr>
        <p:sp>
          <p:nvSpPr>
            <p:cNvPr id="27" name="Rectangle 26"/>
            <p:cNvSpPr/>
            <p:nvPr/>
          </p:nvSpPr>
          <p:spPr>
            <a:xfrm>
              <a:off x="5753100" y="2971800"/>
              <a:ext cx="3238500" cy="3733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3" name="Picture 9" descr="http://landau100.itp.ac.ru/landau.jpe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400" y="1752600"/>
              <a:ext cx="1978025" cy="2772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5" name="Picture 11" descr="http://4.bp.blogspot.com/_IoU3bEFUwWc/SvgJCWzMIlI/AAAAAAAAGVY/j8ufsXDwxPs/s400/Vitaly+Ginzburg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635049"/>
            <a:ext cx="2828901" cy="214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0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II. </a:t>
            </a:r>
            <a:r>
              <a:rPr lang="en-US" sz="3200" b="1" dirty="0">
                <a:latin typeface="Times New Roman" pitchFamily="18" charset="0"/>
              </a:rPr>
              <a:t>Two-Dimensional Topological </a:t>
            </a:r>
            <a:r>
              <a:rPr lang="en-US" sz="3200" b="1" dirty="0" smtClean="0">
                <a:latin typeface="Times New Roman" pitchFamily="18" charset="0"/>
              </a:rPr>
              <a:t>Insulators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Physical properties of the helical edge states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C.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8200" y="838200"/>
            <a:ext cx="7467600" cy="400110"/>
            <a:chOff x="533400" y="598944"/>
            <a:chExt cx="7467600" cy="400110"/>
          </a:xfrm>
        </p:grpSpPr>
        <p:sp>
          <p:nvSpPr>
            <p:cNvPr id="27" name="TextBox 26"/>
            <p:cNvSpPr txBox="1"/>
            <p:nvPr/>
          </p:nvSpPr>
          <p:spPr>
            <a:xfrm>
              <a:off x="838200" y="598944"/>
              <a:ext cx="7162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Transport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theory of the helical edge states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28600" y="1197114"/>
            <a:ext cx="53908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If the transport is dissipationless where is the resistance coming from?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 QSHE don’t we have spin currents of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/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+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/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2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/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and charge currents of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/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–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/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= 0?</a:t>
            </a:r>
          </a:p>
        </p:txBody>
      </p:sp>
      <p:pic>
        <p:nvPicPr>
          <p:cNvPr id="20" name="Picture 2" descr="C:\Users\Tejas\Downloads\Zhang_Lyon2009_B.em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" t="39880" r="40181" b="36121"/>
          <a:stretch/>
        </p:blipFill>
        <p:spPr bwMode="auto">
          <a:xfrm>
            <a:off x="5619404" y="1154804"/>
            <a:ext cx="3430616" cy="110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28600" y="2667000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Answer 1: dissipation comes from the contacts. Note that transport is dissipationless only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inside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the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HgTe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QW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Answer 2: We do measure charge conductance! The existence of helical edge channels is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inferred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from charge transport measurements</a:t>
            </a:r>
          </a:p>
        </p:txBody>
      </p:sp>
      <p:pic>
        <p:nvPicPr>
          <p:cNvPr id="25" name="Picture 3" descr="D:\Tejas Files\Backup\Lenovo W520\Documents\Caltech\Paper Discussions\The Quantum Spin Hall Effect\JPSJ Article\80608Fig07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114800"/>
            <a:ext cx="4173798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Tejas\Desktop\Untitled-1.em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48" b="19279"/>
          <a:stretch/>
        </p:blipFill>
        <p:spPr bwMode="auto">
          <a:xfrm>
            <a:off x="1520210" y="5262178"/>
            <a:ext cx="127088" cy="32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:\Users\Tejas\Desktop\Untitled-1.em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63" t="18198"/>
          <a:stretch/>
        </p:blipFill>
        <p:spPr bwMode="auto">
          <a:xfrm>
            <a:off x="1598295" y="5231302"/>
            <a:ext cx="120831" cy="33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Tejas\Desktop\Untitled-1.em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48" b="19279"/>
          <a:stretch/>
        </p:blipFill>
        <p:spPr bwMode="auto">
          <a:xfrm>
            <a:off x="1782284" y="5262178"/>
            <a:ext cx="127088" cy="32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Tejas\Desktop\Untitled-1.em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63" t="18198"/>
          <a:stretch/>
        </p:blipFill>
        <p:spPr bwMode="auto">
          <a:xfrm>
            <a:off x="1860369" y="5231302"/>
            <a:ext cx="120831" cy="33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:\Users\Tejas\Desktop\Untitled-1.em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48" b="19279"/>
          <a:stretch/>
        </p:blipFill>
        <p:spPr bwMode="auto">
          <a:xfrm>
            <a:off x="6400800" y="5262178"/>
            <a:ext cx="127088" cy="32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Tejas\Desktop\Untitled-1.em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63" t="18198"/>
          <a:stretch/>
        </p:blipFill>
        <p:spPr bwMode="auto">
          <a:xfrm>
            <a:off x="6478885" y="5231302"/>
            <a:ext cx="120831" cy="33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447800" y="5181600"/>
            <a:ext cx="6096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307398" y="5181600"/>
            <a:ext cx="398202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91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 -3.33333E-6 L 0.0658 -3.33333E-6 L 0.0658 -0.04004 L 0.1349 -0.04004 L 0.1349 -0.13727 L 0.16319 -0.13727 L 0.16319 -0.04166 L 0.30417 -0.0412 L 0.30417 -0.13611 L 0.33194 -0.13611 L 0.33194 -0.0412 L 0.40486 -0.0412 L 0.40486 -0.00671 L 0.55035 -0.00671 " pathEditMode="relative" rAng="0" ptsTypes="AAAAAAAAAAAAAA">
                                      <p:cBhvr>
                                        <p:cTn id="34" dur="1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87" y="-687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-1.48148E-6 L 0.07431 -1.48148E-6 L 0.07431 0.01945 L 0.14306 0.01945 L 0.14306 0.11551 L 0.1717 0.11551 L 0.1717 0.0206 L 0.31181 0.02014 L 0.31181 0.11621 L 0.34045 0.11621 L 0.34045 0.02107 L 0.4125 0.02107 L 0.4125 -0.00602 L 0.54809 -0.00671 " pathEditMode="relative" rAng="0" ptsTypes="AAAAAAAAAAAAAA">
                                      <p:cBhvr>
                                        <p:cTn id="36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66" y="546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-1.48148E-6 L -0.09236 -0.00069 L -0.09236 -0.03842 L -0.17239 -0.03842 L -0.17187 -0.14074 L -0.18732 -0.14074 L -0.18732 -0.0368 L -0.34149 -0.03727 L -0.34149 -0.1412 L -0.35607 -0.1412 L -0.35607 -0.03727 L -0.43072 -0.0368 L -0.4302 -1.48148E-6 L -0.52326 0.0007 " pathEditMode="relative" rAng="0" ptsTypes="AAAAAAAAAAAAAA">
                                      <p:cBhvr>
                                        <p:cTn id="38" dur="1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99" y="-703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0.00093 L -0.10104 0.00093 L -0.10052 0.01644 L -0.18003 0.01644 L -0.18003 0.12153 L -0.19479 0.12153 L -0.19479 0.01551 L -0.34878 0.01551 L -0.34878 0.11991 L -0.36423 0.11991 L -0.36423 0.01598 L -0.43923 0.01598 L -0.43923 -0.00069 L -0.52343 -0.00069 " pathEditMode="relative" rAng="0" ptsTypes="AAAAAAAAAAAAAA">
                                      <p:cBhvr>
                                        <p:cTn id="40" dur="1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33" y="594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5 0.00047 L 0.09532 0.00093 L 0.0948 -0.04074 L 0.16355 -0.04074 L 0.16355 -0.1368 L 0.19184 -0.1368 L 0.1915 -0.04189 L 0.33282 -0.04189 L 0.33282 -0.13634 L 0.36059 -0.13518 L 0.36059 -0.04074 L 0.43282 -0.04074 L 0.43282 -0.00671 L 0.55105 -0.0074 " pathEditMode="relative" ptsTypes="AAAAAAAAAAAAAA">
                                      <p:cBhvr>
                                        <p:cTn id="42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7 0.00371 L 0.10591 0.0044 L 0.10591 0.02384 L 0.17466 0.02384 L 0.17466 0.11921 L 0.2033 0.12037 L 0.2033 0.02431 L 0.34341 0.02315 L 0.34375 0.11991 L 0.37205 0.11991 L 0.37205 0.02477 L 0.44427 0.02477 L 0.44462 -0.00185 L 0.55122 -0.00231 " pathEditMode="relative" rAng="0" ptsTypes="AAAAAAAAAAAAAA">
                                      <p:cBhvr>
                                        <p:cTn id="44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49" y="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II. </a:t>
            </a:r>
            <a:r>
              <a:rPr lang="en-US" sz="3200" b="1" dirty="0">
                <a:latin typeface="Times New Roman" pitchFamily="18" charset="0"/>
              </a:rPr>
              <a:t>Two-Dimensional Topological </a:t>
            </a:r>
            <a:r>
              <a:rPr lang="en-US" sz="3200" b="1" dirty="0" smtClean="0">
                <a:latin typeface="Times New Roman" pitchFamily="18" charset="0"/>
              </a:rPr>
              <a:t>Insulators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Topological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excitations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D.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28600" y="1143000"/>
            <a:ext cx="8686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Quantized charge at the edge of domain wall</a:t>
            </a:r>
          </a:p>
          <a:p>
            <a:pPr marL="800100" lvl="2" indent="-342900">
              <a:buFont typeface="Courier New" pitchFamily="49" charset="0"/>
              <a:buChar char="o"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Jackiw-Rebbi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(1976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</a:p>
          <a:p>
            <a:pPr marL="800100" lvl="2" indent="-342900">
              <a:buFont typeface="Courier New" pitchFamily="49" charset="0"/>
              <a:buChar char="o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Su-Schrieffer-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Heeger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(1979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Helical liquid has half DOF as normal liquid 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/2 charge at domain walls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Mass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term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∝ Pauli matrices  external TRS breaking field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Mass term to leading order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838200" y="838200"/>
            <a:ext cx="7467600" cy="400110"/>
            <a:chOff x="533400" y="598944"/>
            <a:chExt cx="7467600" cy="400110"/>
          </a:xfrm>
        </p:grpSpPr>
        <p:sp>
          <p:nvSpPr>
            <p:cNvPr id="27" name="TextBox 26"/>
            <p:cNvSpPr txBox="1"/>
            <p:nvPr/>
          </p:nvSpPr>
          <p:spPr>
            <a:xfrm>
              <a:off x="838200" y="598944"/>
              <a:ext cx="7162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</a:rPr>
                <a:t>Fractional </a:t>
              </a:r>
              <a:r>
                <a:rPr lang="en-US" sz="2000" b="1" dirty="0">
                  <a:latin typeface="Times New Roman" pitchFamily="18" charset="0"/>
                </a:rPr>
                <a:t>charge on the edge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1.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pic>
        <p:nvPicPr>
          <p:cNvPr id="7170" name="Picture 2" descr="C:\Users\Tejas\Downloads\CodeCogsEqn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8" y="3048000"/>
            <a:ext cx="3153128" cy="59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Tejas\Downloads\CodeCogsEqn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048000"/>
            <a:ext cx="2665688" cy="59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Tejas\Downloads\CodeCogsEqn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048000"/>
            <a:ext cx="1249066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228600" y="358140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Current due to the mass field</a:t>
            </a:r>
          </a:p>
        </p:txBody>
      </p:sp>
      <p:pic>
        <p:nvPicPr>
          <p:cNvPr id="7174" name="Picture 6" descr="C:\Users\Tejas\Downloads\CodeCogsEqn.e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8" y="3962400"/>
            <a:ext cx="4234636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228600" y="441960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cos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l-GR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θ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),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=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sin(</a:t>
            </a:r>
            <a:r>
              <a:rPr lang="el-GR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θ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), and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0</a:t>
            </a:r>
          </a:p>
        </p:txBody>
      </p:sp>
      <p:pic>
        <p:nvPicPr>
          <p:cNvPr id="7175" name="Picture 7" descr="C:\Users\Tejas\Downloads\CodeCogsEqn.em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8" y="4819710"/>
            <a:ext cx="33511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228600" y="518160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Topological response  net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charge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in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 region [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] at time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difference in </a:t>
            </a:r>
            <a:r>
              <a:rPr lang="el-GR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θ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 at the boundaries</a:t>
            </a:r>
          </a:p>
        </p:txBody>
      </p:sp>
      <p:pic>
        <p:nvPicPr>
          <p:cNvPr id="7176" name="Picture 8" descr="C:\Users\Tejas\Downloads\CodeCogsEqn.em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85" y="5535543"/>
            <a:ext cx="249813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1" y="5924490"/>
            <a:ext cx="5486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Charge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pumped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 the time interval [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]</a:t>
            </a:r>
            <a:endParaRPr lang="en-US" sz="20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7177" name="Picture 9" descr="C:\Users\Tejas\Downloads\CodeCogsEqn.em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963026"/>
            <a:ext cx="283324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45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Tejas\Downloads\fig2B.em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7"/>
          <a:stretch/>
        </p:blipFill>
        <p:spPr bwMode="auto">
          <a:xfrm rot="16200000">
            <a:off x="5726430" y="3516631"/>
            <a:ext cx="2186939" cy="434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II. </a:t>
            </a:r>
            <a:r>
              <a:rPr lang="en-US" sz="3200" b="1" dirty="0">
                <a:latin typeface="Times New Roman" pitchFamily="18" charset="0"/>
              </a:rPr>
              <a:t>Two-Dimensional Topological </a:t>
            </a:r>
            <a:r>
              <a:rPr lang="en-US" sz="3200" b="1" dirty="0" smtClean="0">
                <a:latin typeface="Times New Roman" pitchFamily="18" charset="0"/>
              </a:rPr>
              <a:t>Insulators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Topological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excitations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D.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8200" y="838200"/>
            <a:ext cx="7467600" cy="400110"/>
            <a:chOff x="533400" y="598944"/>
            <a:chExt cx="7467600" cy="400110"/>
          </a:xfrm>
        </p:grpSpPr>
        <p:sp>
          <p:nvSpPr>
            <p:cNvPr id="27" name="TextBox 26"/>
            <p:cNvSpPr txBox="1"/>
            <p:nvPr/>
          </p:nvSpPr>
          <p:spPr>
            <a:xfrm>
              <a:off x="838200" y="598944"/>
              <a:ext cx="7162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</a:rPr>
                <a:t>Fractional </a:t>
              </a:r>
              <a:r>
                <a:rPr lang="en-US" sz="2000" b="1" dirty="0">
                  <a:latin typeface="Times New Roman" pitchFamily="18" charset="0"/>
                </a:rPr>
                <a:t>charge on the edge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1.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pic>
        <p:nvPicPr>
          <p:cNvPr id="8194" name="Picture 2" descr="C:\Users\Tejas\Downloads\fig2A.em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0" b="35869"/>
          <a:stretch/>
        </p:blipFill>
        <p:spPr bwMode="auto">
          <a:xfrm rot="16200000">
            <a:off x="5086361" y="162437"/>
            <a:ext cx="2016949" cy="280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Tejas\Downloads\fig3.e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525538" y="4659139"/>
            <a:ext cx="1797290" cy="244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Tejas\Downloads\fig2A.em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10" b="35869"/>
          <a:stretch/>
        </p:blipFill>
        <p:spPr bwMode="auto">
          <a:xfrm rot="16200000">
            <a:off x="5134018" y="2131730"/>
            <a:ext cx="1921637" cy="280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Tejas\Downloads\fig2A.em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0" t="63898"/>
          <a:stretch/>
        </p:blipFill>
        <p:spPr bwMode="auto">
          <a:xfrm rot="16200000">
            <a:off x="7269386" y="775746"/>
            <a:ext cx="2016949" cy="157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Tejas\Downloads\fig2A.em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99" r="51210"/>
          <a:stretch/>
        </p:blipFill>
        <p:spPr bwMode="auto">
          <a:xfrm rot="16200000">
            <a:off x="7317042" y="2745040"/>
            <a:ext cx="1921637" cy="15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28600" y="1143000"/>
            <a:ext cx="46863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Two magnetic islands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trap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electrons between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them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 quantum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wire between potential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barriers</a:t>
            </a: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Conductance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oscillations can be observed as in usual Coulomb blockade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measurements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Background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charge in the confined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region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(total charge) =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</a:t>
            </a:r>
            <a:r>
              <a:rPr lang="en-US" sz="2000" i="1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(nuclei, etc.) +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</a:t>
            </a:r>
            <a:r>
              <a:rPr lang="en-US" sz="2000" i="1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(lowest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subband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  <a:endParaRPr lang="en-US" sz="2000" i="1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Flip relative magnetization  pump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/2 charge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Continuous shift of peaks with </a:t>
            </a:r>
            <a:r>
              <a:rPr lang="el-GR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θ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28600" y="4800600"/>
            <a:ext cx="259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AC magnetic field drives current</a:t>
            </a:r>
            <a:endParaRPr lang="en-US" sz="20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9209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II. </a:t>
            </a:r>
            <a:r>
              <a:rPr lang="en-US" sz="3200" b="1" dirty="0">
                <a:latin typeface="Times New Roman" pitchFamily="18" charset="0"/>
              </a:rPr>
              <a:t>Two-Dimensional Topological </a:t>
            </a:r>
            <a:r>
              <a:rPr lang="en-US" sz="3200" b="1" dirty="0" smtClean="0">
                <a:latin typeface="Times New Roman" pitchFamily="18" charset="0"/>
              </a:rPr>
              <a:t>Insulators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Topological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excitations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D.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8200" y="838200"/>
            <a:ext cx="7467600" cy="400110"/>
            <a:chOff x="533400" y="598944"/>
            <a:chExt cx="7467600" cy="400110"/>
          </a:xfrm>
        </p:grpSpPr>
        <p:sp>
          <p:nvSpPr>
            <p:cNvPr id="27" name="TextBox 26"/>
            <p:cNvSpPr txBox="1"/>
            <p:nvPr/>
          </p:nvSpPr>
          <p:spPr>
            <a:xfrm>
              <a:off x="838200" y="598944"/>
              <a:ext cx="7162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Spin-charge separation in the bulk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pic>
        <p:nvPicPr>
          <p:cNvPr id="9218" name="Picture 2" descr="C:\Users\Tejas\Downloads\Zhang_Lyon2009_B.em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" t="39880" r="40181" b="36121"/>
          <a:stretch/>
        </p:blipFill>
        <p:spPr bwMode="auto">
          <a:xfrm>
            <a:off x="5619404" y="660975"/>
            <a:ext cx="3430616" cy="110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Tejas\Downloads\Zhang_Lyon2009_B.em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0" t="33074" r="1996" b="41086"/>
          <a:stretch/>
        </p:blipFill>
        <p:spPr bwMode="auto">
          <a:xfrm>
            <a:off x="5619404" y="1676400"/>
            <a:ext cx="2369820" cy="118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Q:\LENOVO\Journal Club\Topological Insulators and Superconductors\spinonholo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9208" r="50000" b="53711"/>
          <a:stretch/>
        </p:blipFill>
        <p:spPr bwMode="auto">
          <a:xfrm>
            <a:off x="76200" y="2991483"/>
            <a:ext cx="2133600" cy="133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Q:\LENOVO\Journal Club\Topological Insulators and Superconductors\spinonholo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9530" b="54678"/>
          <a:stretch/>
        </p:blipFill>
        <p:spPr bwMode="auto">
          <a:xfrm>
            <a:off x="2209800" y="2961003"/>
            <a:ext cx="2286000" cy="128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Q:\LENOVO\Journal Club\Topological Insulators and Superconductors\spinonholo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54350" r="50000"/>
          <a:stretch/>
        </p:blipFill>
        <p:spPr bwMode="auto">
          <a:xfrm>
            <a:off x="76200" y="4152543"/>
            <a:ext cx="2133600" cy="163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Q:\LENOVO\Journal Club\Topological Insulators and Superconductors\spinonholo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350"/>
          <a:stretch/>
        </p:blipFill>
        <p:spPr bwMode="auto">
          <a:xfrm>
            <a:off x="2209800" y="4152543"/>
            <a:ext cx="2286000" cy="163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2" t="18006" r="7664" b="51481"/>
          <a:stretch/>
        </p:blipFill>
        <p:spPr bwMode="auto">
          <a:xfrm>
            <a:off x="5704470" y="4847794"/>
            <a:ext cx="3287130" cy="943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0" name="Picture 1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2" t="18006" r="7664" b="51481"/>
          <a:stretch/>
        </p:blipFill>
        <p:spPr bwMode="auto">
          <a:xfrm>
            <a:off x="5704470" y="4847794"/>
            <a:ext cx="3287130" cy="943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1" name="Picture 1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2" t="18006" r="7664" b="51481"/>
          <a:stretch/>
        </p:blipFill>
        <p:spPr bwMode="auto">
          <a:xfrm>
            <a:off x="5704470" y="4847794"/>
            <a:ext cx="3287130" cy="943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2" name="Picture 1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2" t="18006" r="7664" b="51481"/>
          <a:stretch/>
        </p:blipFill>
        <p:spPr bwMode="auto">
          <a:xfrm>
            <a:off x="5704470" y="4847794"/>
            <a:ext cx="3287130" cy="943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3" name="Picture 1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2" t="18006" r="7664" b="51481"/>
          <a:stretch/>
        </p:blipFill>
        <p:spPr bwMode="auto">
          <a:xfrm>
            <a:off x="5704470" y="4847794"/>
            <a:ext cx="3287130" cy="943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4" name="Picture 1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2" t="68673" r="7386"/>
          <a:stretch/>
        </p:blipFill>
        <p:spPr bwMode="auto">
          <a:xfrm>
            <a:off x="5693021" y="5737027"/>
            <a:ext cx="3298579" cy="968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5" name="Picture 19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2" t="68094" r="7386"/>
          <a:stretch/>
        </p:blipFill>
        <p:spPr bwMode="auto">
          <a:xfrm>
            <a:off x="5693021" y="5719125"/>
            <a:ext cx="3298579" cy="98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6" name="Picture 20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2" t="68673" r="7386"/>
          <a:stretch/>
        </p:blipFill>
        <p:spPr bwMode="auto">
          <a:xfrm>
            <a:off x="5693021" y="5737027"/>
            <a:ext cx="3298579" cy="968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7" name="Picture 21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2" t="68673" r="7386"/>
          <a:stretch/>
        </p:blipFill>
        <p:spPr bwMode="auto">
          <a:xfrm>
            <a:off x="5693021" y="5737027"/>
            <a:ext cx="3298579" cy="968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28600" y="1143000"/>
            <a:ext cx="548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Simplified analysis:</a:t>
            </a:r>
          </a:p>
          <a:p>
            <a:pPr marL="800100" lvl="1" indent="-342900">
              <a:buFont typeface="Courier New" pitchFamily="49" charset="0"/>
              <a:buChar char="o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Assume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z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is preserved</a:t>
            </a:r>
          </a:p>
          <a:p>
            <a:pPr marL="800100" lvl="1" indent="-342900">
              <a:buFont typeface="Courier New" pitchFamily="49" charset="0"/>
              <a:buChar char="o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QSHE as two copies of QHE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Thread a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π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(units of ℏ =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1) flux </a:t>
            </a:r>
            <a:r>
              <a:rPr lang="el-GR" sz="2000" i="1" dirty="0">
                <a:latin typeface="Cambria" pitchFamily="18" charset="0"/>
                <a:cs typeface="Times New Roman" pitchFamily="18" charset="0"/>
                <a:sym typeface="Wingdings" pitchFamily="2" charset="2"/>
              </a:rPr>
              <a:t>ϕ</a:t>
            </a:r>
            <a:endParaRPr lang="en-US" sz="2000" i="1" dirty="0" smtClean="0">
              <a:latin typeface="Cambria" pitchFamily="18" charset="0"/>
              <a:cs typeface="Times New Roman" pitchFamily="18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TRS preserved at </a:t>
            </a:r>
            <a:r>
              <a:rPr lang="el-GR" sz="2000" i="1" dirty="0" smtClean="0">
                <a:latin typeface="Cambria" pitchFamily="18" charset="0"/>
                <a:cs typeface="Times New Roman" pitchFamily="18" charset="0"/>
                <a:sym typeface="Wingdings" pitchFamily="2" charset="2"/>
              </a:rPr>
              <a:t>ϕ</a:t>
            </a:r>
            <a:r>
              <a:rPr lang="en-US" sz="2000" i="1" dirty="0" smtClean="0">
                <a:latin typeface="Cambria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= 0 and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π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; also,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π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–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π</a:t>
            </a:r>
            <a:endParaRPr lang="en-US" sz="20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Four possible paths for </a:t>
            </a:r>
            <a:r>
              <a:rPr lang="el-GR" sz="2000" i="1" dirty="0">
                <a:latin typeface="Cambria" pitchFamily="18" charset="0"/>
                <a:cs typeface="Times New Roman" pitchFamily="18" charset="0"/>
                <a:sym typeface="Wingdings" pitchFamily="2" charset="2"/>
              </a:rPr>
              <a:t>ϕ</a:t>
            </a:r>
            <a:r>
              <a:rPr lang="el-GR" sz="2000" baseline="-25000" dirty="0" smtClean="0">
                <a:latin typeface="Cambria" pitchFamily="18" charset="0"/>
                <a:cs typeface="Times New Roman" pitchFamily="18" charset="0"/>
                <a:sym typeface="Wingdings" pitchFamily="2" charset="2"/>
              </a:rPr>
              <a:t>↑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and </a:t>
            </a:r>
            <a:r>
              <a:rPr lang="el-GR" sz="2000" i="1" dirty="0" smtClean="0">
                <a:latin typeface="Cambria" pitchFamily="18" charset="0"/>
                <a:cs typeface="Times New Roman" pitchFamily="18" charset="0"/>
                <a:sym typeface="Wingdings" pitchFamily="2" charset="2"/>
              </a:rPr>
              <a:t>ϕ</a:t>
            </a:r>
            <a:r>
              <a:rPr lang="el-GR" sz="2000" baseline="-25000" dirty="0" smtClean="0">
                <a:latin typeface="Cambria" pitchFamily="18" charset="0"/>
                <a:cs typeface="Times New Roman" pitchFamily="18" charset="0"/>
                <a:sym typeface="Wingdings" pitchFamily="2" charset="2"/>
              </a:rPr>
              <a:t>↓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724400" y="2830815"/>
            <a:ext cx="419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Current density from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||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</a:t>
            </a:r>
          </a:p>
        </p:txBody>
      </p:sp>
      <p:pic>
        <p:nvPicPr>
          <p:cNvPr id="9238" name="Picture 22" descr="C:\Users\Tejas\Downloads\CodeCogsEqn.em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604" y="2743200"/>
            <a:ext cx="1309996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4724400" y="3181290"/>
            <a:ext cx="419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Net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charge flow:</a:t>
            </a: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9239" name="Picture 23" descr="C:\Users\Tejas\Downloads\CodeCogsEqn.em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66160"/>
            <a:ext cx="4478356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4" descr="C:\Users\Tejas\Downloads\CodeCogsEqn (1).emf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970" y="4191000"/>
            <a:ext cx="310743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1" name="Picture 25" descr="C:\Users\Tejas\Downloads\CodeCogsEqn.emf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72" y="5794068"/>
            <a:ext cx="2345806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2" name="Picture 26" descr="C:\Users\Tejas\Downloads\CodeCogsEqn.emf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72" y="6144148"/>
            <a:ext cx="2239178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76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II. </a:t>
            </a:r>
            <a:r>
              <a:rPr lang="en-US" sz="3200" b="1" dirty="0">
                <a:latin typeface="Times New Roman" pitchFamily="18" charset="0"/>
              </a:rPr>
              <a:t>Two-Dimensional Topological </a:t>
            </a:r>
            <a:r>
              <a:rPr lang="en-US" sz="3200" b="1" dirty="0" smtClean="0">
                <a:latin typeface="Times New Roman" pitchFamily="18" charset="0"/>
              </a:rPr>
              <a:t>Insulators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Quantum </a:t>
              </a:r>
              <a:r>
                <a:rPr lang="fi-FI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anomalous Hall insulator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E.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28600" y="914400"/>
            <a:ext cx="8686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trio is finally complete!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653840"/>
              </p:ext>
            </p:extLst>
          </p:nvPr>
        </p:nvGraphicFramePr>
        <p:xfrm>
          <a:off x="228600" y="4948343"/>
          <a:ext cx="8686305" cy="1706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71800"/>
                <a:gridCol w="2819070"/>
                <a:gridCol w="2895435"/>
              </a:tblGrid>
              <a:tr h="766657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Ordinary Hall Effect with external magnetic field (H)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Pure Spin Hall Effect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Anomalous Hall Effect with magnetization (M)</a:t>
                      </a:r>
                    </a:p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2817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Hall voltage but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no spin accumulation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Spin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accumulation but no Hall voltage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Hall voltage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and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spin accumulation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2" name="Picture 2" descr="C:\Users\Tejas\Documents\Caltech\Journal Club\Topological Insulators and Superconductors\References\qah_trio.em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0" t="62684" r="6741" b="14060"/>
          <a:stretch/>
        </p:blipFill>
        <p:spPr bwMode="auto">
          <a:xfrm>
            <a:off x="251207" y="1219200"/>
            <a:ext cx="866419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3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II. </a:t>
            </a:r>
            <a:r>
              <a:rPr lang="en-US" sz="3200" b="1" dirty="0">
                <a:latin typeface="Times New Roman" pitchFamily="18" charset="0"/>
              </a:rPr>
              <a:t>Two-Dimensional Topological </a:t>
            </a:r>
            <a:r>
              <a:rPr lang="en-US" sz="3200" b="1" dirty="0" smtClean="0">
                <a:latin typeface="Times New Roman" pitchFamily="18" charset="0"/>
              </a:rPr>
              <a:t>Insulators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9" name="TextBox 28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Quantum </a:t>
              </a:r>
              <a:r>
                <a:rPr lang="fi-FI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anomalous Hall insulator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E.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28600" y="914400"/>
            <a:ext cx="8686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Quantum Anomalous Hall Effect (QAHE) described by upper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2×2 block of the QSHE, i.e. 2-band model with explicit TRS breaking</a:t>
            </a:r>
          </a:p>
        </p:txBody>
      </p:sp>
      <p:pic>
        <p:nvPicPr>
          <p:cNvPr id="10242" name="Picture 2" descr="C:\Users\Tejas\Downloads\CodeCogsEqn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34244"/>
            <a:ext cx="2452433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1809690"/>
            <a:ext cx="6705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The quantized Hall conductance is determined by</a:t>
            </a:r>
          </a:p>
        </p:txBody>
      </p:sp>
      <p:pic>
        <p:nvPicPr>
          <p:cNvPr id="10243" name="Picture 3" descr="C:\Users\Tejas\Downloads\CodeCogsEqn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942" y="2133600"/>
            <a:ext cx="4006148" cy="67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228600" y="2743200"/>
            <a:ext cx="8534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With TRS breaking charge Hall conductance of counter propagating states do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cancel perfectly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For system doped with magnetic impurities, splitting term added: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4" descr="C:\Users\Tejas\Downloads\CodeCogsEqn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942" y="3733800"/>
            <a:ext cx="3259756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228600" y="4766608"/>
            <a:ext cx="8534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Upper and lower blocks have masses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+ (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000" i="1" baseline="-2500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000" i="1" baseline="-25000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)/2 and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+ (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000" i="1" baseline="-25000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000" i="1" baseline="-250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)/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QAHE is given by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000" i="1" baseline="-2500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000" i="1" baseline="-25000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&lt; 0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-doped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HgTe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QWs or Cr- or Fe-doped Bi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Se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and Bi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thin films satisfy above condition for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different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physical reasons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HgTe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the 2 bands have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opposite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signed exchange coupling, i.e.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Bi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Se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and Bi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sign of the spin different in the two blocks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77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II. </a:t>
            </a:r>
            <a:r>
              <a:rPr lang="en-US" sz="3200" b="1" dirty="0">
                <a:latin typeface="Times New Roman" pitchFamily="18" charset="0"/>
              </a:rPr>
              <a:t>Two-Dimensional Topological </a:t>
            </a:r>
            <a:r>
              <a:rPr lang="en-US" sz="3200" b="1" dirty="0" smtClean="0">
                <a:latin typeface="Times New Roman" pitchFamily="18" charset="0"/>
              </a:rPr>
              <a:t>Insulators</a:t>
            </a:r>
            <a:endParaRPr lang="en-US" sz="3200" b="1" dirty="0"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295400"/>
            <a:ext cx="6096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HgTe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width (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</a:t>
            </a:r>
            <a:r>
              <a:rPr lang="en-US" sz="2000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QW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 in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range from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4.5 nm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to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12.0 nm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were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grown with phase transition at 6.3 nm</a:t>
            </a:r>
            <a:endParaRPr lang="en-US" sz="20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Ranges: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≥ –1.0 V (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-doped), –1.9 V &lt;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&lt; –1.4 V (insulating), and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&lt; –2.0 V (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-doped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Hall resistance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</a:t>
            </a:r>
            <a:r>
              <a:rPr lang="en-US" sz="2000" i="1" baseline="-25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xy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for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600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μm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and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200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μm</a:t>
            </a:r>
            <a:endParaRPr lang="en-US" sz="2000" i="1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98944"/>
            <a:ext cx="2971800" cy="400110"/>
            <a:chOff x="533400" y="598944"/>
            <a:chExt cx="29718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2667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Experimental Results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F.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38200" y="926068"/>
            <a:ext cx="7467600" cy="400110"/>
            <a:chOff x="533400" y="598944"/>
            <a:chExt cx="7467600" cy="400110"/>
          </a:xfrm>
        </p:grpSpPr>
        <p:sp>
          <p:nvSpPr>
            <p:cNvPr id="15" name="TextBox 14"/>
            <p:cNvSpPr txBox="1"/>
            <p:nvPr/>
          </p:nvSpPr>
          <p:spPr>
            <a:xfrm>
              <a:off x="838200" y="598944"/>
              <a:ext cx="7162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Quantum well growth and the band inversion transition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1.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pic>
        <p:nvPicPr>
          <p:cNvPr id="2050" name="Picture 2" descr="D:\Tejas Files\Backup\Lenovo W520\Documents\Caltech\Paper Discussions\The Quantum Spin Hall Effect\JPSJ Article\80608Fig06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301863"/>
            <a:ext cx="2825750" cy="334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Tejas Files\Backup\Lenovo W520\Documents\Caltech\Paper Discussions\The Quantum Spin Hall Effect\JPSJ Article\80608Fig07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88" y="4724400"/>
            <a:ext cx="3338512" cy="201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Tejas\Desktop\80608Fig08.em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2772651" y="3048000"/>
            <a:ext cx="2696452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C:\Users\Tejas\Desktop\80608Fig08.em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6200" y="3048000"/>
            <a:ext cx="2696451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95600" y="3124200"/>
            <a:ext cx="1066800" cy="1828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79643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II. </a:t>
            </a:r>
            <a:r>
              <a:rPr lang="en-US" sz="3200" b="1" dirty="0">
                <a:latin typeface="Times New Roman" pitchFamily="18" charset="0"/>
              </a:rPr>
              <a:t>Two-Dimensional Topological </a:t>
            </a:r>
            <a:r>
              <a:rPr lang="en-US" sz="3200" b="1" dirty="0" smtClean="0">
                <a:latin typeface="Times New Roman" pitchFamily="18" charset="0"/>
              </a:rPr>
              <a:t>Insulators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98944"/>
            <a:ext cx="2971800" cy="400110"/>
            <a:chOff x="533400" y="598944"/>
            <a:chExt cx="29718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2667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Experimental Results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F.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38200" y="926068"/>
            <a:ext cx="7467600" cy="400110"/>
            <a:chOff x="533400" y="598944"/>
            <a:chExt cx="7467600" cy="400110"/>
          </a:xfrm>
        </p:grpSpPr>
        <p:sp>
          <p:nvSpPr>
            <p:cNvPr id="15" name="TextBox 14"/>
            <p:cNvSpPr txBox="1"/>
            <p:nvPr/>
          </p:nvSpPr>
          <p:spPr>
            <a:xfrm>
              <a:off x="838200" y="598944"/>
              <a:ext cx="7162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Quantum well growth and the band inversion transition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1.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28600" y="1371600"/>
            <a:ext cx="4038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normal ordering of bands the Landau levels will get further apart as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increases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inverted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bandstructures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Landau levels will cross at a certain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Only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inverted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bandstructures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will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reeneter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the quantum Hall states when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field increases</a:t>
            </a:r>
            <a:endParaRPr lang="en-US" sz="20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370185"/>
            <a:ext cx="4800600" cy="4573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732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II. </a:t>
            </a:r>
            <a:r>
              <a:rPr lang="en-US" sz="3200" b="1" dirty="0">
                <a:latin typeface="Times New Roman" pitchFamily="18" charset="0"/>
              </a:rPr>
              <a:t>Two-Dimensional Topological </a:t>
            </a:r>
            <a:r>
              <a:rPr lang="en-US" sz="3200" b="1" dirty="0" smtClean="0">
                <a:latin typeface="Times New Roman" pitchFamily="18" charset="0"/>
              </a:rPr>
              <a:t>Insulators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98944"/>
            <a:ext cx="2971800" cy="400110"/>
            <a:chOff x="533400" y="598944"/>
            <a:chExt cx="29718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2667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Experimental Results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F.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38200" y="926068"/>
            <a:ext cx="7467600" cy="400110"/>
            <a:chOff x="533400" y="598944"/>
            <a:chExt cx="7467600" cy="400110"/>
          </a:xfrm>
        </p:grpSpPr>
        <p:sp>
          <p:nvSpPr>
            <p:cNvPr id="15" name="TextBox 14"/>
            <p:cNvSpPr txBox="1"/>
            <p:nvPr/>
          </p:nvSpPr>
          <p:spPr>
            <a:xfrm>
              <a:off x="838200" y="598944"/>
              <a:ext cx="7162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Longitudinal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conductance in the quantum spin Hall state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28600" y="1466195"/>
            <a:ext cx="4495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</a:t>
            </a:r>
            <a:r>
              <a:rPr lang="en-US" sz="2000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QW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&lt; 6.3 nm resistance is in the M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Ω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i.e. insulating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</a:t>
            </a:r>
            <a:r>
              <a:rPr lang="en-US" sz="2000" baseline="-25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QW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&gt; 6.3 nm resistance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is 100 k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Ω</a:t>
            </a:r>
            <a:endParaRPr lang="en-US" sz="2000" i="1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100 k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Ω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≫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/2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(12.8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Ω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  <a:endParaRPr lang="en-US" sz="2000" baseline="30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extra resistance may come from inelastic scattering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Estimate inelastic mean free path ~ 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 μ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Experiments on device with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 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μ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4-point measurements give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xx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/2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as expected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Changing width between W = 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 μ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 and 0.5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μ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 gives same result  there is no parasitic bulk conduction</a:t>
            </a:r>
          </a:p>
        </p:txBody>
      </p:sp>
      <p:pic>
        <p:nvPicPr>
          <p:cNvPr id="15365" name="Picture 5" descr="D:\Journal Club\The Quantum Spin Hall Effect\JPSJ Article\80608Fig14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44" y="4048760"/>
            <a:ext cx="3347074" cy="259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Tejas\Documents\Caltech\Journal Club\Topological Insulators and Superconductors\References\KoenigDiss.em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2" t="14269" r="27940" b="58810"/>
          <a:stretch/>
        </p:blipFill>
        <p:spPr bwMode="auto">
          <a:xfrm>
            <a:off x="5181600" y="1295400"/>
            <a:ext cx="3505200" cy="267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42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II. </a:t>
            </a:r>
            <a:r>
              <a:rPr lang="en-US" sz="3200" b="1" dirty="0">
                <a:latin typeface="Times New Roman" pitchFamily="18" charset="0"/>
              </a:rPr>
              <a:t>Two-Dimensional Topological </a:t>
            </a:r>
            <a:r>
              <a:rPr lang="en-US" sz="3200" b="1" dirty="0" smtClean="0">
                <a:latin typeface="Times New Roman" pitchFamily="18" charset="0"/>
              </a:rPr>
              <a:t>Insulators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98944"/>
            <a:ext cx="2971800" cy="400110"/>
            <a:chOff x="533400" y="598944"/>
            <a:chExt cx="29718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2667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Experimental Results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F.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38200" y="926068"/>
            <a:ext cx="7467600" cy="400110"/>
            <a:chOff x="533400" y="598944"/>
            <a:chExt cx="7467600" cy="400110"/>
          </a:xfrm>
        </p:grpSpPr>
        <p:sp>
          <p:nvSpPr>
            <p:cNvPr id="15" name="TextBox 14"/>
            <p:cNvSpPr txBox="1"/>
            <p:nvPr/>
          </p:nvSpPr>
          <p:spPr>
            <a:xfrm>
              <a:off x="838200" y="598944"/>
              <a:ext cx="7162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Magnetoconductance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in the quantum spin Hall state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3.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28600" y="1466195"/>
            <a:ext cx="449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There is a large anisotropy in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magnetoconductance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for magnetic fields pointing in-plane or perpendicular to the plane</a:t>
            </a:r>
          </a:p>
        </p:txBody>
      </p:sp>
      <p:pic>
        <p:nvPicPr>
          <p:cNvPr id="16387" name="Picture 3" descr="Q:\LENOVO\Journal Club\Topological Insulators and Superconductors\QSHBanis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93189"/>
            <a:ext cx="4117975" cy="282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D:\Tejas Files\Backup\Lenovo W520\Documents\Caltech\Paper Discussions\The Quantum Spin Hall Effect\JPSJ Article\80608Fig07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419600"/>
            <a:ext cx="3338512" cy="201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72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0650"/>
            <a:ext cx="4572000" cy="513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I. Introduction</a:t>
            </a:r>
            <a:endParaRPr lang="en-US" sz="3200" b="1" dirty="0"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10400" y="1912203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Current = 1 </a:t>
            </a:r>
            <a:r>
              <a:rPr lang="el-GR" sz="1600" dirty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Magnetic Field = 18 T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Temperature = 1.5 K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178300" y="152400"/>
            <a:ext cx="4889500" cy="5137150"/>
            <a:chOff x="4178300" y="76200"/>
            <a:chExt cx="4889500" cy="5137150"/>
          </a:xfrm>
        </p:grpSpPr>
        <p:sp>
          <p:nvSpPr>
            <p:cNvPr id="7" name="Rectangle 6"/>
            <p:cNvSpPr/>
            <p:nvPr/>
          </p:nvSpPr>
          <p:spPr>
            <a:xfrm>
              <a:off x="4419600" y="76200"/>
              <a:ext cx="4648200" cy="5137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8300" y="90416"/>
              <a:ext cx="2374900" cy="3338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5791200" y="1797784"/>
            <a:ext cx="3276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Quantization of </a:t>
            </a:r>
            <a:r>
              <a:rPr lang="el-GR" sz="2000" i="1" dirty="0" smtClean="0"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</a:rPr>
              <a:t>xy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as a consequence of: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Gauge invariance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Mobility gap at the quantized plateaus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09600"/>
            <a:ext cx="41148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Topological Phases of Matter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von Klitzing’s discovery of the Integer Quantum Hall (QH) Effect (IQHE) in 1980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Topological invariant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Hall conductance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quantized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in units of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/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Laughlin’s argument of the “quantum pump”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Thouless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Kohmoto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Nightingale,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and den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Nijs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(TKNN)  Analytically showed quantization of Hall conductance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Quantization of </a:t>
            </a:r>
            <a:r>
              <a:rPr lang="el-GR" sz="2000" i="1" dirty="0"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sz="2000" i="1" baseline="-25000" dirty="0" err="1">
                <a:latin typeface="Times New Roman" pitchFamily="18" charset="0"/>
                <a:cs typeface="Times New Roman" pitchFamily="18" charset="0"/>
              </a:rPr>
              <a:t>xy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was shown by brute force evaluation of Kubo formula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sz="2000" i="1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962400" y="3382256"/>
            <a:ext cx="4876800" cy="1189744"/>
            <a:chOff x="4114800" y="3688080"/>
            <a:chExt cx="4876800" cy="1189744"/>
          </a:xfrm>
        </p:grpSpPr>
        <p:pic>
          <p:nvPicPr>
            <p:cNvPr id="1026" name="Picture 2" descr="C:\Users\Tejas\Downloads\CodeCogsEqn.emf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53726"/>
            <a:stretch/>
          </p:blipFill>
          <p:spPr bwMode="auto">
            <a:xfrm>
              <a:off x="4114800" y="3688080"/>
              <a:ext cx="3171825" cy="579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C:\Users\Tejas\Downloads\CodeCogsEqn.emf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22"/>
            <a:stretch/>
          </p:blipFill>
          <p:spPr bwMode="auto">
            <a:xfrm>
              <a:off x="5291654" y="4298704"/>
              <a:ext cx="3699946" cy="579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990601" y="6019800"/>
            <a:ext cx="571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Note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TKNN paper was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before Michael Berry’s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seminal paper on Berry phase</a:t>
            </a:r>
            <a:endParaRPr lang="en-US" sz="2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3733800" y="4495800"/>
            <a:ext cx="5380522" cy="1610606"/>
            <a:chOff x="3733800" y="4713994"/>
            <a:chExt cx="5380522" cy="1610606"/>
          </a:xfrm>
        </p:grpSpPr>
        <p:pic>
          <p:nvPicPr>
            <p:cNvPr id="1027" name="Picture 3" descr="C:\Users\Tejas\Downloads\CodeCogsEqn.emf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036"/>
            <a:stretch/>
          </p:blipFill>
          <p:spPr bwMode="auto">
            <a:xfrm>
              <a:off x="3733800" y="4713994"/>
              <a:ext cx="5105400" cy="807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 descr="C:\Users\Tejas\Downloads\CodeCogsEqn.emf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92"/>
            <a:stretch/>
          </p:blipFill>
          <p:spPr bwMode="auto">
            <a:xfrm>
              <a:off x="6781800" y="5516880"/>
              <a:ext cx="2332522" cy="807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559" y="533400"/>
            <a:ext cx="2480441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497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II. </a:t>
            </a:r>
            <a:r>
              <a:rPr lang="en-US" sz="3200" b="1" dirty="0">
                <a:latin typeface="Times New Roman" pitchFamily="18" charset="0"/>
              </a:rPr>
              <a:t>Two-Dimensional Topological </a:t>
            </a:r>
            <a:r>
              <a:rPr lang="en-US" sz="3200" b="1" dirty="0" smtClean="0">
                <a:latin typeface="Times New Roman" pitchFamily="18" charset="0"/>
              </a:rPr>
              <a:t>Insulators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98944"/>
            <a:ext cx="2971800" cy="400110"/>
            <a:chOff x="533400" y="598944"/>
            <a:chExt cx="29718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2667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Experimental Results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F.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38200" y="926068"/>
            <a:ext cx="7467600" cy="400110"/>
            <a:chOff x="533400" y="598944"/>
            <a:chExt cx="7467600" cy="400110"/>
          </a:xfrm>
        </p:grpSpPr>
        <p:sp>
          <p:nvSpPr>
            <p:cNvPr id="15" name="TextBox 14"/>
            <p:cNvSpPr txBox="1"/>
            <p:nvPr/>
          </p:nvSpPr>
          <p:spPr>
            <a:xfrm>
              <a:off x="838200" y="598944"/>
              <a:ext cx="7162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Nonlocal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conductance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28600" y="1340584"/>
            <a:ext cx="8229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Using the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Landauer-Buttiker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formulas we can compute resistance among different terminals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This type of “nonlocal” conductance was measured and found to match with theory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This was unambiguous proof that these are helical edge states</a:t>
            </a:r>
          </a:p>
        </p:txBody>
      </p:sp>
      <p:pic>
        <p:nvPicPr>
          <p:cNvPr id="17410" name="Picture 2" descr="Q:\LENOVO\Journal Club\Topological Insulators and Superconductors\nonlocalFig3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84007" y="1997404"/>
            <a:ext cx="3861476" cy="572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Q:\LENOVO\Journal Club\Topological Insulators and Superconductors\nonlocalFig4.e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0668" y="3400891"/>
            <a:ext cx="3362622" cy="326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41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III. Three-Dimensional </a:t>
            </a:r>
            <a:r>
              <a:rPr lang="en-US" sz="3200" b="1" dirty="0">
                <a:latin typeface="Times New Roman" pitchFamily="18" charset="0"/>
              </a:rPr>
              <a:t>Topological </a:t>
            </a:r>
            <a:r>
              <a:rPr lang="en-US" sz="3200" b="1" dirty="0" smtClean="0">
                <a:latin typeface="Times New Roman" pitchFamily="18" charset="0"/>
              </a:rPr>
              <a:t>Insulators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25146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Effective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model of the three-dimensional topological insulator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A.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28600" y="648831"/>
            <a:ext cx="8839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Simple model Hamiltonian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Bi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Se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Bi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Te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Sb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Te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 natural extension of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HgTe</a:t>
            </a: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SOC drives band inversion at the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Γ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point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Full bulk gap with 2D massless “helical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” and “holographic” Dirac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surface spectrum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 breaking perturbation opens a gap in the surface spectrum  Topological Magnetoelectric Effect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" y="28956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Rhombohedral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crystal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structure with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space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group:</a:t>
            </a:r>
          </a:p>
        </p:txBody>
      </p:sp>
      <p:pic>
        <p:nvPicPr>
          <p:cNvPr id="1027" name="Picture 3" descr="C:\Users\Tejas\Downloads\CodeCogsEqn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599" y="3352800"/>
            <a:ext cx="1051043" cy="25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28600" y="3505200"/>
            <a:ext cx="3962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Each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“quintuple layer”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consists of five atoms per unit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cell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Each quintuple layer is ~ 1 nm thick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primitive lattice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vectors are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Under inversion the primed atoms transform into the unprimed atoms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025" y="2914710"/>
            <a:ext cx="4738575" cy="379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45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III. Three-Dimensional </a:t>
            </a:r>
            <a:r>
              <a:rPr lang="en-US" sz="3200" b="1" dirty="0">
                <a:latin typeface="Times New Roman" pitchFamily="18" charset="0"/>
              </a:rPr>
              <a:t>Topological </a:t>
            </a:r>
            <a:r>
              <a:rPr lang="en-US" sz="3200" b="1" dirty="0" smtClean="0">
                <a:latin typeface="Times New Roman" pitchFamily="18" charset="0"/>
              </a:rPr>
              <a:t>Insulators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Effective model of the three-dimensional topological insulator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A.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28600" y="838200"/>
            <a:ext cx="46863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Consider the example Bi (6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6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 and Se (4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4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4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Recombine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orbitals in a single unit cell according to their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parity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 step I we have 3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states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(2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odd,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even) from each Se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-orbital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and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states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(1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odd,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even) from each Bi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-orbital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 step II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crsytal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field splits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z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into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and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y</a:t>
            </a:r>
            <a:endParaRPr lang="en-US" sz="2000" i="1" baseline="-25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 step III we turn on the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spin-orbit splitting term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|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z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+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⟩ and |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z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–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⟩ as a function of spin-orbit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strength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λ</a:t>
            </a: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λ(Bi/Se)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(Bi/Se) with λ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(Bi) = 1.25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eV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and λ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(Se) = 0.22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eV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Phase transition occurs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before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the real values of spin-orbit strength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Band inversion of opposite parity states at odd TRIM  topologically nontrivial</a:t>
            </a:r>
          </a:p>
        </p:txBody>
      </p:sp>
      <p:pic>
        <p:nvPicPr>
          <p:cNvPr id="32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27" t="10511" r="9893" b="66437"/>
          <a:stretch/>
        </p:blipFill>
        <p:spPr bwMode="auto">
          <a:xfrm>
            <a:off x="6149340" y="3962400"/>
            <a:ext cx="2918460" cy="2742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665133" y="933510"/>
            <a:ext cx="4343400" cy="3241560"/>
            <a:chOff x="4648200" y="933510"/>
            <a:chExt cx="4343400" cy="3241560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98" t="10511" r="45367" b="66437"/>
            <a:stretch/>
          </p:blipFill>
          <p:spPr bwMode="auto">
            <a:xfrm>
              <a:off x="4648200" y="933510"/>
              <a:ext cx="4343400" cy="32415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4724400" y="933510"/>
              <a:ext cx="304800" cy="2586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5867400" y="1143000"/>
            <a:ext cx="457200" cy="2743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30519" y="4349234"/>
            <a:ext cx="1794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Hybridized states</a:t>
            </a:r>
            <a:endParaRPr lang="en-US" dirty="0"/>
          </a:p>
        </p:txBody>
      </p:sp>
      <p:cxnSp>
        <p:nvCxnSpPr>
          <p:cNvPr id="10" name="Straight Arrow Connector 9"/>
          <p:cNvCxnSpPr>
            <a:stCxn id="8" idx="0"/>
            <a:endCxn id="6" idx="2"/>
          </p:cNvCxnSpPr>
          <p:nvPr/>
        </p:nvCxnSpPr>
        <p:spPr>
          <a:xfrm flipV="1">
            <a:off x="5427560" y="3886200"/>
            <a:ext cx="668440" cy="46303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185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III. Three-Dimensional </a:t>
            </a:r>
            <a:r>
              <a:rPr lang="en-US" sz="3200" b="1" dirty="0">
                <a:latin typeface="Times New Roman" pitchFamily="18" charset="0"/>
              </a:rPr>
              <a:t>Topological </a:t>
            </a:r>
            <a:r>
              <a:rPr lang="en-US" sz="3200" b="1" dirty="0" smtClean="0">
                <a:latin typeface="Times New Roman" pitchFamily="18" charset="0"/>
              </a:rPr>
              <a:t>Insulators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Effective model of the three-dimensional topological insulator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A.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28600" y="838200"/>
            <a:ext cx="4686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Similar to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HgTe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we can define a model Hamiltonian respecting symmetries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665133" y="933510"/>
            <a:ext cx="4343400" cy="3241560"/>
            <a:chOff x="4648200" y="933510"/>
            <a:chExt cx="4343400" cy="3241560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98" t="10511" r="45367" b="66437"/>
            <a:stretch/>
          </p:blipFill>
          <p:spPr bwMode="auto">
            <a:xfrm>
              <a:off x="4648200" y="933510"/>
              <a:ext cx="4343400" cy="32415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4724400" y="933510"/>
              <a:ext cx="304800" cy="2586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5867400" y="1143000"/>
            <a:ext cx="457200" cy="2743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C:\Users\Tejas\Downloads\CodeCogsEqn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3" y="1493520"/>
            <a:ext cx="5194283" cy="41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28600" y="1806714"/>
            <a:ext cx="4686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4 closest states can be chosen as our basis</a:t>
            </a:r>
          </a:p>
        </p:txBody>
      </p:sp>
      <p:pic>
        <p:nvPicPr>
          <p:cNvPr id="6147" name="Picture 3" descr="C:\Users\Tejas\Downloads\CodeCogsEqn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290" y="2286000"/>
            <a:ext cx="13404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28600" y="3330714"/>
            <a:ext cx="4686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model Hamiltonian in the above basis can be written as</a:t>
            </a:r>
          </a:p>
        </p:txBody>
      </p:sp>
      <p:pic>
        <p:nvPicPr>
          <p:cNvPr id="6148" name="Picture 4" descr="C:\Users\Tejas\Downloads\CodeCogsEqn.e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09" y="4038600"/>
            <a:ext cx="5666491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Tejas\Downloads\CodeCogsEqn.em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09" y="5257800"/>
            <a:ext cx="6610906" cy="25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583215" y="4149233"/>
            <a:ext cx="24083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Parameters determined by comparison to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ab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initio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calculations</a:t>
            </a:r>
            <a:endParaRPr lang="en-US" dirty="0"/>
          </a:p>
        </p:txBody>
      </p:sp>
      <p:cxnSp>
        <p:nvCxnSpPr>
          <p:cNvPr id="26" name="Straight Arrow Connector 25"/>
          <p:cNvCxnSpPr>
            <a:stCxn id="22" idx="1"/>
            <a:endCxn id="6148" idx="3"/>
          </p:cNvCxnSpPr>
          <p:nvPr/>
        </p:nvCxnSpPr>
        <p:spPr>
          <a:xfrm flipH="1" flipV="1">
            <a:off x="5867400" y="4572000"/>
            <a:ext cx="715815" cy="3889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28600" y="554349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Hamiltonian is like a 3D anisotropic Dirac model but with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-dependent mass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Extra cubic terms  reduce rotational symmetry about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z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-axis from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(2) to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5579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III. Three-Dimensional </a:t>
            </a:r>
            <a:r>
              <a:rPr lang="en-US" sz="3200" b="1" dirty="0">
                <a:latin typeface="Times New Roman" pitchFamily="18" charset="0"/>
              </a:rPr>
              <a:t>Topological </a:t>
            </a:r>
            <a:r>
              <a:rPr lang="en-US" sz="3200" b="1" dirty="0" smtClean="0">
                <a:latin typeface="Times New Roman" pitchFamily="18" charset="0"/>
              </a:rPr>
              <a:t>Insulators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Surface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states with a single Dirac cone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B.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28600" y="8382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Similar to the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HgTe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case split the Hamiltonian into portions with and without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z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since we break translational symmetry along the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z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-axis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600" y="3810000"/>
            <a:ext cx="845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form of the first Hamiltonian is similar to the one in QSHE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Surface state at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0 is determined by the same equation as the QSHE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Surface state exists for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/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&gt; 0. In the examples below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&gt; 0,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&gt; 0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Note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surface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helicity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is determined by sign of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/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; here spins have more than 2 polarization states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Once again projection of bulk Hamiltonian on to surface states we get</a:t>
            </a:r>
          </a:p>
        </p:txBody>
      </p:sp>
      <p:pic>
        <p:nvPicPr>
          <p:cNvPr id="7171" name="Picture 3" descr="C:\Users\Tejas\Downloads\CodeCogsEqn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5255213" cy="111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Tejas\Downloads\CodeCogsEqn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43200"/>
            <a:ext cx="4859168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Tejas\Downloads\CodeCogsEqn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950720"/>
            <a:ext cx="1660343" cy="25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Tejas\Downloads\CodeCogsEqn.e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362200"/>
            <a:ext cx="1843133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Tejas\Downloads\CodeCogsEqn.em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775662"/>
            <a:ext cx="3442546" cy="24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28600" y="600069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4.1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eV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/ℏ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=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6.2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× 10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5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m/s vs.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ab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initio result of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=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5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× 10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5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m/s</a:t>
            </a: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584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III. Three-Dimensional </a:t>
            </a:r>
            <a:r>
              <a:rPr lang="en-US" sz="3200" b="1" dirty="0">
                <a:latin typeface="Times New Roman" pitchFamily="18" charset="0"/>
              </a:rPr>
              <a:t>Topological </a:t>
            </a:r>
            <a:r>
              <a:rPr lang="en-US" sz="3200" b="1" dirty="0" smtClean="0">
                <a:latin typeface="Times New Roman" pitchFamily="18" charset="0"/>
              </a:rPr>
              <a:t>Insulators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Crossover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from three dimensions to two dimensions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C.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28600" y="838200"/>
            <a:ext cx="876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models describing 2D and 3D topological insulators are quite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similar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But is a thin 3D film a trivial or nontrivial insulator?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Consider a 3D TI with finite thickness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in the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z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-direction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0 we have</a:t>
            </a:r>
          </a:p>
        </p:txBody>
      </p:sp>
      <p:pic>
        <p:nvPicPr>
          <p:cNvPr id="14" name="Picture 3" descr="C:\Users\Tejas\Downloads\CodeCogsEqn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587" y="1859280"/>
            <a:ext cx="5255213" cy="111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28600" y="2928521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0 the Hamiltonian is diagonal and we can compute the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eigenstates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as</a:t>
            </a:r>
          </a:p>
        </p:txBody>
      </p:sp>
      <p:pic>
        <p:nvPicPr>
          <p:cNvPr id="8194" name="Picture 2" descr="C:\Users\Tejas\Downloads\CodeCogsEqn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61360"/>
            <a:ext cx="379289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Tejas\Downloads\CodeCogsEqn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61360"/>
            <a:ext cx="3823358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28600" y="4242137"/>
            <a:ext cx="56837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&lt; 0 and a small enough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the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subbands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are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normally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ordered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As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increases there must be an electron-hole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subband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crossing at some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</a:t>
            </a: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0 the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subband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energies as a function of distance look similar to the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HgTe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QW</a:t>
            </a:r>
          </a:p>
        </p:txBody>
      </p:sp>
      <p:pic>
        <p:nvPicPr>
          <p:cNvPr id="8196" name="Picture 4" descr="C:\Users\Tejas\Downloads\CodeCogsEqn.e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794760"/>
            <a:ext cx="3396848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Tejas\Downloads\CodeCogsEqn.em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0"/>
            <a:ext cx="341208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Tejas\Documents\Caltech\Journal Club\Topological Insulators and Superconductors\2dto3dband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16" t="8963" r="2852" b="48780"/>
          <a:stretch/>
        </p:blipFill>
        <p:spPr bwMode="auto">
          <a:xfrm rot="16200000">
            <a:off x="6176794" y="3881607"/>
            <a:ext cx="2441371" cy="321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934200" y="5211633"/>
            <a:ext cx="228600" cy="198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467600" y="5440233"/>
            <a:ext cx="228600" cy="198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153400" y="5562600"/>
            <a:ext cx="228600" cy="198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11" idx="3"/>
            <a:endCxn id="2" idx="3"/>
          </p:cNvCxnSpPr>
          <p:nvPr/>
        </p:nvCxnSpPr>
        <p:spPr>
          <a:xfrm flipV="1">
            <a:off x="4648200" y="5381121"/>
            <a:ext cx="2319478" cy="1142785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1" idx="3"/>
          </p:cNvCxnSpPr>
          <p:nvPr/>
        </p:nvCxnSpPr>
        <p:spPr>
          <a:xfrm flipV="1">
            <a:off x="4648200" y="5609722"/>
            <a:ext cx="2905125" cy="914184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206506" y="6339240"/>
            <a:ext cx="24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Note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multiple crossings</a:t>
            </a:r>
            <a:endParaRPr lang="en-US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cxnSp>
        <p:nvCxnSpPr>
          <p:cNvPr id="34" name="Straight Arrow Connector 33"/>
          <p:cNvCxnSpPr>
            <a:stCxn id="11" idx="3"/>
            <a:endCxn id="28" idx="3"/>
          </p:cNvCxnSpPr>
          <p:nvPr/>
        </p:nvCxnSpPr>
        <p:spPr>
          <a:xfrm flipV="1">
            <a:off x="4648200" y="5732088"/>
            <a:ext cx="3538678" cy="791818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9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" grpId="0" animBg="1"/>
      <p:bldP spid="28" grpId="0" animBg="1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6" descr="C:\Users\Tejas\Documents\Caltech\Journal Club\Topological Insulators and Superconductors\2dto3dban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16" t="51404" r="2852" b="6339"/>
          <a:stretch/>
        </p:blipFill>
        <p:spPr bwMode="auto">
          <a:xfrm rot="16200000">
            <a:off x="6238282" y="3966192"/>
            <a:ext cx="2388268" cy="314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III. Three-Dimensional </a:t>
            </a:r>
            <a:r>
              <a:rPr lang="en-US" sz="3200" b="1" dirty="0">
                <a:latin typeface="Times New Roman" pitchFamily="18" charset="0"/>
              </a:rPr>
              <a:t>Topological </a:t>
            </a:r>
            <a:r>
              <a:rPr lang="en-US" sz="3200" b="1" dirty="0" smtClean="0">
                <a:latin typeface="Times New Roman" pitchFamily="18" charset="0"/>
              </a:rPr>
              <a:t>Insulators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Crossover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from three dimensions to two dimensions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C.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28600" y="838200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0 we have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8600" y="1981200"/>
            <a:ext cx="5683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0 the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subband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energies as a function of distance look similar to the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HgTe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QW</a:t>
            </a:r>
          </a:p>
        </p:txBody>
      </p:sp>
      <p:pic>
        <p:nvPicPr>
          <p:cNvPr id="8198" name="Picture 6" descr="C:\Users\Tejas\Documents\Caltech\Journal Club\Topological Insulators and Superconductors\2dto3dban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16" t="8963" r="2852" b="48780"/>
          <a:stretch/>
        </p:blipFill>
        <p:spPr bwMode="auto">
          <a:xfrm rot="16200000">
            <a:off x="6176794" y="1620670"/>
            <a:ext cx="2441371" cy="321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934200" y="2950696"/>
            <a:ext cx="228600" cy="198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467600" y="3179296"/>
            <a:ext cx="228600" cy="198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153400" y="3301663"/>
            <a:ext cx="228600" cy="198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11" idx="3"/>
            <a:endCxn id="2" idx="2"/>
          </p:cNvCxnSpPr>
          <p:nvPr/>
        </p:nvCxnSpPr>
        <p:spPr>
          <a:xfrm>
            <a:off x="4930140" y="2865314"/>
            <a:ext cx="2004060" cy="184666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1" idx="3"/>
            <a:endCxn id="26" idx="2"/>
          </p:cNvCxnSpPr>
          <p:nvPr/>
        </p:nvCxnSpPr>
        <p:spPr>
          <a:xfrm>
            <a:off x="4930140" y="2865314"/>
            <a:ext cx="2537460" cy="413266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488446" y="2680648"/>
            <a:ext cx="24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Note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multiple crossings</a:t>
            </a:r>
            <a:endParaRPr lang="en-US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cxnSp>
        <p:nvCxnSpPr>
          <p:cNvPr id="34" name="Straight Arrow Connector 33"/>
          <p:cNvCxnSpPr>
            <a:stCxn id="11" idx="3"/>
            <a:endCxn id="28" idx="3"/>
          </p:cNvCxnSpPr>
          <p:nvPr/>
        </p:nvCxnSpPr>
        <p:spPr>
          <a:xfrm>
            <a:off x="4930140" y="2865314"/>
            <a:ext cx="3256738" cy="605837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3" descr="C:\Users\Tejas\Downloads\CodeCogsEqn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587" y="944880"/>
            <a:ext cx="5255213" cy="111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228600" y="2949714"/>
            <a:ext cx="56837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≠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0 the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subbands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on the right (for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0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 hybridize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Hybridization gives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special states |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+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⟩, which is superposition of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|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i="1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–1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⟩ and |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i="1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⟩ (for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1, 2, …), and |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–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⟩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(superposition of |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i="1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–1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⟩ and |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i="1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⟩)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Crossing is permitted only with the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next closest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subband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and they intersect multiple times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Thin film oscillates between trivial and nontrivial with transition points given by (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→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0)</a:t>
            </a:r>
          </a:p>
        </p:txBody>
      </p:sp>
      <p:pic>
        <p:nvPicPr>
          <p:cNvPr id="9218" name="Picture 2" descr="C:\Users\Tejas\Downloads\CodeCogsEqn.e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012" y="5827038"/>
            <a:ext cx="1462320" cy="67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04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6248400" y="2590800"/>
            <a:ext cx="2756355" cy="2062163"/>
            <a:chOff x="6172200" y="4719637"/>
            <a:chExt cx="2756355" cy="2062163"/>
          </a:xfrm>
        </p:grpSpPr>
        <p:pic>
          <p:nvPicPr>
            <p:cNvPr id="29" name="Picture 6" descr="C:\Users\Tejas\Documents\Caltech\Journal Club\Topological Insulators and Superconductors\2dto3dband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59" t="52249" r="34984" b="6524"/>
            <a:stretch/>
          </p:blipFill>
          <p:spPr bwMode="auto">
            <a:xfrm rot="16200000">
              <a:off x="6652533" y="4505778"/>
              <a:ext cx="1885043" cy="2667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6172200" y="4719637"/>
              <a:ext cx="393319" cy="3857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6261553" y="4648200"/>
            <a:ext cx="2730047" cy="2057400"/>
            <a:chOff x="5867400" y="2819400"/>
            <a:chExt cx="3173447" cy="2438399"/>
          </a:xfrm>
        </p:grpSpPr>
        <p:pic>
          <p:nvPicPr>
            <p:cNvPr id="20" name="Picture 6" descr="C:\Users\Tejas\Documents\Caltech\Journal Club\Topological Insulators and Superconductors\2dto3dband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84" t="8963" r="34984" b="47471"/>
            <a:stretch/>
          </p:blipFill>
          <p:spPr bwMode="auto">
            <a:xfrm rot="16200000">
              <a:off x="6284543" y="2501496"/>
              <a:ext cx="2339161" cy="31734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/>
            <p:cNvSpPr/>
            <p:nvPr/>
          </p:nvSpPr>
          <p:spPr>
            <a:xfrm>
              <a:off x="5867400" y="281940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III. Three-Dimensional </a:t>
            </a:r>
            <a:r>
              <a:rPr lang="en-US" sz="3200" b="1" dirty="0">
                <a:latin typeface="Times New Roman" pitchFamily="18" charset="0"/>
              </a:rPr>
              <a:t>Topological </a:t>
            </a:r>
            <a:r>
              <a:rPr lang="en-US" sz="3200" b="1" dirty="0" smtClean="0">
                <a:latin typeface="Times New Roman" pitchFamily="18" charset="0"/>
              </a:rPr>
              <a:t>Insulators</a:t>
            </a:r>
            <a:endParaRPr lang="en-US" sz="3200" b="1" dirty="0">
              <a:latin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8600" y="914400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0</a:t>
            </a:r>
          </a:p>
        </p:txBody>
      </p:sp>
      <p:pic>
        <p:nvPicPr>
          <p:cNvPr id="14" name="Picture 3" descr="C:\Users\Tejas\Downloads\CodeCogsEqn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21080"/>
            <a:ext cx="5255213" cy="111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228600" y="2133600"/>
            <a:ext cx="56837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Hybridization gives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special states |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+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⟩, which is superposition of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|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i="1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–1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⟩ and |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i="1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⟩ (for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1, 2, …), and |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–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⟩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(superposition of |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i="1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–1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⟩ and |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i="1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⟩)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Multiple crossings give relative parity oscillations with thickness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|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+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⟩ and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|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–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⟩ are localized at the opposite surfaces of the 3D TI slab; oscillations in wave function also go as ~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π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/|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|)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1/2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6172200" y="533400"/>
            <a:ext cx="2904561" cy="2207306"/>
            <a:chOff x="5925114" y="888332"/>
            <a:chExt cx="3142686" cy="2388268"/>
          </a:xfrm>
        </p:grpSpPr>
        <p:pic>
          <p:nvPicPr>
            <p:cNvPr id="36" name="Picture 6" descr="C:\Users\Tejas\Documents\Caltech\Journal Club\Topological Insulators and Superconductors\2dto3dband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16" t="51404" r="2852" b="6339"/>
            <a:stretch/>
          </p:blipFill>
          <p:spPr bwMode="auto">
            <a:xfrm rot="16200000">
              <a:off x="6302323" y="511123"/>
              <a:ext cx="2388268" cy="3142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5934639" y="88833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Crossover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from three dimensions to two dimensions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C.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pic>
        <p:nvPicPr>
          <p:cNvPr id="10242" name="Picture 2" descr="C:\Users\Tejas\Documents\Caltech\Journal Club\Topological Insulators and Superconductors\References\[147] liu2010a\Source\band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8" t="56724" r="34945" b="7097"/>
          <a:stretch/>
        </p:blipFill>
        <p:spPr bwMode="auto">
          <a:xfrm rot="16200000">
            <a:off x="4006814" y="4593255"/>
            <a:ext cx="2022604" cy="225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28601" y="4623137"/>
            <a:ext cx="36640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Dependence of critical thickness on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is shown in the figure to the right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As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→ ∞, |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+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⟩ and |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–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⟩ decouple and become surface state of the 3D TI</a:t>
            </a:r>
          </a:p>
        </p:txBody>
      </p:sp>
    </p:spTree>
    <p:extLst>
      <p:ext uri="{BB962C8B-B14F-4D97-AF65-F5344CB8AC3E}">
        <p14:creationId xmlns:p14="http://schemas.microsoft.com/office/powerpoint/2010/main" val="26532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III. Three-Dimensional </a:t>
            </a:r>
            <a:r>
              <a:rPr lang="en-US" sz="3200" b="1" dirty="0">
                <a:latin typeface="Times New Roman" pitchFamily="18" charset="0"/>
              </a:rPr>
              <a:t>Topological </a:t>
            </a:r>
            <a:r>
              <a:rPr lang="en-US" sz="3200" b="1" dirty="0" smtClean="0">
                <a:latin typeface="Times New Roman" pitchFamily="18" charset="0"/>
              </a:rPr>
              <a:t>Insulators</a:t>
            </a:r>
            <a:endParaRPr lang="en-US" sz="3200" b="1" dirty="0">
              <a:latin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8600" y="981670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Relation between electron and hole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subbands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in the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→ ∞ limit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suggests another way to describe 3D to 2D crossover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surface is described by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Crossover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from three dimensions to two dimensions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C.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pic>
        <p:nvPicPr>
          <p:cNvPr id="11266" name="Picture 2" descr="C:\Users\Tejas\Downloads\CodeCogsEqn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97333"/>
            <a:ext cx="4432658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Tejas\Downloads\CodeCogsEqn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24870"/>
            <a:ext cx="4630681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28600" y="3014007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upper and lower block diagonal elements correspond to the two surfaces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slabs of finite thickness a coupling term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 can be added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8600" y="4769584"/>
            <a:ext cx="8763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Changes in sign of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tell if phase is trivial or not.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oscillates with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since the surface wave functions oscillate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 other words, both top-down and bottom-up approaches agree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 real materials, like Bi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Se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we can expect the nontrivial phase to first occur at a thickness of ~ 3 nm or three quintuple layers</a:t>
            </a:r>
          </a:p>
        </p:txBody>
      </p:sp>
    </p:spTree>
    <p:extLst>
      <p:ext uri="{BB962C8B-B14F-4D97-AF65-F5344CB8AC3E}">
        <p14:creationId xmlns:p14="http://schemas.microsoft.com/office/powerpoint/2010/main" val="373705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III. Three-Dimensional </a:t>
            </a:r>
            <a:r>
              <a:rPr lang="en-US" sz="3200" b="1" dirty="0">
                <a:latin typeface="Times New Roman" pitchFamily="18" charset="0"/>
              </a:rPr>
              <a:t>Topological </a:t>
            </a:r>
            <a:r>
              <a:rPr lang="en-US" sz="3200" b="1" dirty="0" smtClean="0">
                <a:latin typeface="Times New Roman" pitchFamily="18" charset="0"/>
              </a:rPr>
              <a:t>Insulators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Electromagnetic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properties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D.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8200" y="838200"/>
            <a:ext cx="7467600" cy="400110"/>
            <a:chOff x="533400" y="598944"/>
            <a:chExt cx="7467600" cy="400110"/>
          </a:xfrm>
        </p:grpSpPr>
        <p:sp>
          <p:nvSpPr>
            <p:cNvPr id="27" name="TextBox 26"/>
            <p:cNvSpPr txBox="1"/>
            <p:nvPr/>
          </p:nvSpPr>
          <p:spPr>
            <a:xfrm>
              <a:off x="838200" y="598944"/>
              <a:ext cx="7162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smtClean="0">
                  <a:latin typeface="Times New Roman" pitchFamily="18" charset="0"/>
                </a:rPr>
                <a:t>Half </a:t>
              </a:r>
              <a:r>
                <a:rPr lang="en-US" sz="2000" b="1" dirty="0">
                  <a:latin typeface="Times New Roman" pitchFamily="18" charset="0"/>
                </a:rPr>
                <a:t>quantum Hall effect on the surface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1.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28600" y="1143000"/>
            <a:ext cx="8638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only momentum independent term one can add is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perturbed Hamiltonian has the spectrum</a:t>
            </a: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1038" name="Picture 14" descr="C:\Users\Tejas\Downloads\CodeCogsEqn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264573"/>
            <a:ext cx="1264297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Tejas\Downloads\CodeCogsEqn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872" y="4114800"/>
            <a:ext cx="1934528" cy="80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Tejas\Downloads\CodeCogsEqn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127177"/>
            <a:ext cx="4600216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C:\Users\Tejas\Downloads\CodeCogsEqn.e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96" y="1228815"/>
            <a:ext cx="1416623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9" descr="C:\Users\Tejas\Downloads\CodeCogsEqn.em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0"/>
            <a:ext cx="4280333" cy="41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28600" y="2111514"/>
            <a:ext cx="8638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Only parameter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</a:t>
            </a:r>
            <a:r>
              <a:rPr lang="en-US" sz="2000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z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can open a gap and destabilize the surface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states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term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z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σ</a:t>
            </a:r>
            <a:r>
              <a:rPr lang="en-US" sz="2000" i="1" baseline="30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z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breaks TRS; but (say) with 2 identical Dirac cones, with imaginary coupling, we have gapped system with TRS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28600" y="3632537"/>
            <a:ext cx="8638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But with term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</a:t>
            </a:r>
            <a:r>
              <a:rPr lang="en-US" sz="2000" i="1" baseline="-25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z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σ</a:t>
            </a:r>
            <a:r>
              <a:rPr lang="en-US" sz="2000" i="1" baseline="30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z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surface will be </a:t>
            </a:r>
          </a:p>
        </p:txBody>
      </p:sp>
      <p:pic>
        <p:nvPicPr>
          <p:cNvPr id="44" name="Picture 13" descr="C:\Users\Tejas\Downloads\CodeCogsEqn.em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063127"/>
            <a:ext cx="3427313" cy="24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28600" y="4266932"/>
            <a:ext cx="8638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With the generic two-band model we consider the winding of: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 “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meron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” configuration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 covers half the unit sphere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With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winding number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±1/2 we have Hall conductance (valid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z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→ 0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28600" y="5715000"/>
            <a:ext cx="8638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Parity anomaly in high energy physics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Above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analyis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only applies in continuum, i.e. |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z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|/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≪ 2π/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</a:t>
            </a:r>
            <a:endParaRPr lang="en-US" sz="2000" i="1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Unlike QAHE, where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→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0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Hall conductance = 0 or 1 instead of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±1/2</a:t>
            </a: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7608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I. Introduction</a:t>
            </a:r>
            <a:endParaRPr lang="en-US" sz="3200" b="1" dirty="0"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09600"/>
            <a:ext cx="364807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Topology in mathematics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Notion of topological invariance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classification of different geometrical objects into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equivalence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classes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Example: classification of 2D surfaces  number of holes (or genus)</a:t>
            </a:r>
          </a:p>
        </p:txBody>
      </p:sp>
      <p:pic>
        <p:nvPicPr>
          <p:cNvPr id="11" name="Picture 2" descr="http://i.huffpost.com/gadgets/slideshows/9118/slide_9118_121015_large.jpg?13686979397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90055"/>
            <a:ext cx="5010150" cy="364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28600" y="3510677"/>
            <a:ext cx="882015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Topology in physics</a:t>
            </a:r>
            <a:endParaRPr lang="en-US" sz="24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 physics, consider Hamiltonians of many-particle systems with an energy gap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or vacuum of a theory with gapped excitations</a:t>
            </a:r>
            <a:endParaRPr lang="en-US" sz="20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Examples of real systems: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Hamiltonians of insulators and superconductors with a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full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energy gap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NOT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metals, doped semiconductors, or nodal superconductors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“Smooth deformation”  Tuning parameters in the Hamiltonian without closing the bulk gap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Topological invariant  extra label in addition to Landau-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Ginzburg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order parameter</a:t>
            </a:r>
            <a:endParaRPr lang="en-US" sz="20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86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28600" y="4397514"/>
            <a:ext cx="86388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Note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unlike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QAHE upper and lower 2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× 2 blocks are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not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TR conjugate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Disorder: Nomura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Koshino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and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Ryu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showed that the surface state is metallic even for an arbitrary impurity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strength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 breaking disorder  unitary class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infinitesimal TR breaking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σ</a:t>
            </a:r>
            <a:r>
              <a:rPr lang="en-US" sz="2000" i="1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xx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0 and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σ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±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/2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Exchange interaction with impurity given by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III. Three-Dimensional </a:t>
            </a:r>
            <a:r>
              <a:rPr lang="en-US" sz="3200" b="1" dirty="0">
                <a:latin typeface="Times New Roman" pitchFamily="18" charset="0"/>
              </a:rPr>
              <a:t>Topological </a:t>
            </a:r>
            <a:r>
              <a:rPr lang="en-US" sz="3200" b="1" dirty="0" smtClean="0">
                <a:latin typeface="Times New Roman" pitchFamily="18" charset="0"/>
              </a:rPr>
              <a:t>Insulators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Electromagnetic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properties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D.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8200" y="838200"/>
            <a:ext cx="7467600" cy="400110"/>
            <a:chOff x="533400" y="598944"/>
            <a:chExt cx="7467600" cy="400110"/>
          </a:xfrm>
        </p:grpSpPr>
        <p:sp>
          <p:nvSpPr>
            <p:cNvPr id="27" name="TextBox 26"/>
            <p:cNvSpPr txBox="1"/>
            <p:nvPr/>
          </p:nvSpPr>
          <p:spPr>
            <a:xfrm>
              <a:off x="838200" y="598944"/>
              <a:ext cx="7162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smtClean="0">
                  <a:latin typeface="Times New Roman" pitchFamily="18" charset="0"/>
                </a:rPr>
                <a:t>Half </a:t>
              </a:r>
              <a:r>
                <a:rPr lang="en-US" sz="2000" b="1" dirty="0">
                  <a:latin typeface="Times New Roman" pitchFamily="18" charset="0"/>
                </a:rPr>
                <a:t>quantum Hall effect on the surface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1.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28600" y="1143000"/>
            <a:ext cx="8638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Deviations from the Dirac effective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model at large momenta  corrections to the Hall conductance</a:t>
            </a:r>
          </a:p>
        </p:txBody>
      </p:sp>
      <p:pic>
        <p:nvPicPr>
          <p:cNvPr id="1039" name="Picture 15" descr="C:\Users\Tejas\Downloads\CodeCogsEqn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69" y="4184015"/>
            <a:ext cx="3061733" cy="24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Tejas\Downloads\CodeCogsEqn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002655"/>
            <a:ext cx="2513363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Tejas\Downloads\CodeCogsEqn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69" y="1752600"/>
            <a:ext cx="4539286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28600" y="2260937"/>
            <a:ext cx="86388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 is independent of large momentum contributions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effect of the mass term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</a:t>
            </a:r>
            <a:r>
              <a:rPr lang="en-US" sz="2000" i="1" baseline="-25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z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σ</a:t>
            </a:r>
            <a:r>
              <a:rPr lang="en-US" sz="2000" i="1" baseline="30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z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on the large-momentum sector of the theory is negligible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z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→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0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Contributions to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σ</a:t>
            </a:r>
            <a:r>
              <a:rPr lang="en-US" sz="2000" i="1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from large momenta  continuous functions of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z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; therefore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Δ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σ</a:t>
            </a:r>
            <a:r>
              <a:rPr lang="en-US" sz="2000" i="1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should not be affected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 transforms the system with mass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z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to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that with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mass –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z</a:t>
            </a:r>
            <a:endParaRPr lang="en-US" sz="2000" i="1" baseline="-25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4281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III. Three-Dimensional </a:t>
            </a:r>
            <a:r>
              <a:rPr lang="en-US" sz="3200" b="1" dirty="0">
                <a:latin typeface="Times New Roman" pitchFamily="18" charset="0"/>
              </a:rPr>
              <a:t>Topological </a:t>
            </a:r>
            <a:r>
              <a:rPr lang="en-US" sz="3200" b="1" dirty="0" smtClean="0">
                <a:latin typeface="Times New Roman" pitchFamily="18" charset="0"/>
              </a:rPr>
              <a:t>Insulators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Electromagnetic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properties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D.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8200" y="838200"/>
            <a:ext cx="7467600" cy="400110"/>
            <a:chOff x="533400" y="598944"/>
            <a:chExt cx="7467600" cy="400110"/>
          </a:xfrm>
        </p:grpSpPr>
        <p:sp>
          <p:nvSpPr>
            <p:cNvPr id="27" name="TextBox 26"/>
            <p:cNvSpPr txBox="1"/>
            <p:nvPr/>
          </p:nvSpPr>
          <p:spPr>
            <a:xfrm>
              <a:off x="838200" y="598944"/>
              <a:ext cx="7162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smtClean="0">
                  <a:latin typeface="Times New Roman" pitchFamily="18" charset="0"/>
                </a:rPr>
                <a:t>Half </a:t>
              </a:r>
              <a:r>
                <a:rPr lang="en-US" sz="2000" b="1" dirty="0">
                  <a:latin typeface="Times New Roman" pitchFamily="18" charset="0"/>
                </a:rPr>
                <a:t>quantum Hall effect on the surface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1.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28600" y="1313795"/>
            <a:ext cx="86388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 usual Fermi liquid, if the surface state has a finite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an RKKY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interaction between the impurity spins is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introduced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sign of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RKKY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oscillates with wave length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∝ 1/2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000" i="1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→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0 the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sign of the RKKY interaction does not oscillate but is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uniform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resulting uniform spin-spin interaction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(ferromagnetic) is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determined by the coupling to the surface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electrons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uniform spin polarization can maximize the gap opened on the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surface  energetically favorable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Therefore, the system can order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ferromagnetically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when the chemical potential is near the Dirac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point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This mechanism provides a way to generate a surface TR symmetry breaking field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by</a:t>
            </a:r>
          </a:p>
          <a:p>
            <a:pPr marL="800100" lvl="1" indent="-342900">
              <a:buFont typeface="Courier New" pitchFamily="49" charset="0"/>
              <a:buChar char="o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Coating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surface with magnetic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impurities</a:t>
            </a:r>
          </a:p>
          <a:p>
            <a:pPr marL="800100" lvl="1" indent="-342900">
              <a:buFont typeface="Courier New" pitchFamily="49" charset="0"/>
              <a:buChar char="o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Tuning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chemical potential near the Dirac point</a:t>
            </a:r>
          </a:p>
        </p:txBody>
      </p:sp>
    </p:spTree>
    <p:extLst>
      <p:ext uri="{BB962C8B-B14F-4D97-AF65-F5344CB8AC3E}">
        <p14:creationId xmlns:p14="http://schemas.microsoft.com/office/powerpoint/2010/main" val="59237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Tejas\Documents\Caltech\Journal Club\Topological Insulators and Superconductors\TMEschematic.em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2" t="3051" r="27557" b="48489"/>
          <a:stretch/>
        </p:blipFill>
        <p:spPr bwMode="auto">
          <a:xfrm rot="16200000">
            <a:off x="5533628" y="2248297"/>
            <a:ext cx="1714500" cy="272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III. Three-Dimensional </a:t>
            </a:r>
            <a:r>
              <a:rPr lang="en-US" sz="3200" b="1" dirty="0">
                <a:latin typeface="Times New Roman" pitchFamily="18" charset="0"/>
              </a:rPr>
              <a:t>Topological </a:t>
            </a:r>
            <a:r>
              <a:rPr lang="en-US" sz="3200" b="1" dirty="0" smtClean="0">
                <a:latin typeface="Times New Roman" pitchFamily="18" charset="0"/>
              </a:rPr>
              <a:t>Insulators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Electromagnetic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properties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D.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8200" y="838200"/>
            <a:ext cx="7467600" cy="400110"/>
            <a:chOff x="533400" y="598944"/>
            <a:chExt cx="7467600" cy="400110"/>
          </a:xfrm>
        </p:grpSpPr>
        <p:sp>
          <p:nvSpPr>
            <p:cNvPr id="27" name="TextBox 26"/>
            <p:cNvSpPr txBox="1"/>
            <p:nvPr/>
          </p:nvSpPr>
          <p:spPr>
            <a:xfrm>
              <a:off x="838200" y="598944"/>
              <a:ext cx="7162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</a:rPr>
                <a:t>Topological </a:t>
              </a:r>
              <a:r>
                <a:rPr lang="en-US" sz="2000" b="1" dirty="0">
                  <a:latin typeface="Times New Roman" pitchFamily="18" charset="0"/>
                </a:rPr>
                <a:t>magnetoelectric effect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28600" y="1295400"/>
            <a:ext cx="86388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Unlike QHE in the pure 2D system surface quantum Hall cannot be measured using DC transport for the reasons:</a:t>
            </a:r>
          </a:p>
          <a:p>
            <a:pPr marL="800100" lvl="1" indent="-342900">
              <a:buFont typeface="Courier New" pitchFamily="49" charset="0"/>
              <a:buChar char="o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Surface of a 3D TI is a closed manifold (i.e. no edges)</a:t>
            </a:r>
          </a:p>
          <a:p>
            <a:pPr marL="800100" lvl="1" indent="-342900">
              <a:buFont typeface="Courier New" pitchFamily="49" charset="0"/>
              <a:buChar char="o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If TRS is broken only on a partial patch of the surface chiral states on the domain wall give 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σ</a:t>
            </a:r>
            <a:r>
              <a:rPr lang="en-US" sz="2000" i="1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=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/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and not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/2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</a:t>
            </a:r>
          </a:p>
          <a:p>
            <a:pPr marL="800100" lvl="1" indent="-342900">
              <a:buFont typeface="Courier New" pitchFamily="49" charset="0"/>
              <a:buChar char="o"/>
            </a:pPr>
            <a:endParaRPr lang="en-US" sz="2000" i="1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5123" name="Picture 3" descr="C:\Users\Tejas\Documents\Caltech\Journal Club\Topological Insulators and Superconductors\TMEschematic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2" t="51840" r="24306" b="12465"/>
          <a:stretch/>
        </p:blipFill>
        <p:spPr bwMode="auto">
          <a:xfrm rot="16200000">
            <a:off x="7189304" y="4903304"/>
            <a:ext cx="1885890" cy="171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9" descr="C:\Users\Tejas\Downloads\CodeCogsEqn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910792"/>
            <a:ext cx="1568947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C:\Users\Tejas\Downloads\CodeCogsEqn.e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615" y="4910792"/>
            <a:ext cx="166034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28600" y="5388114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complete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EM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response of the system is described by the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modified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constituent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equations (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±1/2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  <a:endParaRPr lang="en-US" sz="2000" i="1" baseline="-25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15" name="Picture 21" descr="C:\Users\Tejas\Downloads\CodeCogsEqn.em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96000"/>
            <a:ext cx="2315340" cy="19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2" descr="C:\Users\Tejas\Downloads\CodeCogsEqn.em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022" y="6096000"/>
            <a:ext cx="2239178" cy="19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28600" y="4572000"/>
            <a:ext cx="8638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 new probe is needed  Topological Magnetoelectric Effect (TME)</a:t>
            </a:r>
            <a:endParaRPr lang="en-US" sz="2000" i="1" baseline="-25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8600" y="2873514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TRS broken patch  (right) is like the boundary between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and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+1 level QHE</a:t>
            </a:r>
            <a:endParaRPr lang="en-US" sz="2000" i="1" baseline="-25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1738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Tejas\Documents\Caltech\Journal Club\Topological Insulators and Superconductors\dy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152" y="4419600"/>
            <a:ext cx="3389648" cy="213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28600" y="2633008"/>
            <a:ext cx="5638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Interesting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phenomena appear when we consider the dynamics of the external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charge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2DEG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at a distance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above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surface of the 3D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TI and if the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motion of the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2DEG electrons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is slow enough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compared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to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ℏ/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the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image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monopoles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will follow the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electrons adiabatically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electron forms an electron-monopole composite, i.e. a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“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dyon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”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When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 electrons wind around each other, each electron perceives the magnetic flux of the image monopole attached to the other electron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III. Three-Dimensional </a:t>
            </a:r>
            <a:r>
              <a:rPr lang="en-US" sz="3200" b="1" dirty="0">
                <a:latin typeface="Times New Roman" pitchFamily="18" charset="0"/>
              </a:rPr>
              <a:t>Topological </a:t>
            </a:r>
            <a:r>
              <a:rPr lang="en-US" sz="3200" b="1" dirty="0" smtClean="0">
                <a:latin typeface="Times New Roman" pitchFamily="18" charset="0"/>
              </a:rPr>
              <a:t>Insulators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Electromagnetic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properties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D.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8200" y="838200"/>
            <a:ext cx="7467600" cy="400110"/>
            <a:chOff x="533400" y="598944"/>
            <a:chExt cx="7467600" cy="400110"/>
          </a:xfrm>
        </p:grpSpPr>
        <p:sp>
          <p:nvSpPr>
            <p:cNvPr id="27" name="TextBox 26"/>
            <p:cNvSpPr txBox="1"/>
            <p:nvPr/>
          </p:nvSpPr>
          <p:spPr>
            <a:xfrm>
              <a:off x="838200" y="598944"/>
              <a:ext cx="7162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</a:rPr>
                <a:t>Image </a:t>
              </a:r>
              <a:r>
                <a:rPr lang="en-US" sz="2000" b="1" dirty="0">
                  <a:latin typeface="Times New Roman" pitchFamily="18" charset="0"/>
                </a:rPr>
                <a:t>magnetic monopole effect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3.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28600" y="1143000"/>
            <a:ext cx="8638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Direct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consequences of the TME effect is the image magnetic monopole effect</a:t>
            </a: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6147" name="Picture 3" descr="C:\Users\Tejas\Documents\Caltech\Journal Club\Topological Insulators and Superconductors\monopolefig1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02102" y="1418318"/>
            <a:ext cx="2635795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3" descr="C:\Users\Tejas\Downloads\CodeCogsEqn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32" y="1524000"/>
            <a:ext cx="4249868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4" descr="C:\Users\Tejas\Downloads\CodeCogsEqn.e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32" y="2164080"/>
            <a:ext cx="4386961" cy="51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5" descr="C:\Users\Tejas\Downloads\CodeCogsEqn.em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32" y="6080760"/>
            <a:ext cx="4006148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02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Tejas\Documents\Caltech\Journal Club\Topological Insulators and Superconductors\pic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070" y="4707035"/>
            <a:ext cx="3456730" cy="207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III. Three-Dimensional </a:t>
            </a:r>
            <a:r>
              <a:rPr lang="en-US" sz="3200" b="1" dirty="0">
                <a:latin typeface="Times New Roman" pitchFamily="18" charset="0"/>
              </a:rPr>
              <a:t>Topological </a:t>
            </a:r>
            <a:r>
              <a:rPr lang="en-US" sz="3200" b="1" dirty="0" smtClean="0">
                <a:latin typeface="Times New Roman" pitchFamily="18" charset="0"/>
              </a:rPr>
              <a:t>Insulators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Electromagnetic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properties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D.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8200" y="838200"/>
            <a:ext cx="7467600" cy="400110"/>
            <a:chOff x="533400" y="598944"/>
            <a:chExt cx="7467600" cy="400110"/>
          </a:xfrm>
        </p:grpSpPr>
        <p:sp>
          <p:nvSpPr>
            <p:cNvPr id="27" name="TextBox 26"/>
            <p:cNvSpPr txBox="1"/>
            <p:nvPr/>
          </p:nvSpPr>
          <p:spPr>
            <a:xfrm>
              <a:off x="838200" y="598944"/>
              <a:ext cx="7162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</a:rPr>
                <a:t>Topological </a:t>
              </a:r>
              <a:r>
                <a:rPr lang="en-US" sz="2000" b="1" dirty="0">
                  <a:latin typeface="Times New Roman" pitchFamily="18" charset="0"/>
                </a:rPr>
                <a:t>Kerr and Faraday rotation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4.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28600" y="1143000"/>
            <a:ext cx="5410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Another TME effect is through the transmission and reflection of polarized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light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Standard Faraday effect requires an external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field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TME we Faraday rotation occurs due to unusual boundary conditions at the interface of the TI and ferromagnetic insulator (FMI)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rotation angles for the Kerr and Faraday effect are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114" y="76200"/>
            <a:ext cx="3201686" cy="239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8" descr="C:\Users\Tejas\Downloads\CodeCogsEqn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72" y="6248400"/>
            <a:ext cx="243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6" descr="C:\Users\Tejas\Downloads\CodeCogsEqn.e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72" y="3865245"/>
            <a:ext cx="3244523" cy="56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7" descr="C:\Users\Tejas\Downloads\CodeCogsEqn.em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72" y="4465320"/>
            <a:ext cx="2726618" cy="56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Tejas\Documents\Caltech\Journal Club\Topological Insulators and Superconductors\Faraday1.emf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6" t="17759" r="18377" b="29708"/>
          <a:stretch/>
        </p:blipFill>
        <p:spPr bwMode="auto">
          <a:xfrm rot="16200000">
            <a:off x="6448953" y="2158697"/>
            <a:ext cx="2593750" cy="253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28600" y="4930914"/>
            <a:ext cx="5637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Problems:</a:t>
            </a:r>
          </a:p>
          <a:p>
            <a:pPr marL="800100" lvl="1" indent="-342900">
              <a:buFont typeface="Courier New" pitchFamily="49" charset="0"/>
              <a:buChar char="o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Dependence on material parameters</a:t>
            </a:r>
          </a:p>
          <a:p>
            <a:pPr marL="800100" lvl="1" indent="-342900">
              <a:buFont typeface="Courier New" pitchFamily="49" charset="0"/>
              <a:buChar char="o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Detection obscured by standard EM response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New scheme: combine Faraday and Kerr</a:t>
            </a:r>
          </a:p>
        </p:txBody>
      </p:sp>
    </p:spTree>
    <p:extLst>
      <p:ext uri="{BB962C8B-B14F-4D97-AF65-F5344CB8AC3E}">
        <p14:creationId xmlns:p14="http://schemas.microsoft.com/office/powerpoint/2010/main" val="138623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III. Three-Dimensional </a:t>
            </a:r>
            <a:r>
              <a:rPr lang="en-US" sz="3200" b="1" dirty="0">
                <a:latin typeface="Times New Roman" pitchFamily="18" charset="0"/>
              </a:rPr>
              <a:t>Topological </a:t>
            </a:r>
            <a:r>
              <a:rPr lang="en-US" sz="3200" b="1" dirty="0" smtClean="0">
                <a:latin typeface="Times New Roman" pitchFamily="18" charset="0"/>
              </a:rPr>
              <a:t>Insulators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Electromagnetic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properties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D.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8200" y="838200"/>
            <a:ext cx="7467600" cy="400110"/>
            <a:chOff x="533400" y="598944"/>
            <a:chExt cx="7467600" cy="400110"/>
          </a:xfrm>
        </p:grpSpPr>
        <p:sp>
          <p:nvSpPr>
            <p:cNvPr id="27" name="TextBox 26"/>
            <p:cNvSpPr txBox="1"/>
            <p:nvPr/>
          </p:nvSpPr>
          <p:spPr>
            <a:xfrm>
              <a:off x="838200" y="598944"/>
              <a:ext cx="7162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</a:rPr>
                <a:t>Related Effects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28600" y="11430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magnetic monopole carries a charge, i.e. monopole with unit flux carries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/2 charge</a:t>
            </a:r>
          </a:p>
        </p:txBody>
      </p:sp>
      <p:pic>
        <p:nvPicPr>
          <p:cNvPr id="17" name="Picture 7" descr="C:\Users\Tejas\Downloads\CodeCogsEqn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0"/>
            <a:ext cx="1020577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28600" y="2266890"/>
            <a:ext cx="89154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There is a charge pumping effect when monopole motion  couples to electric charge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When electron-electron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interaction is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considered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interesting new effects can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occur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We can get a so-called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axion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from fluctuations of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due coupling between spin-waves and the electromagnetic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field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Polariton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can be formed by the hybridization of the spin-wave and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photon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polariton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gap is controlled by the magnetic field, which may realize a tunable optical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modulator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Inter-surface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exciton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condensate can be formed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Charge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current on the surface can flip the magnetic moment of the magnetic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layer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other words, charge density is coupled to magnetic textures such as domain walls and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vortices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Potential applications in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spintronics</a:t>
            </a: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9652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III. Three-Dimensional </a:t>
            </a:r>
            <a:r>
              <a:rPr lang="en-US" sz="3200" b="1" dirty="0">
                <a:latin typeface="Times New Roman" pitchFamily="18" charset="0"/>
              </a:rPr>
              <a:t>Topological </a:t>
            </a:r>
            <a:r>
              <a:rPr lang="en-US" sz="3200" b="1" dirty="0" smtClean="0">
                <a:latin typeface="Times New Roman" pitchFamily="18" charset="0"/>
              </a:rPr>
              <a:t>Insulators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Experimental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results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E.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8200" y="838200"/>
            <a:ext cx="7467600" cy="400110"/>
            <a:chOff x="533400" y="598944"/>
            <a:chExt cx="7467600" cy="400110"/>
          </a:xfrm>
        </p:grpSpPr>
        <p:sp>
          <p:nvSpPr>
            <p:cNvPr id="27" name="TextBox 26"/>
            <p:cNvSpPr txBox="1"/>
            <p:nvPr/>
          </p:nvSpPr>
          <p:spPr>
            <a:xfrm>
              <a:off x="838200" y="598944"/>
              <a:ext cx="7162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</a:rPr>
                <a:t>Material </a:t>
              </a:r>
              <a:r>
                <a:rPr lang="en-US" sz="2000" b="1" dirty="0">
                  <a:latin typeface="Times New Roman" pitchFamily="18" charset="0"/>
                </a:rPr>
                <a:t>growth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1.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28600" y="1310819"/>
            <a:ext cx="8763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Cava group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(Princeton): Bulk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materials were first grown for experiments on topological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insulators (Bi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1-</a:t>
            </a:r>
            <a:r>
              <a:rPr lang="en-US" sz="2000" i="1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Sb</a:t>
            </a:r>
            <a:r>
              <a:rPr lang="en-US" sz="2000" i="1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Bi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Se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Bi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Te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and Sb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Te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Fisher group (Stanford): Bi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Te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Cui group (Stanford): Bi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Se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nanoribbons</a:t>
            </a: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Xue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group (Tsinghua): MBE grown thin films of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Bi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Se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Bi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Te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endParaRPr lang="en-US" sz="20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Due to layered structure thin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films can also be obtained by exfoliation from bulk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samples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Stoichiometric compounds relatively easy to grow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Due to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intrinsic doping from vacancy and anti-site defects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Bi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Se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Bi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Te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are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-type and Sb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Te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are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-type in the bulk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Controlled doping of Bi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Se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with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Sb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and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and Bi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Te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with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gives control over the chemical potential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Cu doping causes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Bi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Se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to become superconducting (nontrivial?)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Fe and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Mn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dopants may yield ferromagnetism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9286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III. Three-Dimensional </a:t>
            </a:r>
            <a:r>
              <a:rPr lang="en-US" sz="3200" b="1" dirty="0">
                <a:latin typeface="Times New Roman" pitchFamily="18" charset="0"/>
              </a:rPr>
              <a:t>Topological </a:t>
            </a:r>
            <a:r>
              <a:rPr lang="en-US" sz="3200" b="1" dirty="0" smtClean="0">
                <a:latin typeface="Times New Roman" pitchFamily="18" charset="0"/>
              </a:rPr>
              <a:t>Insulators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Experimental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results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E.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8200" y="838200"/>
            <a:ext cx="7467600" cy="400110"/>
            <a:chOff x="533400" y="598944"/>
            <a:chExt cx="7467600" cy="400110"/>
          </a:xfrm>
        </p:grpSpPr>
        <p:sp>
          <p:nvSpPr>
            <p:cNvPr id="27" name="TextBox 26"/>
            <p:cNvSpPr txBox="1"/>
            <p:nvPr/>
          </p:nvSpPr>
          <p:spPr>
            <a:xfrm>
              <a:off x="838200" y="598944"/>
              <a:ext cx="7162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ARPES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pic>
        <p:nvPicPr>
          <p:cNvPr id="8194" name="Picture 2" descr="C:\Users\Tejas\Documents\Caltech\Journal Club\Topological Insulators and Superconductors\BiSeARP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546" y="624820"/>
            <a:ext cx="4238389" cy="455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Tejas\Downloads\CodeCogsEqn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66160"/>
            <a:ext cx="4661146" cy="47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28600" y="1349514"/>
            <a:ext cx="4495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Unlike Bi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1-</a:t>
            </a:r>
            <a:r>
              <a:rPr lang="en-US" sz="2000" i="1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Sb</a:t>
            </a:r>
            <a:r>
              <a:rPr lang="en-US" sz="2000" i="1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econd generation TIs have only one Dirac cone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Spin-resolved ARPES can show spin polarization of surface states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However, “hexagonal warping” effects appear in the data away from the Dirac point</a:t>
            </a:r>
          </a:p>
        </p:txBody>
      </p:sp>
      <p:pic>
        <p:nvPicPr>
          <p:cNvPr id="21" name="Picture 3" descr="C:\Users\Tejas\Downloads\CodeCogsEqn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27" y="4038600"/>
            <a:ext cx="1523250" cy="25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Tejas\Downloads\CodeCogsEqn.e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27" y="4389120"/>
            <a:ext cx="1721273" cy="25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Tejas\Documents\Caltech\Journal Club\Topological Insulators and Superconductors\MBE_Fig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5206896"/>
            <a:ext cx="4857750" cy="165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28600" y="4648200"/>
            <a:ext cx="449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ARPES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spectra are shown for several thicknesses of a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Bi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Se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thin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film, which show the evolution of the surface states.</a:t>
            </a: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2548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III. Three-Dimensional </a:t>
            </a:r>
            <a:r>
              <a:rPr lang="en-US" sz="3200" b="1" dirty="0">
                <a:latin typeface="Times New Roman" pitchFamily="18" charset="0"/>
              </a:rPr>
              <a:t>Topological </a:t>
            </a:r>
            <a:r>
              <a:rPr lang="en-US" sz="3200" b="1" dirty="0" smtClean="0">
                <a:latin typeface="Times New Roman" pitchFamily="18" charset="0"/>
              </a:rPr>
              <a:t>Insulators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Experimental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results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E.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8200" y="838200"/>
            <a:ext cx="7467600" cy="400110"/>
            <a:chOff x="533400" y="598944"/>
            <a:chExt cx="7467600" cy="400110"/>
          </a:xfrm>
        </p:grpSpPr>
        <p:sp>
          <p:nvSpPr>
            <p:cNvPr id="27" name="TextBox 26"/>
            <p:cNvSpPr txBox="1"/>
            <p:nvPr/>
          </p:nvSpPr>
          <p:spPr>
            <a:xfrm>
              <a:off x="838200" y="598944"/>
              <a:ext cx="7162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STM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3.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419600" y="3657600"/>
            <a:ext cx="4556869" cy="2741473"/>
            <a:chOff x="4419600" y="3657600"/>
            <a:chExt cx="4556869" cy="2741473"/>
          </a:xfrm>
        </p:grpSpPr>
        <p:pic>
          <p:nvPicPr>
            <p:cNvPr id="14" name="Picture 2" descr="C:\Users\Tejas\Documents\Caltech\Journal Club\Topological Insulators and Superconductors\STMARPES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85"/>
            <a:stretch/>
          </p:blipFill>
          <p:spPr bwMode="auto">
            <a:xfrm>
              <a:off x="4419600" y="3762374"/>
              <a:ext cx="4556869" cy="2636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4495800" y="3657600"/>
              <a:ext cx="4572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410075" y="838200"/>
            <a:ext cx="4566394" cy="3048000"/>
            <a:chOff x="4410075" y="838200"/>
            <a:chExt cx="4566394" cy="3048000"/>
          </a:xfrm>
        </p:grpSpPr>
        <p:grpSp>
          <p:nvGrpSpPr>
            <p:cNvPr id="3" name="Group 2"/>
            <p:cNvGrpSpPr/>
            <p:nvPr/>
          </p:nvGrpSpPr>
          <p:grpSpPr>
            <a:xfrm>
              <a:off x="4419600" y="838200"/>
              <a:ext cx="4556869" cy="3048000"/>
              <a:chOff x="4419600" y="838200"/>
              <a:chExt cx="4556869" cy="3048000"/>
            </a:xfrm>
          </p:grpSpPr>
          <p:pic>
            <p:nvPicPr>
              <p:cNvPr id="9218" name="Picture 2" descr="C:\Users\Tejas\Documents\Caltech\Journal Club\Topological Insulators and Superconductors\STMARPES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7211"/>
              <a:stretch/>
            </p:blipFill>
            <p:spPr bwMode="auto">
              <a:xfrm>
                <a:off x="4419600" y="838200"/>
                <a:ext cx="4556869" cy="29355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Rectangle 1"/>
              <p:cNvSpPr/>
              <p:nvPr/>
            </p:nvSpPr>
            <p:spPr>
              <a:xfrm>
                <a:off x="4495800" y="3596283"/>
                <a:ext cx="419100" cy="2899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4410075" y="904935"/>
              <a:ext cx="4572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28600" y="1188184"/>
            <a:ext cx="4343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Good agreement is found between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integrated density of states from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ARPES and STM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STM also shows protection against backscattering</a:t>
            </a:r>
          </a:p>
        </p:txBody>
      </p:sp>
      <p:pic>
        <p:nvPicPr>
          <p:cNvPr id="10242" name="Picture 2" descr="C:\Users\Tejas\Documents\Caltech\Journal Club\Topological Insulators and Superconductors\FigST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2924175"/>
            <a:ext cx="4696944" cy="382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24278" y="933510"/>
            <a:ext cx="8867322" cy="5814953"/>
            <a:chOff x="124278" y="933510"/>
            <a:chExt cx="8867322" cy="5814953"/>
          </a:xfrm>
        </p:grpSpPr>
        <p:sp>
          <p:nvSpPr>
            <p:cNvPr id="20" name="Rectangle 19"/>
            <p:cNvSpPr/>
            <p:nvPr/>
          </p:nvSpPr>
          <p:spPr>
            <a:xfrm>
              <a:off x="4801720" y="933510"/>
              <a:ext cx="4189880" cy="58149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24278" y="2980729"/>
              <a:ext cx="5362121" cy="3767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43" name="Picture 3" descr="C:\Users\Tejas\Documents\Caltech\Journal Club\Topological Insulators and Superconductors\SurfaceL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605" y="2624138"/>
            <a:ext cx="5803995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28600" y="2709208"/>
            <a:ext cx="29590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Like graphene surface states would have a relativistic (Dirac-like) Landau level spectrum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We can also observe Landau levels in a magnetic field</a:t>
            </a:r>
          </a:p>
        </p:txBody>
      </p:sp>
    </p:spTree>
    <p:extLst>
      <p:ext uri="{BB962C8B-B14F-4D97-AF65-F5344CB8AC3E}">
        <p14:creationId xmlns:p14="http://schemas.microsoft.com/office/powerpoint/2010/main" val="189872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Tejas\Documents\Caltech\Journal Club\Topological Insulators and Superconductors\ABoscillati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11528" r="12592" b="20059"/>
          <a:stretch/>
        </p:blipFill>
        <p:spPr bwMode="auto">
          <a:xfrm rot="16200000">
            <a:off x="6113027" y="3983473"/>
            <a:ext cx="2518645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Experimental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results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E.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8200" y="838200"/>
            <a:ext cx="7467600" cy="400110"/>
            <a:chOff x="533400" y="598944"/>
            <a:chExt cx="7467600" cy="400110"/>
          </a:xfrm>
        </p:grpSpPr>
        <p:sp>
          <p:nvSpPr>
            <p:cNvPr id="27" name="TextBox 26"/>
            <p:cNvSpPr txBox="1"/>
            <p:nvPr/>
          </p:nvSpPr>
          <p:spPr>
            <a:xfrm>
              <a:off x="838200" y="598944"/>
              <a:ext cx="7162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Transport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28600" y="1219200"/>
            <a:ext cx="44958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fact that cyclotron resonance frequency only scales with perpendicular magnetic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field shows 2D nature of surface states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One way to reduce bulk doping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is using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thin films obtained by mechanically exfoliation or epitaxial growth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An important advantage of a sample of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mesoscopic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size is the possibility of tuning the carrier density by an external gate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voltage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Magnetoresistance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of 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nanoribbon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exhibits a primary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hc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/e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oscillation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which corresponds to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Aharonov-Bohm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oscillations of the surface state around the surface of the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nanoribbon</a:t>
            </a: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11266" name="Picture 2" descr="C:\Users\Tejas\Documents\Caltech\Journal Club\Topological Insulators and Superconductors\cyclotr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599" y="533400"/>
            <a:ext cx="3410857" cy="383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05400" y="533401"/>
            <a:ext cx="3962400" cy="6252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III. Three-Dimensional </a:t>
            </a:r>
            <a:r>
              <a:rPr lang="en-US" sz="3200" b="1" dirty="0">
                <a:latin typeface="Times New Roman" pitchFamily="18" charset="0"/>
              </a:rPr>
              <a:t>Topological </a:t>
            </a:r>
            <a:r>
              <a:rPr lang="en-US" sz="3200" b="1" dirty="0" smtClean="0">
                <a:latin typeface="Times New Roman" pitchFamily="18" charset="0"/>
              </a:rPr>
              <a:t>Insulators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927600" y="533400"/>
            <a:ext cx="4064000" cy="3162300"/>
            <a:chOff x="4927600" y="533400"/>
            <a:chExt cx="4064000" cy="3162300"/>
          </a:xfrm>
        </p:grpSpPr>
        <p:pic>
          <p:nvPicPr>
            <p:cNvPr id="36" name="Picture 2" descr="C:\Users\Tejas\Documents\Caltech\Journal Club\Topological Insulators and Superconductors\gatecontrol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96" t="2778" r="32593" b="52778"/>
            <a:stretch/>
          </p:blipFill>
          <p:spPr bwMode="auto">
            <a:xfrm rot="16200000">
              <a:off x="5378450" y="82550"/>
              <a:ext cx="3162300" cy="406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ectangle 36"/>
            <p:cNvSpPr/>
            <p:nvPr/>
          </p:nvSpPr>
          <p:spPr>
            <a:xfrm>
              <a:off x="5029200" y="533400"/>
              <a:ext cx="381000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724400" y="3619500"/>
            <a:ext cx="4191000" cy="3162300"/>
            <a:chOff x="4724400" y="3619500"/>
            <a:chExt cx="4191000" cy="3162300"/>
          </a:xfrm>
        </p:grpSpPr>
        <p:pic>
          <p:nvPicPr>
            <p:cNvPr id="39" name="Picture 2" descr="C:\Users\Tejas\Documents\Caltech\Journal Club\Topological Insulators and Superconductors\gatecontrol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96" t="48612" r="32593" b="5555"/>
            <a:stretch/>
          </p:blipFill>
          <p:spPr bwMode="auto">
            <a:xfrm rot="16200000">
              <a:off x="5238750" y="3105150"/>
              <a:ext cx="3162300" cy="419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ectangle 39"/>
            <p:cNvSpPr/>
            <p:nvPr/>
          </p:nvSpPr>
          <p:spPr>
            <a:xfrm>
              <a:off x="4927600" y="3695700"/>
              <a:ext cx="381000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292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I. Introduction</a:t>
            </a:r>
            <a:endParaRPr lang="en-US" sz="3200" b="1" dirty="0"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533400"/>
            <a:ext cx="868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Overview of important developments in topological materials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Quantum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Hall states belong to a topological class which explicitly breaks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time-reversal symmetry (TRS)</a:t>
            </a:r>
            <a:endParaRPr lang="en-US" sz="2000" i="1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Recently, new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topological class of materials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theoretically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predicted and experimentally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observed: Symmetry Protected Topological (SPT) phases preserving TRS in 2D and 3D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/>
            </a:r>
            <a:b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</a:b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9814708"/>
              </p:ext>
            </p:extLst>
          </p:nvPr>
        </p:nvGraphicFramePr>
        <p:xfrm>
          <a:off x="304800" y="2590800"/>
          <a:ext cx="8610600" cy="41198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870200"/>
                <a:gridCol w="2870200"/>
                <a:gridCol w="2870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Discovery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Theoretical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Experimental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Quantum spin Hall insulator state in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HgTe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quantum wells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Bernevig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i="1" dirty="0" smtClean="0">
                          <a:latin typeface="Times New Roman" pitchFamily="18" charset="0"/>
                          <a:cs typeface="Times New Roman" pitchFamily="18" charset="0"/>
                        </a:rPr>
                        <a:t>et al.,</a:t>
                      </a:r>
                      <a:r>
                        <a:rPr lang="en-US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Science</a:t>
                      </a:r>
                      <a:r>
                        <a:rPr lang="fr-FR" i="0" dirty="0" smtClean="0">
                          <a:latin typeface="Times New Roman" pitchFamily="18" charset="0"/>
                          <a:cs typeface="Times New Roman" pitchFamily="18" charset="0"/>
                        </a:rPr>
                        <a:t> 314, 5806 (2006), pp. 1757-1761</a:t>
                      </a:r>
                      <a:endParaRPr lang="en-US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König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i="1" dirty="0" smtClean="0">
                          <a:latin typeface="Times New Roman" pitchFamily="18" charset="0"/>
                          <a:cs typeface="Times New Roman" pitchFamily="18" charset="0"/>
                        </a:rPr>
                        <a:t>et al.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fr-FR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Science</a:t>
                      </a:r>
                      <a:r>
                        <a:rPr lang="fr-FR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318, 5851 (2007), pp. 766-770.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0">
                <a:tc rowSpan="2"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Topological insulators (TIs) in three dimensions: theory and prediction in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Bi</a:t>
                      </a:r>
                      <a:r>
                        <a:rPr lang="en-US" i="1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Sb</a:t>
                      </a:r>
                      <a:r>
                        <a:rPr lang="en-US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1-</a:t>
                      </a:r>
                      <a:r>
                        <a:rPr lang="en-US" i="1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i="1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(Theory) Fu </a:t>
                      </a:r>
                      <a:r>
                        <a:rPr lang="en-US" i="1" dirty="0" smtClean="0">
                          <a:latin typeface="Times New Roman" pitchFamily="18" charset="0"/>
                          <a:cs typeface="Times New Roman" pitchFamily="18" charset="0"/>
                        </a:rPr>
                        <a:t>et al.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PRL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98, 10 (2007), pp. 106803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Hsieh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et al.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Nature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452, 7190 (2008), pp. 970-974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Bi</a:t>
                      </a:r>
                      <a:r>
                        <a:rPr lang="en-US" i="1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Sb</a:t>
                      </a:r>
                      <a:r>
                        <a:rPr lang="en-US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1-</a:t>
                      </a:r>
                      <a:r>
                        <a:rPr lang="en-US" i="1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) Fu </a:t>
                      </a:r>
                      <a:r>
                        <a:rPr lang="en-US" i="1" dirty="0" smtClean="0">
                          <a:latin typeface="Times New Roman" pitchFamily="18" charset="0"/>
                          <a:cs typeface="Times New Roman" pitchFamily="18" charset="0"/>
                        </a:rPr>
                        <a:t>et al.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PRB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76, 4 (2007), pp. 045302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0040">
                <a:tc rowSpan="2"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Second generation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of 3D topological insulators: Bi</a:t>
                      </a:r>
                      <a:r>
                        <a:rPr lang="en-US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Se</a:t>
                      </a:r>
                      <a:r>
                        <a:rPr lang="en-US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Bi</a:t>
                      </a:r>
                      <a:r>
                        <a:rPr lang="en-US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Te</a:t>
                      </a:r>
                      <a:r>
                        <a:rPr lang="en-US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and Sb</a:t>
                      </a:r>
                      <a:r>
                        <a:rPr lang="en-US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Te</a:t>
                      </a:r>
                      <a:r>
                        <a:rPr lang="en-US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Zhang </a:t>
                      </a:r>
                      <a:r>
                        <a:rPr lang="en-US" i="1" dirty="0" smtClean="0">
                          <a:latin typeface="Times New Roman" pitchFamily="18" charset="0"/>
                          <a:cs typeface="Times New Roman" pitchFamily="18" charset="0"/>
                        </a:rPr>
                        <a:t>et al.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Nature </a:t>
                      </a:r>
                      <a:r>
                        <a:rPr lang="fr-FR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Physics</a:t>
                      </a:r>
                      <a:r>
                        <a:rPr lang="fr-FR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5, 6 (2009), pp. 438-442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Bi</a:t>
                      </a:r>
                      <a:r>
                        <a:rPr lang="en-US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Se</a:t>
                      </a:r>
                      <a:r>
                        <a:rPr lang="en-US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) Xia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et al.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fr-FR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Nature </a:t>
                      </a:r>
                      <a:r>
                        <a:rPr lang="fr-FR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Physics</a:t>
                      </a:r>
                      <a:r>
                        <a:rPr lang="fr-FR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5, 6 (2009), pp. 398-402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Bi</a:t>
                      </a:r>
                      <a:r>
                        <a:rPr lang="en-US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Te</a:t>
                      </a:r>
                      <a:r>
                        <a:rPr lang="en-US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) Chen </a:t>
                      </a:r>
                      <a:r>
                        <a:rPr lang="en-US" i="1" dirty="0" smtClean="0">
                          <a:latin typeface="Times New Roman" pitchFamily="18" charset="0"/>
                          <a:cs typeface="Times New Roman" pitchFamily="18" charset="0"/>
                        </a:rPr>
                        <a:t>et</a:t>
                      </a:r>
                      <a:r>
                        <a:rPr lang="en-US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al.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fr-FR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Science</a:t>
                      </a:r>
                      <a:r>
                        <a:rPr lang="fr-FR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325, 5937 (2009), pp. 178-181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529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III. Three-Dimensional </a:t>
            </a:r>
            <a:r>
              <a:rPr lang="en-US" sz="3200" b="1" dirty="0">
                <a:latin typeface="Times New Roman" pitchFamily="18" charset="0"/>
              </a:rPr>
              <a:t>Topological </a:t>
            </a:r>
            <a:r>
              <a:rPr lang="en-US" sz="3200" b="1" dirty="0" smtClean="0">
                <a:latin typeface="Times New Roman" pitchFamily="18" charset="0"/>
              </a:rPr>
              <a:t>Insulators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Other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topological insulator materials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F.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28600" y="1066800"/>
            <a:ext cx="8610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Topological materials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HgTe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Bi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Se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Bi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Te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and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Sb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Te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provided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us with a prototype material for 2D and 3D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TIs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Other 3D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TIs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tetradymite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semiconductors like Thallium-based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III-V-VI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ternary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chalcogenides</a:t>
            </a: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Strained bulk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HgTe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is a topological insulator; distortion along [111] opens a gap between LH and HH bands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 similar band structure also exists in ternary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Heusler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compounds;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fifty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of them are found to exhibit band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inversion; other interesting properties</a:t>
            </a:r>
          </a:p>
          <a:p>
            <a:pPr marL="800100" lvl="1" indent="-342900">
              <a:buFont typeface="Courier New" pitchFamily="49" charset="0"/>
              <a:buChar char="o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Superconductivity</a:t>
            </a:r>
          </a:p>
          <a:p>
            <a:pPr marL="800100" lvl="1" indent="-342900">
              <a:buFont typeface="Courier New" pitchFamily="49" charset="0"/>
              <a:buChar char="o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Magnetism</a:t>
            </a:r>
          </a:p>
          <a:p>
            <a:pPr marL="800100" lvl="1" indent="-342900">
              <a:buFont typeface="Courier New" pitchFamily="49" charset="0"/>
              <a:buChar char="o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Heavy-fermion behavior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QSHE has been proposed in Na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IrO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Topolgical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Mott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insulator phases have been proposed in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Ir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-based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pyrochlore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oxides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Ln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Ir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7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with Ln =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Nd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Pr</a:t>
            </a: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SmB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6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was recently verified as a Kondo topological insulator</a:t>
            </a:r>
          </a:p>
        </p:txBody>
      </p:sp>
    </p:spTree>
    <p:extLst>
      <p:ext uri="{BB962C8B-B14F-4D97-AF65-F5344CB8AC3E}">
        <p14:creationId xmlns:p14="http://schemas.microsoft.com/office/powerpoint/2010/main" val="357345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IV. General </a:t>
            </a:r>
            <a:r>
              <a:rPr lang="en-US" sz="3200" b="1" dirty="0">
                <a:latin typeface="Times New Roman" pitchFamily="18" charset="0"/>
              </a:rPr>
              <a:t>Theory of Topological Insulators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Topological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field theory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A.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28600" y="990600"/>
            <a:ext cx="853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Interested in long-wavelength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and low-energy properties of a condensed matter system</a:t>
            </a: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 this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limit details of the microscopic Hamiltonian are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not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important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Broken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symmetry states  order parameter, symmetry and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dimensionality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SPT states  coefficient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of the topological term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identified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as the topological order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parameter</a:t>
            </a:r>
          </a:p>
        </p:txBody>
      </p:sp>
      <p:pic>
        <p:nvPicPr>
          <p:cNvPr id="1026" name="Picture 2" descr="http://www.rikenresearch.riken.jp/images/figures/hi_48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819400"/>
            <a:ext cx="4915241" cy="324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600" y="2849701"/>
            <a:ext cx="3733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Topological Field Theory (TFT) can be developed for topological insulators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Unlike Topological Band Theory (TBT), TFT can accommodate interactions and disorder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limit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of no interactions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and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disorder TFT reduces to TBT</a:t>
            </a:r>
          </a:p>
        </p:txBody>
      </p:sp>
    </p:spTree>
    <p:extLst>
      <p:ext uri="{BB962C8B-B14F-4D97-AF65-F5344CB8AC3E}">
        <p14:creationId xmlns:p14="http://schemas.microsoft.com/office/powerpoint/2010/main" val="154392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0" name="Picture 42" descr="C:\Users\Tejas\Documents\Caltech\Journal Club\Topological Insulators and Superconductors\feynma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17" b="12619"/>
          <a:stretch/>
        </p:blipFill>
        <p:spPr bwMode="auto">
          <a:xfrm>
            <a:off x="5181600" y="457200"/>
            <a:ext cx="3581400" cy="269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IV. General </a:t>
            </a:r>
            <a:r>
              <a:rPr lang="en-US" sz="3200" b="1" dirty="0">
                <a:latin typeface="Times New Roman" pitchFamily="18" charset="0"/>
              </a:rPr>
              <a:t>Theory of Topological Insulators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Topological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field theory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A.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8200" y="838200"/>
            <a:ext cx="7467600" cy="400110"/>
            <a:chOff x="533400" y="598944"/>
            <a:chExt cx="7467600" cy="400110"/>
          </a:xfrm>
        </p:grpSpPr>
        <p:sp>
          <p:nvSpPr>
            <p:cNvPr id="27" name="TextBox 26"/>
            <p:cNvSpPr txBox="1"/>
            <p:nvPr/>
          </p:nvSpPr>
          <p:spPr>
            <a:xfrm>
              <a:off x="838200" y="598944"/>
              <a:ext cx="7162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</a:rPr>
                <a:t>Chern-Simons </a:t>
              </a:r>
              <a:r>
                <a:rPr lang="en-US" sz="2000" b="1" dirty="0">
                  <a:latin typeface="Times New Roman" pitchFamily="18" charset="0"/>
                </a:rPr>
                <a:t>insulator in </a:t>
              </a:r>
              <a:r>
                <a:rPr lang="en-US" sz="2000" b="1" dirty="0" smtClean="0">
                  <a:latin typeface="Times New Roman" pitchFamily="18" charset="0"/>
                </a:rPr>
                <a:t>2+1 dimensions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1.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28600" y="1143000"/>
            <a:ext cx="8638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TFT for the QH system in 2+1 D</a:t>
            </a:r>
          </a:p>
        </p:txBody>
      </p:sp>
      <p:pic>
        <p:nvPicPr>
          <p:cNvPr id="2050" name="Picture 2" descr="C:\Users\Tejas\Downloads\CodeCogsEqn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43110"/>
            <a:ext cx="3107430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8600" y="2038290"/>
            <a:ext cx="8638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TFT for the QH system in 2+1 D</a:t>
            </a:r>
          </a:p>
        </p:txBody>
      </p:sp>
      <p:pic>
        <p:nvPicPr>
          <p:cNvPr id="2051" name="Picture 3" descr="C:\Users\Tejas\Downloads\CodeCogsEqn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38400"/>
            <a:ext cx="470684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81384" y="2952690"/>
            <a:ext cx="8286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where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</a:t>
            </a:r>
            <a:r>
              <a:rPr lang="el-GR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ω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is imaginary-time single-particle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Green's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function </a:t>
            </a:r>
            <a:r>
              <a:rPr lang="fr-FR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μ</a:t>
            </a:r>
            <a:r>
              <a:rPr lang="fr-FR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fr-FR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ν</a:t>
            </a:r>
            <a:r>
              <a:rPr lang="fr-FR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fr-FR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ρ</a:t>
            </a:r>
            <a:r>
              <a:rPr lang="fr-FR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0, 1, 2 ≡ </a:t>
            </a:r>
            <a:r>
              <a:rPr lang="fr-FR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</a:t>
            </a:r>
            <a:r>
              <a:rPr lang="fr-FR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fr-FR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fr-FR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y</a:t>
            </a:r>
            <a:endParaRPr lang="en-US" sz="2000" i="1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3562290"/>
            <a:ext cx="86388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an interacting system we can have a map from k-space to space of nonsingular Green functions in the group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GL(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ℂ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); 3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homotopy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group labeled by an integer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winding number for this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homotopy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class is exactly measured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by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where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≥ 3 is the number of bands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→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0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integral over </a:t>
            </a:r>
            <a:r>
              <a:rPr lang="el-GR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ω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gives</a:t>
            </a:r>
          </a:p>
        </p:txBody>
      </p:sp>
      <p:pic>
        <p:nvPicPr>
          <p:cNvPr id="2052" name="Picture 4" descr="C:\Users\Tejas\Downloads\CodeCogsEqn.e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295018"/>
            <a:ext cx="1675576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Tejas\Downloads\CodeCogsEqn.em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919" y="5085715"/>
            <a:ext cx="3076966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Tejas\Downloads\CodeCogsEqn.em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84" y="5538112"/>
            <a:ext cx="2482898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Tejas\Downloads\CodeCogsEqn.em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126480"/>
            <a:ext cx="3792893" cy="57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60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IV. General </a:t>
            </a:r>
            <a:r>
              <a:rPr lang="en-US" sz="3200" b="1" dirty="0">
                <a:latin typeface="Times New Roman" pitchFamily="18" charset="0"/>
              </a:rPr>
              <a:t>Theory of Topological Insulators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Topological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field theory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A.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8200" y="838200"/>
            <a:ext cx="7467600" cy="400110"/>
            <a:chOff x="533400" y="598944"/>
            <a:chExt cx="7467600" cy="400110"/>
          </a:xfrm>
        </p:grpSpPr>
        <p:sp>
          <p:nvSpPr>
            <p:cNvPr id="27" name="TextBox 26"/>
            <p:cNvSpPr txBox="1"/>
            <p:nvPr/>
          </p:nvSpPr>
          <p:spPr>
            <a:xfrm>
              <a:off x="838200" y="598944"/>
              <a:ext cx="7162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</a:rPr>
                <a:t>Chern-Simons </a:t>
              </a:r>
              <a:r>
                <a:rPr lang="en-US" sz="2000" b="1" dirty="0">
                  <a:latin typeface="Times New Roman" pitchFamily="18" charset="0"/>
                </a:rPr>
                <a:t>insulator in </a:t>
              </a:r>
              <a:r>
                <a:rPr lang="en-US" sz="2000" b="1" dirty="0" smtClean="0">
                  <a:latin typeface="Times New Roman" pitchFamily="18" charset="0"/>
                </a:rPr>
                <a:t>2+1 dimensions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1.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28600" y="1143000"/>
            <a:ext cx="54978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Under TR, since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0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→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0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and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→ –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Chern-Simons theory breaks TRS in 2+1 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Taking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 functional derivative with respective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to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</a:t>
            </a:r>
            <a:r>
              <a:rPr lang="el-GR" sz="2000" i="1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μ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we get:</a:t>
            </a:r>
          </a:p>
        </p:txBody>
      </p:sp>
      <p:pic>
        <p:nvPicPr>
          <p:cNvPr id="2056" name="Picture 8" descr="C:\Users\Tejas\Downloads\CodeCogsEqn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187" y="2371129"/>
            <a:ext cx="15994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Tejas\Downloads\CodeCogsEqn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187" y="4267200"/>
            <a:ext cx="118813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Tejas\Downloads\CodeCogsEqn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187" y="3155890"/>
            <a:ext cx="211985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726402" y="1219200"/>
            <a:ext cx="3248428" cy="663802"/>
            <a:chOff x="5832018" y="555398"/>
            <a:chExt cx="3248428" cy="663802"/>
          </a:xfrm>
        </p:grpSpPr>
        <p:pic>
          <p:nvPicPr>
            <p:cNvPr id="52" name="Picture 2" descr="C:\Users\Tejas\Downloads\CodeCogsEqn.em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4916" y="640080"/>
              <a:ext cx="3107430" cy="502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5832018" y="555398"/>
              <a:ext cx="3248428" cy="6638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228600" y="2800290"/>
            <a:ext cx="8746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Splitting into temporal component we get charge accumulated: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28600" y="3562290"/>
            <a:ext cx="8746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Charge accumulated due to magnetic field; i.e. magnetic flux pumps charge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spatial component of the space-time current gives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28600" y="4702314"/>
            <a:ext cx="87462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Electric field gives transverse current with </a:t>
            </a:r>
            <a:r>
              <a:rPr lang="el-GR" sz="2000" i="1" dirty="0" smtClean="0">
                <a:latin typeface="Cambria" pitchFamily="18" charset="0"/>
                <a:cs typeface="Times New Roman" pitchFamily="18" charset="0"/>
                <a:sym typeface="Wingdings" pitchFamily="2" charset="2"/>
              </a:rPr>
              <a:t>σ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(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/2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π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/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At least in the non-interacting case it’s easy to see that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π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since the Berry phase is quantized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This is the usual quantum Hall response, i.e. </a:t>
            </a:r>
            <a:r>
              <a:rPr lang="el-GR" sz="2000" i="1" dirty="0">
                <a:latin typeface="Cambria" pitchFamily="18" charset="0"/>
                <a:cs typeface="Times New Roman" pitchFamily="18" charset="0"/>
                <a:sym typeface="Wingdings" pitchFamily="2" charset="2"/>
              </a:rPr>
              <a:t>σ</a:t>
            </a:r>
            <a:r>
              <a:rPr lang="en-US" sz="2000" i="1" baseline="-25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xy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ne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/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(with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∈ ℤ)</a:t>
            </a: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698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228600" y="3406914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This labels the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homotopy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group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a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non-interacting system,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can be obtained by explicit integration over </a:t>
            </a:r>
            <a:r>
              <a:rPr lang="el-GR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ω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to give a Berry-like integration in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-space for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ℓ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1, 2, 3, 4</a:t>
            </a:r>
          </a:p>
        </p:txBody>
      </p:sp>
      <p:pic>
        <p:nvPicPr>
          <p:cNvPr id="4098" name="Picture 2" descr="C:\Users\Tejas\Documents\Caltech\Journal Club\Topological Insulators and Superconductors\feynma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26" b="11163"/>
          <a:stretch/>
        </p:blipFill>
        <p:spPr bwMode="auto">
          <a:xfrm>
            <a:off x="7086600" y="698384"/>
            <a:ext cx="1981200" cy="207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IV. General </a:t>
            </a:r>
            <a:r>
              <a:rPr lang="en-US" sz="3200" b="1" dirty="0">
                <a:latin typeface="Times New Roman" pitchFamily="18" charset="0"/>
              </a:rPr>
              <a:t>Theory of Topological Insulators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Topological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field theory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A.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8200" y="838200"/>
            <a:ext cx="7467600" cy="400110"/>
            <a:chOff x="533400" y="598944"/>
            <a:chExt cx="7467600" cy="400110"/>
          </a:xfrm>
        </p:grpSpPr>
        <p:sp>
          <p:nvSpPr>
            <p:cNvPr id="27" name="TextBox 26"/>
            <p:cNvSpPr txBox="1"/>
            <p:nvPr/>
          </p:nvSpPr>
          <p:spPr>
            <a:xfrm>
              <a:off x="838200" y="598944"/>
              <a:ext cx="7162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</a:rPr>
                <a:t>Chern-Simons </a:t>
              </a:r>
              <a:r>
                <a:rPr lang="en-US" sz="2000" b="1" dirty="0">
                  <a:latin typeface="Times New Roman" pitchFamily="18" charset="0"/>
                </a:rPr>
                <a:t>insulator in 4</a:t>
              </a:r>
              <a:r>
                <a:rPr lang="en-US" sz="2000" b="1" dirty="0" smtClean="0">
                  <a:latin typeface="Times New Roman" pitchFamily="18" charset="0"/>
                </a:rPr>
                <a:t>+1 dimensions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28600" y="1143000"/>
            <a:ext cx="746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Advantage of TFT of QHE  Generalization to all odd space-time dimensions</a:t>
            </a:r>
          </a:p>
        </p:txBody>
      </p:sp>
      <p:pic>
        <p:nvPicPr>
          <p:cNvPr id="2059" name="Picture 11" descr="C:\Users\Tejas\Downloads\CodeCogsEqn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4" y="1828800"/>
            <a:ext cx="3643107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Tejas\Downloads\CodeCogsEqn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4" y="2959100"/>
            <a:ext cx="7514701" cy="5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Tejas\Downloads\CodeCogsEqn.e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992" y="3512820"/>
            <a:ext cx="1675575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Tejas\Downloads\CodeCogsEqn.em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4" y="4435277"/>
            <a:ext cx="2805319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Users\Tejas\Downloads\CodeCogsEqn.em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993" y="4487061"/>
            <a:ext cx="3033807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:\Users\Tejas\Downloads\CodeCogsEqn.em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993" y="4838700"/>
            <a:ext cx="2614913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C:\Users\Tejas\Downloads\CodeCogsEqn.em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4" y="5715000"/>
            <a:ext cx="2297569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228600" y="2263914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action is explicitly invariant under TR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is written in terms of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full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Green’s functions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28600" y="5314890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physical response of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4+1 D Chern-Simons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insulators is given by</a:t>
            </a: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86431" y="6096000"/>
            <a:ext cx="8405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which is the nonlinear response to the external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field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</a:t>
            </a:r>
            <a:r>
              <a:rPr lang="el-GR" sz="2000" i="1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μ</a:t>
            </a:r>
            <a:endParaRPr lang="en-US" sz="2000" i="1" baseline="-25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0019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ejas\Documents\Caltech\Journal Club\Topological Insulators and Superconductors\feynma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26" b="11163"/>
          <a:stretch/>
        </p:blipFill>
        <p:spPr bwMode="auto">
          <a:xfrm>
            <a:off x="7086600" y="520469"/>
            <a:ext cx="1981200" cy="207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IV. General </a:t>
            </a:r>
            <a:r>
              <a:rPr lang="en-US" sz="3200" b="1" dirty="0">
                <a:latin typeface="Times New Roman" pitchFamily="18" charset="0"/>
              </a:rPr>
              <a:t>Theory of Topological Insulators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Topological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field theory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A.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8200" y="838200"/>
            <a:ext cx="7467600" cy="400110"/>
            <a:chOff x="533400" y="598944"/>
            <a:chExt cx="7467600" cy="400110"/>
          </a:xfrm>
        </p:grpSpPr>
        <p:sp>
          <p:nvSpPr>
            <p:cNvPr id="27" name="TextBox 26"/>
            <p:cNvSpPr txBox="1"/>
            <p:nvPr/>
          </p:nvSpPr>
          <p:spPr>
            <a:xfrm>
              <a:off x="838200" y="598944"/>
              <a:ext cx="7162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</a:rPr>
                <a:t>Chern-Simons </a:t>
              </a:r>
              <a:r>
                <a:rPr lang="en-US" sz="2000" b="1" dirty="0">
                  <a:latin typeface="Times New Roman" pitchFamily="18" charset="0"/>
                </a:rPr>
                <a:t>insulator in 4</a:t>
              </a:r>
              <a:r>
                <a:rPr lang="en-US" sz="2000" b="1" dirty="0" smtClean="0">
                  <a:latin typeface="Times New Roman" pitchFamily="18" charset="0"/>
                </a:rPr>
                <a:t>+1 dimensions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28600" y="1295400"/>
            <a:ext cx="746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Advantage of TFT of QHE  Generalization to all odd space-time dimensions</a:t>
            </a:r>
          </a:p>
        </p:txBody>
      </p:sp>
      <p:pic>
        <p:nvPicPr>
          <p:cNvPr id="2059" name="Picture 11" descr="C:\Users\Tejas\Downloads\CodeCogsEqn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4" y="1981200"/>
            <a:ext cx="3643107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C:\Users\Tejas\Downloads\CodeCogsEqn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4" y="2800290"/>
            <a:ext cx="2297569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:\Users\Tejas\Downloads\CodeCogsEqn.e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4" y="3886200"/>
            <a:ext cx="4290488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C:\Users\Tejas\Downloads\CodeCogsEqn.em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495800"/>
            <a:ext cx="1358231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C:\Users\Tejas\Downloads\CodeCogsEqn.em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4" y="5276910"/>
            <a:ext cx="4379344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228600" y="2400180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physical response of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4+1 D Chern-Simons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insulators is given by</a:t>
            </a: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86431" y="3181290"/>
            <a:ext cx="8405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which is the nonlinear response to the external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field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</a:t>
            </a:r>
            <a:r>
              <a:rPr lang="el-GR" sz="2000" i="1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μ</a:t>
            </a:r>
            <a:endParaRPr lang="en-US" sz="2000" i="1" baseline="-25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28600" y="3486090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To understand this response better,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consider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 special field configuration</a:t>
            </a: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28600" y="4038600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Non-zero components 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z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and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zt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–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z</a:t>
            </a:r>
            <a:endParaRPr lang="en-US" sz="2000" i="1" baseline="-25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28600" y="4876800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Integrating in the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dimensions we get</a:t>
            </a:r>
            <a:endParaRPr lang="en-US" sz="2000" i="1" baseline="-25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0492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ejas\Documents\Caltech\Journal Club\Topological Insulators and Superconductors\dimreduc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699" y="1219200"/>
            <a:ext cx="3352101" cy="146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IV. General </a:t>
            </a:r>
            <a:r>
              <a:rPr lang="en-US" sz="3200" b="1" dirty="0">
                <a:latin typeface="Times New Roman" pitchFamily="18" charset="0"/>
              </a:rPr>
              <a:t>Theory of Topological Insulators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Topological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field theory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A.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8200" y="838200"/>
            <a:ext cx="8610600" cy="707886"/>
            <a:chOff x="533400" y="598944"/>
            <a:chExt cx="7467600" cy="707886"/>
          </a:xfrm>
        </p:grpSpPr>
        <p:sp>
          <p:nvSpPr>
            <p:cNvPr id="27" name="TextBox 26"/>
            <p:cNvSpPr txBox="1"/>
            <p:nvPr/>
          </p:nvSpPr>
          <p:spPr>
            <a:xfrm>
              <a:off x="838200" y="598944"/>
              <a:ext cx="7162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</a:rPr>
                <a:t>Dimensional </a:t>
              </a:r>
              <a:r>
                <a:rPr lang="en-US" sz="2000" b="1" dirty="0">
                  <a:latin typeface="Times New Roman" pitchFamily="18" charset="0"/>
                </a:rPr>
                <a:t>reduction to the three-dimensional </a:t>
              </a:r>
              <a:r>
                <a:rPr lang="en-US" sz="2000" b="1" dirty="0" smtClean="0"/>
                <a:t>ℤ</a:t>
              </a:r>
              <a:r>
                <a:rPr lang="en-US" sz="2000" b="1" baseline="-25000" dirty="0" smtClean="0">
                  <a:latin typeface="Times New Roman" pitchFamily="18" charset="0"/>
                </a:rPr>
                <a:t>2</a:t>
              </a:r>
              <a:r>
                <a:rPr lang="en-US" sz="2000" b="1" dirty="0" smtClean="0">
                  <a:latin typeface="Times New Roman" pitchFamily="18" charset="0"/>
                </a:rPr>
                <a:t> topological </a:t>
              </a:r>
              <a:r>
                <a:rPr lang="en-US" sz="2000" b="1" dirty="0">
                  <a:latin typeface="Times New Roman" pitchFamily="18" charset="0"/>
                </a:rPr>
                <a:t>insulator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3.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28600" y="1197114"/>
            <a:ext cx="5744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3D and 2D TIs can be obtained by dimensional reduction on the 4D QHE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Only consider </a:t>
            </a:r>
            <a:r>
              <a:rPr lang="pt-BR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</a:t>
            </a:r>
            <a:r>
              <a:rPr lang="pt-BR" sz="2000" i="1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μ</a:t>
            </a:r>
            <a:r>
              <a:rPr lang="pt-BR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≡ </a:t>
            </a:r>
            <a:r>
              <a:rPr lang="pt-BR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</a:t>
            </a:r>
            <a:r>
              <a:rPr lang="pt-BR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pt-BR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</a:t>
            </a:r>
            <a:r>
              <a:rPr lang="pt-BR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0</a:t>
            </a:r>
            <a:r>
              <a:rPr lang="pt-BR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pt-BR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</a:t>
            </a:r>
            <a:r>
              <a:rPr lang="pt-BR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</a:t>
            </a:r>
            <a:r>
              <a:rPr lang="pt-BR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pt-BR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</a:t>
            </a:r>
            <a:r>
              <a:rPr lang="pt-BR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pt-BR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</a:t>
            </a:r>
            <a:r>
              <a:rPr lang="pt-BR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Consider a geometry where 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</a:t>
            </a:r>
            <a:r>
              <a:rPr lang="pt-BR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4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forms a small circle</a:t>
            </a:r>
          </a:p>
        </p:txBody>
      </p:sp>
      <p:pic>
        <p:nvPicPr>
          <p:cNvPr id="2086" name="Picture 38" descr="C:\Users\Tejas\Downloads\CodeCogsEqn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62" y="5060216"/>
            <a:ext cx="8758689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7" name="Picture 39" descr="C:\Users\Tejas\Downloads\CodeCogsEqn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49" y="2812316"/>
            <a:ext cx="3960451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8" name="Picture 40" descr="C:\Users\Tejas\Downloads\CodeCogsEqn.e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49" y="3688616"/>
            <a:ext cx="3884288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228600" y="2438400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fixed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4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we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obtain an effective TFT in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3+1 D</a:t>
            </a:r>
            <a:endParaRPr lang="pt-BR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28600" y="3288506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flux due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to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4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4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through the compact extra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dimension is</a:t>
            </a:r>
            <a:endParaRPr lang="pt-BR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28600" y="4069616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TRS constrains the value of the flux to two values: 0 and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π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(for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1)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Using a model 3D Hamiltonian (general interacting) is more practical; need to define an order parameter</a:t>
            </a:r>
            <a:endParaRPr lang="pt-BR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33400" y="5593616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here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(k,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0)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≡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0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u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0)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≡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0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 is the imaginary-time single-particle Green's function of the fully interacting many-body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system;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1 is topologically trivial</a:t>
            </a:r>
            <a:endParaRPr lang="pt-BR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091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228600" y="4013537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the model of 2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generation 3D TIs the above formula can be evaluated explicitly as</a:t>
            </a:r>
            <a:endParaRPr lang="pt-BR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IV. General </a:t>
            </a:r>
            <a:r>
              <a:rPr lang="en-US" sz="3200" b="1" dirty="0">
                <a:latin typeface="Times New Roman" pitchFamily="18" charset="0"/>
              </a:rPr>
              <a:t>Theory of Topological Insulators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Topological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field theory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A.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8200" y="838200"/>
            <a:ext cx="8610600" cy="707886"/>
            <a:chOff x="533400" y="598944"/>
            <a:chExt cx="7467600" cy="707886"/>
          </a:xfrm>
        </p:grpSpPr>
        <p:sp>
          <p:nvSpPr>
            <p:cNvPr id="27" name="TextBox 26"/>
            <p:cNvSpPr txBox="1"/>
            <p:nvPr/>
          </p:nvSpPr>
          <p:spPr>
            <a:xfrm>
              <a:off x="838200" y="598944"/>
              <a:ext cx="7162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</a:rPr>
                <a:t>Dimensional </a:t>
              </a:r>
              <a:r>
                <a:rPr lang="en-US" sz="2000" b="1" dirty="0">
                  <a:latin typeface="Times New Roman" pitchFamily="18" charset="0"/>
                </a:rPr>
                <a:t>reduction to the three-dimensional </a:t>
              </a:r>
              <a:r>
                <a:rPr lang="en-US" sz="2000" b="1" dirty="0" smtClean="0"/>
                <a:t>ℤ</a:t>
              </a:r>
              <a:r>
                <a:rPr lang="en-US" sz="2000" b="1" baseline="-25000" dirty="0" smtClean="0">
                  <a:latin typeface="Times New Roman" pitchFamily="18" charset="0"/>
                </a:rPr>
                <a:t>2</a:t>
              </a:r>
              <a:r>
                <a:rPr lang="en-US" sz="2000" b="1" dirty="0" smtClean="0">
                  <a:latin typeface="Times New Roman" pitchFamily="18" charset="0"/>
                </a:rPr>
                <a:t> topological </a:t>
              </a:r>
              <a:r>
                <a:rPr lang="en-US" sz="2000" b="1" dirty="0">
                  <a:latin typeface="Times New Roman" pitchFamily="18" charset="0"/>
                </a:rPr>
                <a:t>insulator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3.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pic>
        <p:nvPicPr>
          <p:cNvPr id="2082" name="Picture 34" descr="C:\Users\Tejas\Downloads\CodeCogsEqn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537" y="6158310"/>
            <a:ext cx="4188938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3" name="Picture 35" descr="C:\Users\Tejas\Downloads\CodeCogsEqn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481" y="4452922"/>
            <a:ext cx="1586719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C:\Users\Tejas\Downloads\CodeCogsEqn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299" y="3581400"/>
            <a:ext cx="5280601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5" name="Picture 37" descr="C:\Users\Tejas\Downloads\CodeCogsEqn.e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142" y="2390775"/>
            <a:ext cx="261491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 descr="C:\Users\Tejas\Downloads\CodeCogsEqn.em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62" y="1498600"/>
            <a:ext cx="8758689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228600" y="1143000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Topological order parameter</a:t>
            </a:r>
            <a:endParaRPr lang="pt-BR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8600" y="1981200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following identity is essential for the definition of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endParaRPr lang="pt-BR" sz="2000" baseline="-25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28600" y="2571690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Unlike the Chern-Simons insulator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is not strictly quantized; it can vary continuously between 1/2 and 0 when TRS is broken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a non-interacting system, integrating out </a:t>
            </a:r>
            <a:r>
              <a:rPr lang="el-GR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ω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we get the elegant formula</a:t>
            </a:r>
            <a:endParaRPr lang="pt-BR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28600" y="4626114"/>
            <a:ext cx="8763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</a:t>
            </a:r>
            <a:r>
              <a:rPr lang="el-GR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θ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term for 3D TI vs. 2+1 D QH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l-GR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θ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-term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dominates Maxwell term at low energies in 2+1 D by dimensional analysis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 3D TI </a:t>
            </a:r>
            <a:r>
              <a:rPr lang="el-GR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θ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and Maxwell terms have same scaling dimension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full set of modified Maxwell's equations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+ </a:t>
            </a:r>
            <a:r>
              <a:rPr lang="el-GR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θ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-term:</a:t>
            </a:r>
            <a:endParaRPr lang="pt-BR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6172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IV. General </a:t>
            </a:r>
            <a:r>
              <a:rPr lang="en-US" sz="3200" b="1" dirty="0">
                <a:latin typeface="Times New Roman" pitchFamily="18" charset="0"/>
              </a:rPr>
              <a:t>Theory of Topological Insulators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Topological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field theory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A.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8200" y="838200"/>
            <a:ext cx="8610600" cy="707886"/>
            <a:chOff x="533400" y="598944"/>
            <a:chExt cx="7467600" cy="707886"/>
          </a:xfrm>
        </p:grpSpPr>
        <p:sp>
          <p:nvSpPr>
            <p:cNvPr id="27" name="TextBox 26"/>
            <p:cNvSpPr txBox="1"/>
            <p:nvPr/>
          </p:nvSpPr>
          <p:spPr>
            <a:xfrm>
              <a:off x="838200" y="598944"/>
              <a:ext cx="7162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</a:rPr>
                <a:t>Dimensional </a:t>
              </a:r>
              <a:r>
                <a:rPr lang="en-US" sz="2000" b="1" dirty="0">
                  <a:latin typeface="Times New Roman" pitchFamily="18" charset="0"/>
                </a:rPr>
                <a:t>reduction to the three-dimensional </a:t>
              </a:r>
              <a:r>
                <a:rPr lang="en-US" sz="2000" b="1" dirty="0" smtClean="0"/>
                <a:t>ℤ</a:t>
              </a:r>
              <a:r>
                <a:rPr lang="en-US" sz="2000" b="1" baseline="-25000" dirty="0" smtClean="0">
                  <a:latin typeface="Times New Roman" pitchFamily="18" charset="0"/>
                </a:rPr>
                <a:t>2</a:t>
              </a:r>
              <a:r>
                <a:rPr lang="en-US" sz="2000" b="1" dirty="0" smtClean="0">
                  <a:latin typeface="Times New Roman" pitchFamily="18" charset="0"/>
                </a:rPr>
                <a:t> topological </a:t>
              </a:r>
              <a:r>
                <a:rPr lang="en-US" sz="2000" b="1" dirty="0">
                  <a:latin typeface="Times New Roman" pitchFamily="18" charset="0"/>
                </a:rPr>
                <a:t>insulator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3.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pic>
        <p:nvPicPr>
          <p:cNvPr id="2080" name="Picture 32" descr="C:\Users\Tejas\Downloads\CodeCogsEqn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018" y="5791200"/>
            <a:ext cx="210716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1" name="Picture 33" descr="C:\Users\Tejas\Downloads\CodeCogsEqn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768" y="2254190"/>
            <a:ext cx="5153663" cy="1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C:\Users\Tejas\Downloads\CodeCogsEqn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131" y="1510566"/>
            <a:ext cx="4188938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228600" y="1143000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full set of modified Maxwell's equations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+ </a:t>
            </a:r>
            <a:r>
              <a:rPr lang="el-GR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θ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-term:</a:t>
            </a:r>
            <a:endParaRPr lang="pt-BR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8600" y="1905000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component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form</a:t>
            </a:r>
            <a:endParaRPr lang="pt-BR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40" name="Picture 21" descr="C:\Users\Tejas\Downloads\CodeCogsEqn.e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259" y="4953000"/>
            <a:ext cx="2315340" cy="19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2" descr="C:\Users\Tejas\Downloads\CodeCogsEqn.em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081" y="4953000"/>
            <a:ext cx="2239178" cy="19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533400" y="386709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where </a:t>
            </a:r>
            <a:r>
              <a:rPr lang="pt-BR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</a:t>
            </a:r>
            <a:r>
              <a:rPr lang="pt-BR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+ 4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π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and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- 4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π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</a:t>
            </a:r>
            <a:endParaRPr lang="pt-BR" sz="2000" b="1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8600" y="41910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Alternatively one could absorb the topological terms while defining D and H (previous section)</a:t>
            </a:r>
            <a:endParaRPr lang="pt-BR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28600" y="51054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topological response can be determined by taking a functional derivative of the topological action with respect to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</a:t>
            </a:r>
            <a:r>
              <a:rPr lang="el-GR" sz="2000" i="1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μ</a:t>
            </a:r>
            <a:endParaRPr lang="pt-BR" sz="2000" i="1" baseline="-25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2237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IV. General </a:t>
            </a:r>
            <a:r>
              <a:rPr lang="en-US" sz="3200" b="1" dirty="0">
                <a:latin typeface="Times New Roman" pitchFamily="18" charset="0"/>
              </a:rPr>
              <a:t>Theory of Topological Insulators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Topological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field theory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A.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8200" y="838200"/>
            <a:ext cx="8610600" cy="707886"/>
            <a:chOff x="533400" y="598944"/>
            <a:chExt cx="7467600" cy="707886"/>
          </a:xfrm>
        </p:grpSpPr>
        <p:sp>
          <p:nvSpPr>
            <p:cNvPr id="27" name="TextBox 26"/>
            <p:cNvSpPr txBox="1"/>
            <p:nvPr/>
          </p:nvSpPr>
          <p:spPr>
            <a:xfrm>
              <a:off x="838200" y="598944"/>
              <a:ext cx="7162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</a:rPr>
                <a:t>Dimensional </a:t>
              </a:r>
              <a:r>
                <a:rPr lang="en-US" sz="2000" b="1" dirty="0">
                  <a:latin typeface="Times New Roman" pitchFamily="18" charset="0"/>
                </a:rPr>
                <a:t>reduction to the three-dimensional </a:t>
              </a:r>
              <a:r>
                <a:rPr lang="en-US" sz="2000" b="1" dirty="0" smtClean="0"/>
                <a:t>ℤ</a:t>
              </a:r>
              <a:r>
                <a:rPr lang="en-US" sz="2000" b="1" baseline="-25000" dirty="0" smtClean="0">
                  <a:latin typeface="Times New Roman" pitchFamily="18" charset="0"/>
                </a:rPr>
                <a:t>2</a:t>
              </a:r>
              <a:r>
                <a:rPr lang="en-US" sz="2000" b="1" dirty="0" smtClean="0">
                  <a:latin typeface="Times New Roman" pitchFamily="18" charset="0"/>
                </a:rPr>
                <a:t> topological </a:t>
              </a:r>
              <a:r>
                <a:rPr lang="en-US" sz="2000" b="1" dirty="0">
                  <a:latin typeface="Times New Roman" pitchFamily="18" charset="0"/>
                </a:rPr>
                <a:t>insulator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3.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pic>
        <p:nvPicPr>
          <p:cNvPr id="2077" name="Picture 29" descr="C:\Users\Tejas\Downloads\CodeCogsEqn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770" y="3733800"/>
            <a:ext cx="1713657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C:\Users\Tejas\Downloads\CodeCogsEqn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096" y="2902010"/>
            <a:ext cx="3440007" cy="5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9" name="Picture 31" descr="C:\Users\Tejas\Downloads\CodeCogsEqn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799" y="2133600"/>
            <a:ext cx="3249601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228600" y="1752600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When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z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 the topological response equation becomes</a:t>
            </a:r>
            <a:endParaRPr lang="pt-BR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2028" y="1143000"/>
            <a:ext cx="84395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Half-QH effect on the surface of a 3D topological insulator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28600" y="2514600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Integration along the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z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-direction gives the total Hall current</a:t>
            </a:r>
            <a:endParaRPr lang="pt-BR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33400" y="3409890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with total 2D Hall conductance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5772149" y="3758634"/>
            <a:ext cx="3048000" cy="2706885"/>
            <a:chOff x="7162800" y="1644935"/>
            <a:chExt cx="1219200" cy="1310640"/>
          </a:xfrm>
        </p:grpSpPr>
        <p:pic>
          <p:nvPicPr>
            <p:cNvPr id="44" name="Picture 16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53" t="3255" r="27585" b="84747"/>
            <a:stretch/>
          </p:blipFill>
          <p:spPr bwMode="auto">
            <a:xfrm>
              <a:off x="7170420" y="1644935"/>
              <a:ext cx="1211580" cy="1310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Rectangle 48"/>
            <p:cNvSpPr/>
            <p:nvPr/>
          </p:nvSpPr>
          <p:spPr>
            <a:xfrm>
              <a:off x="7162800" y="1644935"/>
              <a:ext cx="45719" cy="1977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228600" y="4227255"/>
            <a:ext cx="56578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a interface between a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topologically nontrivial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insulator with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=1/2 and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 topologically trivial insulator with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=0 (say vacuum)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Hall conductance is </a:t>
            </a:r>
            <a:r>
              <a:rPr lang="el-GR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σ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Δ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= ±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1/2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Aside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from an integer ambiguity, the QH conductance is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exactly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quantized, independent of the details of the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interface</a:t>
            </a:r>
            <a:endParaRPr lang="pt-BR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6987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I. “Real” Introduction</a:t>
            </a:r>
            <a:endParaRPr lang="en-US" sz="3200" b="1" dirty="0"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599182"/>
            <a:ext cx="42672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(twisted) Road to Topological Insulators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IQHE without external gauge field (Haldane, 1988)</a:t>
            </a:r>
            <a:endParaRPr lang="en-US" sz="20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Topological Field Theory (TFT) of  the QH effect based on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Chern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-Simons (CS) term (Zhang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et. al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1992)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Microscopic model for QH Effect (QHE) in 4D </a:t>
            </a:r>
            <a:r>
              <a:rPr lang="en-US" sz="2000" dirty="0">
                <a:latin typeface="Times New Roman"/>
                <a:cs typeface="Times New Roman" pitchFamily="18" charset="0"/>
                <a:sym typeface="Wingdings" pitchFamily="2" charset="2"/>
              </a:rPr>
              <a:t>(Zhang </a:t>
            </a:r>
            <a:r>
              <a:rPr lang="en-US" sz="2000" i="1" dirty="0">
                <a:latin typeface="Times New Roman"/>
                <a:cs typeface="Times New Roman" pitchFamily="18" charset="0"/>
                <a:sym typeface="Wingdings" pitchFamily="2" charset="2"/>
              </a:rPr>
              <a:t>et. al</a:t>
            </a:r>
            <a:r>
              <a:rPr lang="en-US" sz="2000" dirty="0">
                <a:latin typeface="Times New Roman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000" dirty="0" smtClean="0">
                <a:latin typeface="Times New Roman"/>
                <a:cs typeface="Times New Roman" pitchFamily="18" charset="0"/>
                <a:sym typeface="Wingdings" pitchFamily="2" charset="2"/>
              </a:rPr>
              <a:t>2001)</a:t>
            </a: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2D and 3D TIs result from dimensional reduction of 4D QHE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Intrinsic spin Hall effect (Murakami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et. al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2003)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Dissipationless Spin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Hall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Insulator (SHI)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(Murakami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et. al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2003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76200"/>
            <a:ext cx="3771900" cy="240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648200" y="2603748"/>
            <a:ext cx="4353896" cy="1892052"/>
            <a:chOff x="4724400" y="2679948"/>
            <a:chExt cx="4353896" cy="1892052"/>
          </a:xfrm>
        </p:grpSpPr>
        <p:pic>
          <p:nvPicPr>
            <p:cNvPr id="9" name="Picture 2" descr="C:\Users\Tejas\Downloads\CodeCogsEqn.em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2679948"/>
              <a:ext cx="3762428" cy="670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C:\Users\Tejas\Downloads\CodeCogsEqn (1).em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5403" y="3276600"/>
              <a:ext cx="3792893" cy="670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C:\Users\Tejas\Downloads\CodeCogsEqn.em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5243" y="3901440"/>
              <a:ext cx="3747196" cy="670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647399"/>
            <a:ext cx="3138487" cy="213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343400" y="76200"/>
            <a:ext cx="4724400" cy="6705600"/>
            <a:chOff x="4343400" y="76200"/>
            <a:chExt cx="4724400" cy="6705600"/>
          </a:xfrm>
        </p:grpSpPr>
        <p:sp>
          <p:nvSpPr>
            <p:cNvPr id="15" name="Rectangle 14"/>
            <p:cNvSpPr/>
            <p:nvPr/>
          </p:nvSpPr>
          <p:spPr>
            <a:xfrm>
              <a:off x="4648200" y="76200"/>
              <a:ext cx="4419600" cy="6705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6" name="Picture 12" descr="C:\Users\Tejas\Desktop\0308167v1.emf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77" t="13224" r="43368" b="63739"/>
            <a:stretch/>
          </p:blipFill>
          <p:spPr bwMode="auto">
            <a:xfrm>
              <a:off x="4343400" y="395596"/>
              <a:ext cx="2438400" cy="4176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7" name="Picture 13" descr="C:\Users\Tejas\Desktop\0308167v1.emf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1" t="53434" r="50144" b="25621"/>
          <a:stretch/>
        </p:blipFill>
        <p:spPr bwMode="auto">
          <a:xfrm>
            <a:off x="4542997" y="4647399"/>
            <a:ext cx="2238803" cy="198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Tejas\Downloads\CodeCogsEqn.em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209800"/>
            <a:ext cx="2300108" cy="24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6858000" y="2485145"/>
            <a:ext cx="2144096" cy="1629655"/>
            <a:chOff x="6858000" y="2485145"/>
            <a:chExt cx="2144096" cy="1629655"/>
          </a:xfrm>
        </p:grpSpPr>
        <p:sp>
          <p:nvSpPr>
            <p:cNvPr id="6" name="TextBox 5"/>
            <p:cNvSpPr txBox="1"/>
            <p:nvPr/>
          </p:nvSpPr>
          <p:spPr>
            <a:xfrm>
              <a:off x="6858000" y="2914471"/>
              <a:ext cx="21440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Occupations of Light-Hole (LH) and Heavy-Hole (HH) bands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" name="Straight Arrow Connector 7"/>
            <p:cNvCxnSpPr>
              <a:stCxn id="6" idx="0"/>
            </p:cNvCxnSpPr>
            <p:nvPr/>
          </p:nvCxnSpPr>
          <p:spPr>
            <a:xfrm flipH="1" flipV="1">
              <a:off x="7696200" y="2485145"/>
              <a:ext cx="233848" cy="429326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6" idx="0"/>
            </p:cNvCxnSpPr>
            <p:nvPr/>
          </p:nvCxnSpPr>
          <p:spPr>
            <a:xfrm flipV="1">
              <a:off x="7930048" y="2485145"/>
              <a:ext cx="604352" cy="429326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6902252" y="1447800"/>
            <a:ext cx="2144096" cy="762000"/>
            <a:chOff x="6902252" y="1447800"/>
            <a:chExt cx="2144096" cy="762000"/>
          </a:xfrm>
        </p:grpSpPr>
        <p:sp>
          <p:nvSpPr>
            <p:cNvPr id="22" name="TextBox 21"/>
            <p:cNvSpPr txBox="1"/>
            <p:nvPr/>
          </p:nvSpPr>
          <p:spPr>
            <a:xfrm>
              <a:off x="6902252" y="1447800"/>
              <a:ext cx="214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Spin conductance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Straight Arrow Connector 26"/>
            <p:cNvCxnSpPr>
              <a:stCxn id="22" idx="2"/>
            </p:cNvCxnSpPr>
            <p:nvPr/>
          </p:nvCxnSpPr>
          <p:spPr>
            <a:xfrm flipH="1">
              <a:off x="7010400" y="1817132"/>
              <a:ext cx="963900" cy="39266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2" name="Picture 13" descr="C:\Users\Tejas\Desktop\0308167v1.emf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5" t="53434" r="26696" b="25621"/>
          <a:stretch/>
        </p:blipFill>
        <p:spPr bwMode="auto">
          <a:xfrm>
            <a:off x="6685280" y="4648200"/>
            <a:ext cx="2382520" cy="198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85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1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01" r="6992" b="55376"/>
          <a:stretch/>
        </p:blipFill>
        <p:spPr bwMode="auto">
          <a:xfrm rot="16200000">
            <a:off x="6221560" y="1268560"/>
            <a:ext cx="2492079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228600" y="2971800"/>
            <a:ext cx="571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Since </a:t>
            </a:r>
            <a:r>
              <a:rPr lang="pt-BR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j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pt-BR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= 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∂</a:t>
            </a:r>
            <a:r>
              <a:rPr lang="pt-BR" sz="2000" i="1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</a:t>
            </a:r>
            <a:r>
              <a:rPr lang="pt-BR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for a constant static magnetic field, we can write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IV. General </a:t>
            </a:r>
            <a:r>
              <a:rPr lang="en-US" sz="3200" b="1" dirty="0">
                <a:latin typeface="Times New Roman" pitchFamily="18" charset="0"/>
              </a:rPr>
              <a:t>Theory of Topological Insulators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Topological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field theory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A.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8200" y="838200"/>
            <a:ext cx="8610600" cy="707886"/>
            <a:chOff x="533400" y="598944"/>
            <a:chExt cx="7467600" cy="707886"/>
          </a:xfrm>
        </p:grpSpPr>
        <p:sp>
          <p:nvSpPr>
            <p:cNvPr id="27" name="TextBox 26"/>
            <p:cNvSpPr txBox="1"/>
            <p:nvPr/>
          </p:nvSpPr>
          <p:spPr>
            <a:xfrm>
              <a:off x="838200" y="598944"/>
              <a:ext cx="7162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</a:rPr>
                <a:t>Dimensional </a:t>
              </a:r>
              <a:r>
                <a:rPr lang="en-US" sz="2000" b="1" dirty="0">
                  <a:latin typeface="Times New Roman" pitchFamily="18" charset="0"/>
                </a:rPr>
                <a:t>reduction to the three-dimensional </a:t>
              </a:r>
              <a:r>
                <a:rPr lang="en-US" sz="2000" b="1" dirty="0" smtClean="0"/>
                <a:t>ℤ</a:t>
              </a:r>
              <a:r>
                <a:rPr lang="en-US" sz="2000" b="1" baseline="-25000" dirty="0" smtClean="0">
                  <a:latin typeface="Times New Roman" pitchFamily="18" charset="0"/>
                </a:rPr>
                <a:t>2</a:t>
              </a:r>
              <a:r>
                <a:rPr lang="en-US" sz="2000" b="1" dirty="0" smtClean="0">
                  <a:latin typeface="Times New Roman" pitchFamily="18" charset="0"/>
                </a:rPr>
                <a:t> topological </a:t>
              </a:r>
              <a:r>
                <a:rPr lang="en-US" sz="2000" b="1" dirty="0">
                  <a:latin typeface="Times New Roman" pitchFamily="18" charset="0"/>
                </a:rPr>
                <a:t>insulator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3.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pic>
        <p:nvPicPr>
          <p:cNvPr id="2070" name="Picture 22" descr="C:\Users\Tejas\Downloads\CodeCogsEqn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870" y="6172200"/>
            <a:ext cx="1129744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1" name="Picture 23" descr="C:\Users\Tejas\Downloads\CodeCogsEqn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464" y="5575300"/>
            <a:ext cx="1510557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C:\Users\Tejas\Downloads\CodeCogsEqn.e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062" y="4724400"/>
            <a:ext cx="1904063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3" name="Picture 25" descr="C:\Users\Tejas\Downloads\CodeCogsEqn.em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627" y="3657600"/>
            <a:ext cx="2157938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C:\Users\Tejas\Downloads\CodeCogsEqn.em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241" y="3429000"/>
            <a:ext cx="1942144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5" name="Picture 27" descr="C:\Users\Tejas\Downloads\CodeCogsEqn.em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530" y="2578100"/>
            <a:ext cx="1155131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C:\Users\Tejas\Downloads\CodeCogsEqn.em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92300"/>
            <a:ext cx="3274988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228600" y="1524000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When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 the topological response equation:</a:t>
            </a:r>
            <a:endParaRPr lang="pt-BR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2028" y="1143000"/>
            <a:ext cx="84395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Topological magnetoelectric effect induced by a temporal gradient of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20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33400" y="2286000"/>
            <a:ext cx="4785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which can be compactly written as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8600" y="4016514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This can also be viewed as the higher dimensional charge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pumping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Witten Effect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assume we have magnetic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charge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distribution, i.e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∇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≠ 0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8600" y="516249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monopole density is given by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Tejas\Downloads\CodeCogsEqn.em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282129"/>
            <a:ext cx="1447087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228600" y="579120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When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is changed adiabatically from 0 to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Θ/2π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the monopole acquires an electric charge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4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IV. General </a:t>
            </a:r>
            <a:r>
              <a:rPr lang="en-US" sz="3200" b="1" dirty="0">
                <a:latin typeface="Times New Roman" pitchFamily="18" charset="0"/>
              </a:rPr>
              <a:t>Theory of Topological Insulators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Topological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field theory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A.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8200" y="838200"/>
            <a:ext cx="8153400" cy="707886"/>
            <a:chOff x="533400" y="598944"/>
            <a:chExt cx="7071090" cy="707886"/>
          </a:xfrm>
        </p:grpSpPr>
        <p:sp>
          <p:nvSpPr>
            <p:cNvPr id="27" name="TextBox 26"/>
            <p:cNvSpPr txBox="1"/>
            <p:nvPr/>
          </p:nvSpPr>
          <p:spPr>
            <a:xfrm>
              <a:off x="838200" y="598944"/>
              <a:ext cx="67662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</a:rPr>
                <a:t>Further </a:t>
              </a:r>
              <a:r>
                <a:rPr lang="en-US" sz="2000" b="1" dirty="0">
                  <a:latin typeface="Times New Roman" pitchFamily="18" charset="0"/>
                </a:rPr>
                <a:t>dimensional reduction to the two-dimensional </a:t>
              </a:r>
              <a:r>
                <a:rPr lang="en-US" sz="2000" b="1" dirty="0" smtClean="0"/>
                <a:t>ℤ</a:t>
              </a:r>
              <a:r>
                <a:rPr lang="en-US" sz="2000" b="1" baseline="-25000" dirty="0" smtClean="0">
                  <a:latin typeface="Times New Roman" pitchFamily="18" charset="0"/>
                </a:rPr>
                <a:t>2</a:t>
              </a:r>
              <a:r>
                <a:rPr lang="en-US" sz="2000" b="1" dirty="0" smtClean="0">
                  <a:latin typeface="Times New Roman" pitchFamily="18" charset="0"/>
                </a:rPr>
                <a:t> topological </a:t>
              </a:r>
              <a:r>
                <a:rPr lang="en-US" sz="2000" b="1" dirty="0">
                  <a:latin typeface="Times New Roman" pitchFamily="18" charset="0"/>
                </a:rPr>
                <a:t>insulator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pic>
        <p:nvPicPr>
          <p:cNvPr id="2069" name="Picture 21" descr="C:\Users\Tejas\Downloads\CodeCogsEqn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68" y="3124200"/>
            <a:ext cx="8809464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228600" y="1524000"/>
            <a:ext cx="8763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Similar to 3D TIs, topological order parameter can be defined for 2D TIs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We need two Wess-Zumino-Witten extension parameters (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u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 since dimensional reduction needs to be performed twice on the 4D QH state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a general interacting insulator, the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2+1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 topological order parameter is expressed as</a:t>
            </a:r>
            <a:endParaRPr lang="pt-BR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8600" y="4648200"/>
            <a:ext cx="876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This topological order parameter is valid for interacting QSH systems in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2+1 D, including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states in the Mott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regime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Note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This is not true for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all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Mott insulators;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might not be a good topological order parameter for some 3D Mott insulators</a:t>
            </a:r>
            <a:endParaRPr lang="pt-BR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3400" y="4039612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where </a:t>
            </a:r>
            <a:r>
              <a:rPr lang="el-GR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ϵ</a:t>
            </a:r>
            <a:r>
              <a:rPr lang="el-GR" sz="2000" i="1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μνρστ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is the totally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antisymmetric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tensor in five dimensions, taking value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 when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variables are an even permutation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of (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0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  <a:endParaRPr lang="pt-BR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1661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IV. General </a:t>
            </a:r>
            <a:r>
              <a:rPr lang="en-US" sz="3200" b="1" dirty="0">
                <a:latin typeface="Times New Roman" pitchFamily="18" charset="0"/>
              </a:rPr>
              <a:t>Theory of Topological Insulators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Topological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field theory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A.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8200" y="838200"/>
            <a:ext cx="8153400" cy="707886"/>
            <a:chOff x="533400" y="598944"/>
            <a:chExt cx="7071090" cy="707886"/>
          </a:xfrm>
        </p:grpSpPr>
        <p:sp>
          <p:nvSpPr>
            <p:cNvPr id="27" name="TextBox 26"/>
            <p:cNvSpPr txBox="1"/>
            <p:nvPr/>
          </p:nvSpPr>
          <p:spPr>
            <a:xfrm>
              <a:off x="838200" y="598944"/>
              <a:ext cx="67662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</a:rPr>
                <a:t>General </a:t>
              </a:r>
              <a:r>
                <a:rPr lang="en-US" sz="2000" b="1" dirty="0">
                  <a:latin typeface="Times New Roman" pitchFamily="18" charset="0"/>
                </a:rPr>
                <a:t>phase diagram of topological Mott insulator and topological Anderson insulator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5.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pic>
        <p:nvPicPr>
          <p:cNvPr id="4100" name="Picture 4" descr="C:\Users\Tejas\Downloads\CodeCogsEqn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943600"/>
            <a:ext cx="4544363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228600" y="1524000"/>
            <a:ext cx="8763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Topological order parameter defined earlier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not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applicable to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all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interacting systems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example,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Topological order parameter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difficult to compute when we have ground state degeneracy or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intrinsic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topological order; TFT is still possible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 3D, Fractional TIs (FTIs) have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rational multiple of 1/2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Breaking TRS on the surface of FTI  half of Fractional QHE (FQHE)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 general, consider 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</a:t>
            </a:r>
            <a:r>
              <a:rPr lang="pt-BR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0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λ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λ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…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 + 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</a:t>
            </a:r>
            <a:r>
              <a:rPr lang="pt-BR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…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</a:p>
        </p:txBody>
      </p:sp>
      <p:pic>
        <p:nvPicPr>
          <p:cNvPr id="11266" name="Picture 2" descr="C:\Users\Tejas\Documents\Caltech\Journal Club\Topological Insulators and Superconductors\connec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26442"/>
            <a:ext cx="3886200" cy="265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28600" y="3733800"/>
            <a:ext cx="5486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→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we have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dynamically generated SOC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Several proposals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Topological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Mott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insulators (TMI)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Topological Kondo insulators (TKI)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…</a:t>
            </a: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example, consider the Kane-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Mele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-Hubbard model</a:t>
            </a:r>
          </a:p>
        </p:txBody>
      </p:sp>
    </p:spTree>
    <p:extLst>
      <p:ext uri="{BB962C8B-B14F-4D97-AF65-F5344CB8AC3E}">
        <p14:creationId xmlns:p14="http://schemas.microsoft.com/office/powerpoint/2010/main" val="130214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28600" y="2343090"/>
            <a:ext cx="868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Interactions can be dealt with TFT be solving for full Green’s function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Useful simplification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when there is an adiabatic connection to non-interacting system we can define a “topological Hamiltonian”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IV. General </a:t>
            </a:r>
            <a:r>
              <a:rPr lang="en-US" sz="3200" b="1" dirty="0">
                <a:latin typeface="Times New Roman" pitchFamily="18" charset="0"/>
              </a:rPr>
              <a:t>Theory of Topological Insulators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Topological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field theory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A.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8200" y="838200"/>
            <a:ext cx="8153400" cy="707886"/>
            <a:chOff x="533400" y="598944"/>
            <a:chExt cx="7071090" cy="707886"/>
          </a:xfrm>
        </p:grpSpPr>
        <p:sp>
          <p:nvSpPr>
            <p:cNvPr id="27" name="TextBox 26"/>
            <p:cNvSpPr txBox="1"/>
            <p:nvPr/>
          </p:nvSpPr>
          <p:spPr>
            <a:xfrm>
              <a:off x="838200" y="598944"/>
              <a:ext cx="67662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</a:rPr>
                <a:t>General </a:t>
              </a:r>
              <a:r>
                <a:rPr lang="en-US" sz="2000" b="1" dirty="0">
                  <a:latin typeface="Times New Roman" pitchFamily="18" charset="0"/>
                </a:rPr>
                <a:t>phase diagram of topological Mott insulator and topological Anderson insulator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5.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pic>
        <p:nvPicPr>
          <p:cNvPr id="4099" name="Picture 3" descr="C:\Users\Tejas\Downloads\CodeCogsEqn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206" y="3352800"/>
            <a:ext cx="3490782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Tejas\Downloads\CodeCogsEqn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16" y="1847910"/>
            <a:ext cx="4544363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Tejas\Downloads\CodeCogsEqn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475" y="4879776"/>
            <a:ext cx="1370925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Tejas\Downloads\CodeCogsEqn.e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84" y="5070276"/>
            <a:ext cx="3846207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Tejas\Downloads\CodeCogsEqn.em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27" y="5842142"/>
            <a:ext cx="6410345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28600" y="144780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example, consider the Kane-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Mele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-Hubbard model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8600" y="3554411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Remarkably, the topological Hamiltonian captures the topological invariant of the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full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interacting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problem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Other simplifications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Self-energy is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local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like in Dynamical Mean Field Theory (DMFT), i.e.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Σ(</a:t>
            </a:r>
            <a:r>
              <a:rPr lang="el-GR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ω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≈ 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Σ(</a:t>
            </a:r>
            <a:r>
              <a:rPr lang="el-GR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ω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8600" y="5458361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Expression for topological order parameter</a:t>
            </a:r>
          </a:p>
        </p:txBody>
      </p:sp>
    </p:spTree>
    <p:extLst>
      <p:ext uri="{BB962C8B-B14F-4D97-AF65-F5344CB8AC3E}">
        <p14:creationId xmlns:p14="http://schemas.microsoft.com/office/powerpoint/2010/main" val="299029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IV. General </a:t>
            </a:r>
            <a:r>
              <a:rPr lang="en-US" sz="3200" b="1" dirty="0">
                <a:latin typeface="Times New Roman" pitchFamily="18" charset="0"/>
              </a:rPr>
              <a:t>Theory of Topological Insulators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Topological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field theory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A.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8200" y="838200"/>
            <a:ext cx="8153400" cy="707886"/>
            <a:chOff x="533400" y="598944"/>
            <a:chExt cx="7071090" cy="707886"/>
          </a:xfrm>
        </p:grpSpPr>
        <p:sp>
          <p:nvSpPr>
            <p:cNvPr id="27" name="TextBox 26"/>
            <p:cNvSpPr txBox="1"/>
            <p:nvPr/>
          </p:nvSpPr>
          <p:spPr>
            <a:xfrm>
              <a:off x="838200" y="598944"/>
              <a:ext cx="67662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</a:rPr>
                <a:t>General </a:t>
              </a:r>
              <a:r>
                <a:rPr lang="en-US" sz="2000" b="1" dirty="0">
                  <a:latin typeface="Times New Roman" pitchFamily="18" charset="0"/>
                </a:rPr>
                <a:t>phase diagram of topological Mott insulator and topological Anderson insulator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5.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pic>
        <p:nvPicPr>
          <p:cNvPr id="4101" name="Picture 5" descr="C:\Users\Tejas\Downloads\CodeCogsEqn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475" y="2133600"/>
            <a:ext cx="1370925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Tejas\Downloads\CodeCogsEqn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84" y="2324100"/>
            <a:ext cx="3846207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Tejas\Downloads\CodeCogsEqn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27" y="3095966"/>
            <a:ext cx="6410345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Tejas\Downloads\CodeCogsEqn.e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010" y="4013200"/>
            <a:ext cx="3389232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Tejas\Downloads\CodeCogsEqn.em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737" y="4902200"/>
            <a:ext cx="4620526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28600" y="144780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Other simplifications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Self-energy is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local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like in Dynamical Mean Field Theory (DMFT), i.e.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Σ(</a:t>
            </a:r>
            <a:r>
              <a:rPr lang="el-GR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ω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≈ 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Σ(</a:t>
            </a:r>
            <a:r>
              <a:rPr lang="el-GR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ω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8600" y="2712185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Expression for topological order parameter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8600" y="365760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Integrate out frequency part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28600" y="455289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Winding number becomes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28600" y="5391090"/>
            <a:ext cx="868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When 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Σ(</a:t>
            </a:r>
            <a:r>
              <a:rPr lang="el-GR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ω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is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diagonal in orbital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space:</a:t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Chern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number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= Frequency-Domain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Winding Number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× Chern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number of a mean-field Hamiltonian</a:t>
            </a: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1368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9" grpId="0"/>
      <p:bldP spid="3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IV. General </a:t>
            </a:r>
            <a:r>
              <a:rPr lang="en-US" sz="3200" b="1" dirty="0">
                <a:latin typeface="Times New Roman" pitchFamily="18" charset="0"/>
              </a:rPr>
              <a:t>Theory of Topological Insulators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Topological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field theory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A.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8200" y="838200"/>
            <a:ext cx="8153400" cy="707886"/>
            <a:chOff x="533400" y="598944"/>
            <a:chExt cx="7071090" cy="707886"/>
          </a:xfrm>
        </p:grpSpPr>
        <p:sp>
          <p:nvSpPr>
            <p:cNvPr id="27" name="TextBox 26"/>
            <p:cNvSpPr txBox="1"/>
            <p:nvPr/>
          </p:nvSpPr>
          <p:spPr>
            <a:xfrm>
              <a:off x="838200" y="598944"/>
              <a:ext cx="67662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</a:rPr>
                <a:t>General </a:t>
              </a:r>
              <a:r>
                <a:rPr lang="en-US" sz="2000" b="1" dirty="0">
                  <a:latin typeface="Times New Roman" pitchFamily="18" charset="0"/>
                </a:rPr>
                <a:t>phase diagram of topological Mott insulator and topological Anderson insulator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5.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pic>
        <p:nvPicPr>
          <p:cNvPr id="19" name="Picture 2" descr="C:\Users\Tejas\Documents\Caltech\Journal Club\Topological Insulators and Superconductors\connec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33800"/>
            <a:ext cx="3886200" cy="265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28600" y="1524000"/>
            <a:ext cx="45872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disordered systems, we can use TFT be replacing Green’s functions by the disorder-averaged Green's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functions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Interpret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as the disorder strength in the phase diagram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Effect of disorder on QSHE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18"/>
          <a:stretch/>
        </p:blipFill>
        <p:spPr bwMode="auto">
          <a:xfrm>
            <a:off x="4815806" y="1295400"/>
            <a:ext cx="4175794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355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28600" y="4495800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 1D, there are only two TRIM, and a “TR polarization”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can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be defined as the product of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δ</a:t>
            </a:r>
            <a:r>
              <a:rPr lang="en-US" sz="2000" i="1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Similarly for 2D we can define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IV. General </a:t>
            </a:r>
            <a:r>
              <a:rPr lang="en-US" sz="3200" b="1" dirty="0">
                <a:latin typeface="Times New Roman" pitchFamily="18" charset="0"/>
              </a:rPr>
              <a:t>Theory of Topological Insulators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Topological band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theory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B.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28600" y="914400"/>
            <a:ext cx="8763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Only works for non-interacting system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Important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tool in the discovery of new topological materials</a:t>
            </a: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pt-B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Difficult to </a:t>
            </a:r>
            <a:r>
              <a:rPr lang="pt-BR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evaluate ℤ</a:t>
            </a:r>
            <a:r>
              <a:rPr lang="pt-BR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pt-BR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invariants for a generic band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structure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Three approaches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Spin Chern numbers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Topological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invariants constructed from Bloch wave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functions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Discrete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indices calculated from single-particle states at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Time-Reversal Invariant Momentum (TRIM)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 the Brillouin zone</a:t>
            </a: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Consider the matrix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At the TRIM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Γ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 is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antisymmetric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; we can define</a:t>
            </a:r>
            <a:endParaRPr lang="pt-BR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7170" name="Picture 2" descr="C:\Users\Tejas\Downloads\CodeCogsEqn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937" y="3471862"/>
            <a:ext cx="2310263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Tejas\Downloads\CodeCogsEqn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896" y="4038600"/>
            <a:ext cx="1660343" cy="56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Tejas\Downloads\CodeCogsEqn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760" y="4900295"/>
            <a:ext cx="1706040" cy="25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Tejas\Downloads\CodeCogsEqn.e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181600"/>
            <a:ext cx="2894176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Tejas\Downloads\CodeCogsEqn.em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935" y="5508923"/>
            <a:ext cx="1477553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28600" y="6172200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Trivial: (–1)</a:t>
            </a:r>
            <a:r>
              <a:rPr lang="el-GR" sz="2000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ν</a:t>
            </a:r>
            <a:r>
              <a:rPr lang="en-US" sz="1000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+1 and Non-trivial: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(–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1)</a:t>
            </a:r>
            <a:r>
              <a:rPr lang="el-GR" sz="2000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ν</a:t>
            </a:r>
            <a:r>
              <a:rPr lang="en-US" sz="1000" baseline="30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–1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</a:t>
            </a:r>
          </a:p>
        </p:txBody>
      </p:sp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6635233" y="4948923"/>
            <a:ext cx="2280167" cy="1680477"/>
            <a:chOff x="6172200" y="609600"/>
            <a:chExt cx="2895600" cy="2134049"/>
          </a:xfrm>
        </p:grpSpPr>
        <p:pic>
          <p:nvPicPr>
            <p:cNvPr id="31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609600"/>
              <a:ext cx="2895600" cy="2134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Rectangle 31"/>
            <p:cNvSpPr/>
            <p:nvPr/>
          </p:nvSpPr>
          <p:spPr>
            <a:xfrm>
              <a:off x="6172200" y="609600"/>
              <a:ext cx="304800" cy="3239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259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228600" y="3505200"/>
            <a:ext cx="3352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It is useful to view these invariants as components of a mod 2 reciprocal lattice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vector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a dislocation with Burgers vector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it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was shown that there will be gapless modes on the dislocation if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</a:t>
            </a:r>
            <a:r>
              <a:rPr lang="el-GR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ν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⋅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=(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+1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π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for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integer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8600" y="895290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“Dimensional increase” to 3D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IV. General </a:t>
            </a:r>
            <a:r>
              <a:rPr lang="en-US" sz="3200" b="1" dirty="0">
                <a:latin typeface="Times New Roman" pitchFamily="18" charset="0"/>
              </a:rPr>
              <a:t>Theory of Topological Insulators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Topological band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theory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B.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pic>
        <p:nvPicPr>
          <p:cNvPr id="7175" name="Picture 7" descr="C:\Users\Tejas\Downloads\CodeCogsEqn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823" y="1123890"/>
            <a:ext cx="1477553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Tejas\Downloads\CodeCogsEqn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663" y="3032760"/>
            <a:ext cx="293987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C:\Users\Tejas\Downloads\CodeCogsEqn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72000"/>
            <a:ext cx="2348344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28600" y="1763970"/>
            <a:ext cx="5963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Weak TI: (–1)</a:t>
            </a:r>
            <a:r>
              <a:rPr lang="el-GR" sz="2000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ν</a:t>
            </a:r>
            <a:r>
              <a:rPr lang="en-US" sz="1000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+1 and Strong TI: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(–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1)</a:t>
            </a:r>
            <a:r>
              <a:rPr lang="el-GR" sz="2000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ν</a:t>
            </a:r>
            <a:r>
              <a:rPr lang="en-US" sz="1000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–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Product of any four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δ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for which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Γ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lie in the same plane are gauge invariant</a:t>
            </a: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008" y="762000"/>
            <a:ext cx="2799592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28600" y="2667000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Therefore we get 3 more invariants defined by</a:t>
            </a:r>
          </a:p>
        </p:txBody>
      </p:sp>
      <p:pic>
        <p:nvPicPr>
          <p:cNvPr id="8201" name="Picture 9" descr="C:\Users\Tejas\Documents\Caltech\Journal Club\Topological Insulators and Superconductors\fig3.em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502" y="3657600"/>
            <a:ext cx="5488297" cy="279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10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228600" y="3611701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With inversion symmetry rewrite 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δ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8600" y="895290"/>
            <a:ext cx="34151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surface band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structure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(bottom figures)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will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resemble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(a): paths connecting a filled circle to an empty circle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(b): paths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connecting two filled circles or two empty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circles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IV. General </a:t>
            </a:r>
            <a:r>
              <a:rPr lang="en-US" sz="3200" b="1" dirty="0">
                <a:latin typeface="Times New Roman" pitchFamily="18" charset="0"/>
              </a:rPr>
              <a:t>Theory of Topological Insulators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Topological band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theory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B.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pic>
        <p:nvPicPr>
          <p:cNvPr id="7178" name="Picture 10" descr="C:\Users\Tejas\Downloads\CodeCogsEqn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547" y="4236720"/>
            <a:ext cx="152325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Tejas\Documents\Caltech\Journal Club\Topological Insulators and Superconductors\fig3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502" y="609600"/>
            <a:ext cx="5488297" cy="279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580294"/>
            <a:ext cx="5105400" cy="1906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28600" y="4800600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where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ξ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i="1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Γ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=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±1 is the parity eigenvalue of the 2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band at 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Γ</a:t>
            </a:r>
            <a:r>
              <a:rPr lang="en-US" sz="2000" i="1" baseline="-25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 and 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ξ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i="1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= 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ξ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i="1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m–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</a:t>
            </a:r>
            <a:r>
              <a:rPr lang="en-US" sz="2000" i="1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are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Kramers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pairs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8600" y="5737086"/>
            <a:ext cx="868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This algorithm also applies to non-inversion symmetric materials which can adiabatically deformed into inversion symmetric ones without closing the energy gap</a:t>
            </a:r>
          </a:p>
        </p:txBody>
      </p:sp>
    </p:spTree>
    <p:extLst>
      <p:ext uri="{BB962C8B-B14F-4D97-AF65-F5344CB8AC3E}">
        <p14:creationId xmlns:p14="http://schemas.microsoft.com/office/powerpoint/2010/main" val="133749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28600" y="895290"/>
            <a:ext cx="861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It’s intuitive that there’s a connection between TBT and TFT in the non-interacting limit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TFT requires knowledge of the band structure over the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entire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Brillouin zone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Recall the matrix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IV. General </a:t>
            </a:r>
            <a:r>
              <a:rPr lang="en-US" sz="3200" b="1" dirty="0">
                <a:latin typeface="Times New Roman" pitchFamily="18" charset="0"/>
              </a:rPr>
              <a:t>Theory of Topological Insulators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Reduction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from topological field theory to topological band theory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C.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pic>
        <p:nvPicPr>
          <p:cNvPr id="13" name="Picture 2" descr="C:\Users\Tejas\Downloads\CodeCogsEqn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468" y="2197100"/>
            <a:ext cx="2310263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Tejas\Downloads\CodeCogsEqn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531" y="2819400"/>
            <a:ext cx="6626138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28600" y="2419290"/>
            <a:ext cx="861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TFT formula for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then reduces 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8600" y="3276600"/>
            <a:ext cx="8763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TFT formula for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gives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deg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), where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→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(2)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Due to TR symmetry, if we choose the image point as one of the two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antisymmetric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matrices in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SU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 (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e.g.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</a:t>
            </a:r>
            <a:r>
              <a:rPr lang="el-GR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σ</a:t>
            </a:r>
            <a:r>
              <a:rPr lang="en-US" sz="2000" i="1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 we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have an interesting “pair annihilation” of those points other than the eight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TRIM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 other words,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Brillouin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zone has redundancy in the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non-interacting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limit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explicit relation between TFT and TBT is</a:t>
            </a: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10244" name="Picture 4" descr="C:\Users\Tejas\Downloads\CodeCogsEqn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880" y="5181600"/>
            <a:ext cx="1706040" cy="25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53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 4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I. “Real” Introduction</a:t>
            </a:r>
            <a:endParaRPr lang="en-US" sz="3200" b="1" dirty="0">
              <a:latin typeface="Times New Roman" pitchFamily="18" charset="0"/>
            </a:endParaRPr>
          </a:p>
        </p:txBody>
      </p:sp>
      <p:pic>
        <p:nvPicPr>
          <p:cNvPr id="6" name="Picture 2" descr=" 307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2" t="5860" r="52095" b="74840"/>
          <a:stretch/>
        </p:blipFill>
        <p:spPr bwMode="auto">
          <a:xfrm>
            <a:off x="5289611" y="228600"/>
            <a:ext cx="3554039" cy="232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 307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4" t="52641" r="8924" b="36327"/>
          <a:stretch/>
        </p:blipFill>
        <p:spPr bwMode="auto">
          <a:xfrm>
            <a:off x="5486400" y="2590800"/>
            <a:ext cx="3523371" cy="127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 descr=" 5"/>
          <p:cNvSpPr txBox="1"/>
          <p:nvPr/>
        </p:nvSpPr>
        <p:spPr>
          <a:xfrm>
            <a:off x="228600" y="599182"/>
            <a:ext cx="48006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(twisted) Road to Topological Insulators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/>
                <a:cs typeface="Times New Roman" pitchFamily="18" charset="0"/>
                <a:sym typeface="Wingdings" pitchFamily="2" charset="2"/>
              </a:rPr>
              <a:t>Motivation from SHI  Quantum Spin Hall Effect (QSHE) in graphene with intrinsic Spin-Orbit Coupling (SOC) (Kane </a:t>
            </a:r>
            <a:r>
              <a:rPr lang="en-US" sz="2000" i="1" dirty="0" smtClean="0">
                <a:latin typeface="Times New Roman"/>
                <a:cs typeface="Times New Roman" pitchFamily="18" charset="0"/>
                <a:sym typeface="Wingdings" pitchFamily="2" charset="2"/>
              </a:rPr>
              <a:t>et. al</a:t>
            </a:r>
            <a:r>
              <a:rPr lang="en-US" sz="2000" dirty="0" smtClean="0">
                <a:latin typeface="Times New Roman"/>
                <a:cs typeface="Times New Roman" pitchFamily="18" charset="0"/>
                <a:sym typeface="Wingdings" pitchFamily="2" charset="2"/>
              </a:rPr>
              <a:t>, 2005a)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/>
                <a:cs typeface="Times New Roman" pitchFamily="18" charset="0"/>
                <a:sym typeface="Wingdings" pitchFamily="2" charset="2"/>
              </a:rPr>
              <a:t>QSHE in strained semiconductors (Bernevig </a:t>
            </a:r>
            <a:r>
              <a:rPr lang="en-US" sz="2000" i="1" dirty="0" smtClean="0">
                <a:latin typeface="Times New Roman"/>
                <a:cs typeface="Times New Roman" pitchFamily="18" charset="0"/>
                <a:sym typeface="Wingdings" pitchFamily="2" charset="2"/>
              </a:rPr>
              <a:t>et. al</a:t>
            </a:r>
            <a:r>
              <a:rPr lang="en-US" sz="2000" dirty="0" smtClean="0">
                <a:latin typeface="Times New Roman"/>
                <a:cs typeface="Times New Roman" pitchFamily="18" charset="0"/>
                <a:sym typeface="Wingdings" pitchFamily="2" charset="2"/>
              </a:rPr>
              <a:t>, 2006)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grpSp>
        <p:nvGrpSpPr>
          <p:cNvPr id="8" name="Group 7" descr=" 3"/>
          <p:cNvGrpSpPr/>
          <p:nvPr/>
        </p:nvGrpSpPr>
        <p:grpSpPr>
          <a:xfrm>
            <a:off x="3079811" y="76200"/>
            <a:ext cx="5987989" cy="6705600"/>
            <a:chOff x="3079811" y="76200"/>
            <a:chExt cx="5987989" cy="6705600"/>
          </a:xfrm>
        </p:grpSpPr>
        <p:sp>
          <p:nvSpPr>
            <p:cNvPr id="9" name="Rectangle 8"/>
            <p:cNvSpPr/>
            <p:nvPr/>
          </p:nvSpPr>
          <p:spPr>
            <a:xfrm>
              <a:off x="4953000" y="76200"/>
              <a:ext cx="4114800" cy="6705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79811" y="4038600"/>
              <a:ext cx="2558989" cy="274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4" descr=" 307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3" t="68242" r="7925" b="16692"/>
          <a:stretch/>
        </p:blipFill>
        <p:spPr bwMode="auto">
          <a:xfrm>
            <a:off x="1524000" y="3429000"/>
            <a:ext cx="6705600" cy="328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 30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00400"/>
            <a:ext cx="8204200" cy="3580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 descr=" 17"/>
          <p:cNvSpPr/>
          <p:nvPr/>
        </p:nvSpPr>
        <p:spPr>
          <a:xfrm>
            <a:off x="152400" y="3276600"/>
            <a:ext cx="8839200" cy="3504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8" descr=" 308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63133"/>
            <a:ext cx="2533650" cy="2824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0" descr=" 308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601233"/>
            <a:ext cx="2971323" cy="287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 descr=" 14"/>
          <p:cNvSpPr txBox="1"/>
          <p:nvPr/>
        </p:nvSpPr>
        <p:spPr>
          <a:xfrm>
            <a:off x="4648199" y="725031"/>
            <a:ext cx="436157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itchFamily="34" charset="0"/>
              <a:buChar char="•"/>
            </a:pPr>
            <a:r>
              <a:rPr lang="en-US" sz="2000" b="1" dirty="0" smtClean="0">
                <a:latin typeface="Times New Roman"/>
                <a:cs typeface="Times New Roman" pitchFamily="18" charset="0"/>
                <a:sym typeface="Wingdings" pitchFamily="2" charset="2"/>
              </a:rPr>
              <a:t>Important Note</a:t>
            </a:r>
            <a:r>
              <a:rPr lang="en-US" sz="2000" dirty="0" smtClean="0">
                <a:latin typeface="Times New Roman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2000" i="1" dirty="0" smtClean="0">
                <a:latin typeface="Times New Roman"/>
                <a:cs typeface="Times New Roman" pitchFamily="18" charset="0"/>
                <a:sym typeface="Wingdings" pitchFamily="2" charset="2"/>
              </a:rPr>
              <a:t>Z</a:t>
            </a:r>
            <a:r>
              <a:rPr lang="en-US" sz="2000" baseline="-25000" dirty="0" smtClean="0">
                <a:latin typeface="Times New Roman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/>
                <a:cs typeface="Times New Roman" pitchFamily="18" charset="0"/>
                <a:sym typeface="Wingdings" pitchFamily="2" charset="2"/>
              </a:rPr>
              <a:t> classification of TRI insulators  “protected” edge states in QSHE (Kane </a:t>
            </a:r>
            <a:r>
              <a:rPr lang="en-US" sz="2000" i="1" dirty="0" smtClean="0">
                <a:latin typeface="Times New Roman"/>
                <a:cs typeface="Times New Roman" pitchFamily="18" charset="0"/>
                <a:sym typeface="Wingdings" pitchFamily="2" charset="2"/>
              </a:rPr>
              <a:t>et. al</a:t>
            </a:r>
            <a:r>
              <a:rPr lang="en-US" sz="2000" dirty="0" smtClean="0">
                <a:latin typeface="Times New Roman"/>
                <a:cs typeface="Times New Roman" pitchFamily="18" charset="0"/>
                <a:sym typeface="Wingdings" pitchFamily="2" charset="2"/>
              </a:rPr>
              <a:t>, 2005b)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/>
                <a:cs typeface="Times New Roman" pitchFamily="18" charset="0"/>
                <a:sym typeface="Wingdings" pitchFamily="2" charset="2"/>
              </a:rPr>
              <a:t>Edge states due to band inversion of </a:t>
            </a:r>
            <a:r>
              <a:rPr lang="en-US" sz="2000" dirty="0" err="1" smtClean="0">
                <a:latin typeface="Times New Roman"/>
                <a:cs typeface="Times New Roman" pitchFamily="18" charset="0"/>
                <a:sym typeface="Wingdings" pitchFamily="2" charset="2"/>
              </a:rPr>
              <a:t>HgTe</a:t>
            </a:r>
            <a:r>
              <a:rPr lang="en-US" sz="2000" dirty="0" smtClean="0">
                <a:latin typeface="Times New Roman"/>
                <a:cs typeface="Times New Roman" pitchFamily="18" charset="0"/>
                <a:sym typeface="Wingdings" pitchFamily="2" charset="2"/>
              </a:rPr>
              <a:t> relative to </a:t>
            </a:r>
            <a:r>
              <a:rPr lang="en-US" sz="2000" dirty="0" err="1" smtClean="0">
                <a:latin typeface="Times New Roman"/>
                <a:cs typeface="Times New Roman" pitchFamily="18" charset="0"/>
                <a:sym typeface="Wingdings" pitchFamily="2" charset="2"/>
              </a:rPr>
              <a:t>CdTe</a:t>
            </a:r>
            <a:r>
              <a:rPr lang="en-US" sz="2000" dirty="0" smtClean="0">
                <a:latin typeface="Times New Roman"/>
                <a:cs typeface="Times New Roman" pitchFamily="18" charset="0"/>
                <a:sym typeface="Wingdings" pitchFamily="2" charset="2"/>
              </a:rPr>
              <a:t> known back in 1986 by </a:t>
            </a:r>
            <a:r>
              <a:rPr lang="en-US" sz="2000" dirty="0" err="1" smtClean="0">
                <a:latin typeface="Times New Roman"/>
                <a:cs typeface="Times New Roman" pitchFamily="18" charset="0"/>
                <a:sym typeface="Wingdings" pitchFamily="2" charset="2"/>
              </a:rPr>
              <a:t>Volkov</a:t>
            </a:r>
            <a:r>
              <a:rPr lang="en-US" sz="2000" dirty="0" smtClean="0">
                <a:latin typeface="Times New Roman"/>
                <a:cs typeface="Times New Roman" pitchFamily="18" charset="0"/>
                <a:sym typeface="Wingdings" pitchFamily="2" charset="2"/>
              </a:rPr>
              <a:t> and </a:t>
            </a:r>
            <a:r>
              <a:rPr lang="en-US" sz="2000" dirty="0" err="1" smtClean="0">
                <a:latin typeface="Times New Roman"/>
                <a:cs typeface="Times New Roman" pitchFamily="18" charset="0"/>
                <a:sym typeface="Wingdings" pitchFamily="2" charset="2"/>
              </a:rPr>
              <a:t>Pankratov</a:t>
            </a:r>
            <a:r>
              <a:rPr lang="en-US" sz="2000" dirty="0" smtClean="0">
                <a:latin typeface="Times New Roman"/>
                <a:cs typeface="Times New Roman" pitchFamily="18" charset="0"/>
                <a:sym typeface="Wingdings" pitchFamily="2" charset="2"/>
              </a:rPr>
              <a:t>!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err="1" smtClean="0">
                <a:latin typeface="Times New Roman"/>
                <a:cs typeface="Times New Roman" pitchFamily="18" charset="0"/>
                <a:sym typeface="Wingdings" pitchFamily="2" charset="2"/>
              </a:rPr>
              <a:t>Volkov</a:t>
            </a:r>
            <a:r>
              <a:rPr lang="en-US" sz="2000" dirty="0" smtClean="0">
                <a:latin typeface="Times New Roman"/>
                <a:cs typeface="Times New Roman" pitchFamily="18" charset="0"/>
                <a:sym typeface="Wingdings" pitchFamily="2" charset="2"/>
              </a:rPr>
              <a:t> and </a:t>
            </a:r>
            <a:r>
              <a:rPr lang="en-US" sz="2000" dirty="0" err="1" smtClean="0">
                <a:latin typeface="Times New Roman"/>
                <a:cs typeface="Times New Roman" pitchFamily="18" charset="0"/>
                <a:sym typeface="Wingdings" pitchFamily="2" charset="2"/>
              </a:rPr>
              <a:t>Pankratov</a:t>
            </a:r>
            <a:r>
              <a:rPr lang="en-US" sz="2000" dirty="0" smtClean="0">
                <a:latin typeface="Times New Roman"/>
                <a:cs typeface="Times New Roman" pitchFamily="18" charset="0"/>
                <a:sym typeface="Wingdings" pitchFamily="2" charset="2"/>
              </a:rPr>
              <a:t> did not make the connection to topology or protection of edge states</a:t>
            </a:r>
            <a:endParaRPr lang="en-US" sz="2000" dirty="0">
              <a:latin typeface="Times New Roman"/>
              <a:cs typeface="Times New Roman" pitchFamily="18" charset="0"/>
              <a:sym typeface="Wingdings" pitchFamily="2" charset="2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/>
                <a:cs typeface="Times New Roman" pitchFamily="18" charset="0"/>
                <a:sym typeface="Wingdings" pitchFamily="2" charset="2"/>
              </a:rPr>
              <a:t>TFT for topological insulators using dimensional reduction of 4D QHE (Qi </a:t>
            </a:r>
            <a:r>
              <a:rPr lang="en-US" sz="2000" i="1" dirty="0" smtClean="0">
                <a:latin typeface="Times New Roman"/>
                <a:cs typeface="Times New Roman" pitchFamily="18" charset="0"/>
                <a:sym typeface="Wingdings" pitchFamily="2" charset="2"/>
              </a:rPr>
              <a:t>et. al</a:t>
            </a:r>
            <a:r>
              <a:rPr lang="en-US" sz="2000" dirty="0" smtClean="0">
                <a:latin typeface="Times New Roman"/>
                <a:cs typeface="Times New Roman" pitchFamily="18" charset="0"/>
                <a:sym typeface="Wingdings" pitchFamily="2" charset="2"/>
              </a:rPr>
              <a:t>, 2008)</a:t>
            </a:r>
          </a:p>
        </p:txBody>
      </p:sp>
    </p:spTree>
    <p:extLst>
      <p:ext uri="{BB962C8B-B14F-4D97-AF65-F5344CB8AC3E}">
        <p14:creationId xmlns:p14="http://schemas.microsoft.com/office/powerpoint/2010/main" val="77136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28600" y="762000"/>
            <a:ext cx="6096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Superconducting gap,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Bogoliubov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-de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Gennes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(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BdG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 Hamiltonian, is analogous to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band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gap of insulators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He-B is a topological superfluid state;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BdG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Hamiltonian identical to 3D TI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Classification similar for Topological Superconductors (TSCs) and TIs in 2D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TRS breaking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2D TSCs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are classified by </a:t>
            </a:r>
            <a:r>
              <a:rPr lang="en-US" sz="2000" dirty="0" smtClean="0"/>
              <a:t>ℤ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like </a:t>
            </a:r>
            <a:r>
              <a:rPr lang="en-US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IQHE</a:t>
            </a:r>
            <a:endParaRPr lang="en-US" sz="20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TRS preserving </a:t>
            </a:r>
            <a:r>
              <a:rPr lang="en-US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2D TSCs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and 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2D TIs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are both </a:t>
            </a:r>
            <a:r>
              <a:rPr lang="en-US" sz="2000" dirty="0" smtClean="0"/>
              <a:t>ℤ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TSCs in 1D are always </a:t>
            </a:r>
            <a:r>
              <a:rPr lang="en-US" sz="2000" dirty="0"/>
              <a:t>ℤ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with or without TRS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Subtlety: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3D TSC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is </a:t>
            </a:r>
            <a:r>
              <a:rPr lang="en-US" sz="2000" dirty="0"/>
              <a:t>ℤ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while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3D 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is </a:t>
            </a:r>
            <a:r>
              <a:rPr lang="en-US" sz="2000" dirty="0" smtClean="0"/>
              <a:t>ℤ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V. Topological </a:t>
            </a:r>
            <a:r>
              <a:rPr lang="en-US" sz="3200" b="1" dirty="0">
                <a:latin typeface="Times New Roman" pitchFamily="18" charset="0"/>
              </a:rPr>
              <a:t>Superconductors and </a:t>
            </a:r>
            <a:r>
              <a:rPr lang="en-US" sz="3200" b="1" dirty="0" err="1">
                <a:latin typeface="Times New Roman" pitchFamily="18" charset="0"/>
              </a:rPr>
              <a:t>Superfluids</a:t>
            </a:r>
            <a:endParaRPr lang="en-US" sz="3200" b="1" dirty="0">
              <a:latin typeface="Times New Roman" pitchFamily="18" charset="0"/>
            </a:endParaRPr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49"/>
          <a:stretch/>
        </p:blipFill>
        <p:spPr bwMode="auto">
          <a:xfrm>
            <a:off x="6382012" y="838200"/>
            <a:ext cx="268578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8229600" y="2286000"/>
            <a:ext cx="3048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8237221" y="1257300"/>
            <a:ext cx="304800" cy="2286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8237221" y="2543176"/>
            <a:ext cx="304799" cy="23098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8228170" y="2800349"/>
            <a:ext cx="304799" cy="228600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772400" y="2286000"/>
            <a:ext cx="304800" cy="5143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700601" y="2543176"/>
            <a:ext cx="304799" cy="23098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8691550" y="2800349"/>
            <a:ext cx="304799" cy="228600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28600" y="3810000"/>
            <a:ext cx="8763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Aside from striking similarities between time-reversal symmetric TSCs and TIs,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TRS breaking TSCs are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interesting due to non-Abelian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statistics and their potential application to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Topological Quantum Computation (TQC)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+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ip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TSC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with 𝒩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vortices has that many Majorana Zero Modes (MZMs)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Braiding vortices gives non-Abelian statistics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Simplest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𝒩 = 1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spinless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chiral TSC first proposed by Read and Green in 2000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Spinful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version predicted in Sr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RuO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4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; very little experimental progress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New proposals based on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conventional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superconductors proposed by including elements with high Spin-Orbit Coupling (SOC)</a:t>
            </a:r>
          </a:p>
        </p:txBody>
      </p:sp>
    </p:spTree>
    <p:extLst>
      <p:ext uri="{BB962C8B-B14F-4D97-AF65-F5344CB8AC3E}">
        <p14:creationId xmlns:p14="http://schemas.microsoft.com/office/powerpoint/2010/main" val="307285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4" grpId="0" animBg="1"/>
      <p:bldP spid="35" grpId="0" animBg="1"/>
      <p:bldP spid="3" grpId="0" animBg="1"/>
      <p:bldP spid="37" grpId="0" animBg="1"/>
      <p:bldP spid="3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C:\Users\Tejas\Documents\Caltech\Journal Club\Topological Insulators and Superconductors\topdis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 bwMode="auto">
          <a:xfrm>
            <a:off x="6096000" y="800208"/>
            <a:ext cx="2971800" cy="149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8600" y="895290"/>
            <a:ext cx="5943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simplest way to understand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TRI TSCs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is through their analogy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with TIs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Similar to TRS breaking example: just as a QH state with Chern number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has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chiral edge states, a chiral TSC with topological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invariant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𝒩 has 𝒩 chiral Majorana edge states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However, unlike IQHE, chiral Majoranas have half the Degrees of Freedom (DOF) as chiral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electron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edge states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Therefore, the chiral superconductor is the “minimal” topological state in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Superconducting analogue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of QSH state: a “helical”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superconductor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Spin up: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+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ip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; spin down: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–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ip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y</a:t>
            </a:r>
            <a:endParaRPr lang="en-US" sz="20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Counter-propagating Majorana Kramer’s pairs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These “Majorana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modes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,” and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not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“Majorana fermions,” superficially have the same Dirac-like dispersion as Majorana fermions in high energy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V. Topological </a:t>
            </a:r>
            <a:r>
              <a:rPr lang="en-US" sz="3200" b="1" dirty="0">
                <a:latin typeface="Times New Roman" pitchFamily="18" charset="0"/>
              </a:rPr>
              <a:t>Superconductors and </a:t>
            </a:r>
            <a:r>
              <a:rPr lang="en-US" sz="3200" b="1" dirty="0" err="1">
                <a:latin typeface="Times New Roman" pitchFamily="18" charset="0"/>
              </a:rPr>
              <a:t>Superfluids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Effective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models of time-reversal invariant superconductors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pic>
        <p:nvPicPr>
          <p:cNvPr id="34" name="Picture 2" descr="C:\Users\Tejas\Documents\Caltech\Journal Club\Topological Insulators and Superconductors\topdisp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/>
        </p:blipFill>
        <p:spPr bwMode="auto">
          <a:xfrm>
            <a:off x="6067424" y="3577286"/>
            <a:ext cx="2924175" cy="146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6172200" y="2147914"/>
            <a:ext cx="2971800" cy="1509686"/>
            <a:chOff x="5867400" y="2406332"/>
            <a:chExt cx="3213100" cy="1632268"/>
          </a:xfrm>
        </p:grpSpPr>
        <p:pic>
          <p:nvPicPr>
            <p:cNvPr id="1026" name="Picture 2" descr="C:\Users\Tejas\Documents\Caltech\Journal Club\Topological Insulators and Superconductors\topdisp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69" r="50000" b="50000"/>
            <a:stretch/>
          </p:blipFill>
          <p:spPr bwMode="auto">
            <a:xfrm>
              <a:off x="5867400" y="2414749"/>
              <a:ext cx="2489200" cy="1623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C:\Users\Tejas\Documents\Caltech\Journal Club\Topological Insulators and Superconductors\topdisp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8431" b="50000"/>
            <a:stretch/>
          </p:blipFill>
          <p:spPr bwMode="auto">
            <a:xfrm>
              <a:off x="8331200" y="2406332"/>
              <a:ext cx="749300" cy="1623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6172200" y="5105400"/>
            <a:ext cx="2971800" cy="1468962"/>
            <a:chOff x="5827565" y="5029200"/>
            <a:chExt cx="3285153" cy="1623852"/>
          </a:xfrm>
        </p:grpSpPr>
        <p:pic>
          <p:nvPicPr>
            <p:cNvPr id="33" name="Picture 2" descr="C:\Users\Tejas\Documents\Caltech\Journal Club\Topological Insulators and Superconductors\topdisp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1" t="50000" r="50000"/>
            <a:stretch/>
          </p:blipFill>
          <p:spPr bwMode="auto">
            <a:xfrm>
              <a:off x="5827565" y="5029200"/>
              <a:ext cx="2483239" cy="1623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C:\Users\Tejas\Documents\Caltech\Journal Club\Topological Insulators and Superconductors\topdisp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r="87913"/>
            <a:stretch/>
          </p:blipFill>
          <p:spPr bwMode="auto">
            <a:xfrm>
              <a:off x="8329854" y="5029200"/>
              <a:ext cx="782864" cy="1623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5300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28600" y="89529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Hamiltonian of the simplest nontrivial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TRS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breaking superconductor, the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+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superconductor for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spinless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fermions</a:t>
            </a: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V. Topological </a:t>
            </a:r>
            <a:r>
              <a:rPr lang="en-US" sz="3200" b="1" dirty="0">
                <a:latin typeface="Times New Roman" pitchFamily="18" charset="0"/>
              </a:rPr>
              <a:t>Superconductors and </a:t>
            </a:r>
            <a:r>
              <a:rPr lang="en-US" sz="3200" b="1" dirty="0" err="1">
                <a:latin typeface="Times New Roman" pitchFamily="18" charset="0"/>
              </a:rPr>
              <a:t>Superfluids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Effective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models of time-reversal invariant superconductors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A.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pic>
        <p:nvPicPr>
          <p:cNvPr id="15" name="Picture 2" descr="C:\Users\Tejas\Downloads\CodeCogsEqn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043" y="1600200"/>
            <a:ext cx="4645913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Tejas\Downloads\CodeCogsEqn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362" y="3112673"/>
            <a:ext cx="2361038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04825" y="2133600"/>
            <a:ext cx="8410575" cy="400110"/>
            <a:chOff x="504825" y="2185187"/>
            <a:chExt cx="8410575" cy="400110"/>
          </a:xfrm>
        </p:grpSpPr>
        <p:sp>
          <p:nvSpPr>
            <p:cNvPr id="18" name="TextBox 17"/>
            <p:cNvSpPr txBox="1"/>
            <p:nvPr/>
          </p:nvSpPr>
          <p:spPr>
            <a:xfrm>
              <a:off x="504825" y="2185187"/>
              <a:ext cx="84105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where		       and </a:t>
              </a:r>
            </a:p>
          </p:txBody>
        </p:sp>
        <p:pic>
          <p:nvPicPr>
            <p:cNvPr id="2050" name="Picture 2" descr="C:\Users\Tejas\Downloads\CodeCogsEqn.em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750" y="2274752"/>
              <a:ext cx="1523250" cy="259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C:\Users\Tejas\Downloads\CodeCogsEqn.em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5645" y="2297612"/>
              <a:ext cx="1279530" cy="21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228600" y="2438400"/>
            <a:ext cx="8686800" cy="1015663"/>
            <a:chOff x="228600" y="2514600"/>
            <a:chExt cx="8686800" cy="1015663"/>
          </a:xfrm>
        </p:grpSpPr>
        <p:sp>
          <p:nvSpPr>
            <p:cNvPr id="20" name="TextBox 19"/>
            <p:cNvSpPr txBox="1"/>
            <p:nvPr/>
          </p:nvSpPr>
          <p:spPr>
            <a:xfrm>
              <a:off x="228600" y="2514600"/>
              <a:ext cx="86868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Arial" pitchFamily="34" charset="0"/>
                <a:buChar char="•"/>
              </a:pPr>
              <a:r>
                <a:rPr lang="en-US" sz="2000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In the weak pairing phase 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with           the              chiral 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superconductor is known to have chiral Majorana edge states propagating on each boundary, described by the Hamiltonian</a:t>
              </a:r>
              <a:endPara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pic>
          <p:nvPicPr>
            <p:cNvPr id="2052" name="Picture 4" descr="C:\Users\Tejas\Downloads\CodeCogsEqn.em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1934" y="2644140"/>
              <a:ext cx="548370" cy="198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C:\Users\Tejas\Downloads\CodeCogsEqn.emf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2636520"/>
              <a:ext cx="746393" cy="21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4724400" y="3048000"/>
            <a:ext cx="1981200" cy="400110"/>
            <a:chOff x="533400" y="3635514"/>
            <a:chExt cx="1981200" cy="400110"/>
          </a:xfrm>
        </p:grpSpPr>
        <p:sp>
          <p:nvSpPr>
            <p:cNvPr id="25" name="TextBox 24"/>
            <p:cNvSpPr txBox="1"/>
            <p:nvPr/>
          </p:nvSpPr>
          <p:spPr>
            <a:xfrm>
              <a:off x="533400" y="3635514"/>
              <a:ext cx="1981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where</a:t>
              </a:r>
            </a:p>
          </p:txBody>
        </p:sp>
        <p:pic>
          <p:nvPicPr>
            <p:cNvPr id="27" name="Picture 11" descr="C:\Users\Tejas\Downloads\CodeCogsEqn.emf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3704363"/>
              <a:ext cx="1035810" cy="320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Box 27"/>
          <p:cNvSpPr txBox="1"/>
          <p:nvPr/>
        </p:nvSpPr>
        <p:spPr>
          <a:xfrm>
            <a:off x="228600" y="356616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Simplest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model for the topologically nontrivial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TRI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superconductor in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2D: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28600" y="5010090"/>
            <a:ext cx="8686800" cy="707886"/>
            <a:chOff x="228600" y="5010090"/>
            <a:chExt cx="8686800" cy="707886"/>
          </a:xfrm>
        </p:grpSpPr>
        <p:sp>
          <p:nvSpPr>
            <p:cNvPr id="36" name="TextBox 35"/>
            <p:cNvSpPr txBox="1"/>
            <p:nvPr/>
          </p:nvSpPr>
          <p:spPr>
            <a:xfrm>
              <a:off x="228600" y="5010090"/>
              <a:ext cx="8686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Arial" pitchFamily="34" charset="0"/>
                <a:buChar char="•"/>
              </a:pP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Note that upper (lower) block, with              (           ) pairing, is analogous to spin up (down) Kramer partner </a:t>
              </a:r>
            </a:p>
          </p:txBody>
        </p:sp>
        <p:pic>
          <p:nvPicPr>
            <p:cNvPr id="38" name="Picture 5" descr="C:\Users\Tejas\Downloads\CodeCogsEqn.emf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403" y="5137973"/>
              <a:ext cx="746393" cy="21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C:\Users\Tejas\Downloads\CodeCogsEqn.emf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5137973"/>
              <a:ext cx="731160" cy="21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228599" y="5604209"/>
            <a:ext cx="8686800" cy="707886"/>
            <a:chOff x="228599" y="5604209"/>
            <a:chExt cx="8686800" cy="707886"/>
          </a:xfrm>
        </p:grpSpPr>
        <p:sp>
          <p:nvSpPr>
            <p:cNvPr id="39" name="TextBox 38"/>
            <p:cNvSpPr txBox="1"/>
            <p:nvPr/>
          </p:nvSpPr>
          <p:spPr>
            <a:xfrm>
              <a:off x="228599" y="5604209"/>
              <a:ext cx="8686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Arial" pitchFamily="34" charset="0"/>
                <a:buChar char="•"/>
              </a:pP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Hamiltonian has same form as BHZ model with PHS and 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k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-dependent mass term					replaced by</a:t>
              </a:r>
            </a:p>
          </p:txBody>
        </p:sp>
        <p:pic>
          <p:nvPicPr>
            <p:cNvPr id="40" name="Picture 2" descr="C:\Users\Tejas\Downloads\CodeCogsEqn.em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950" y="6003607"/>
              <a:ext cx="1523250" cy="259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C:\Users\Tejas\Downloads\CodeCogsEqn.emf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6035040"/>
              <a:ext cx="3686266" cy="243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" name="Picture 4" descr="C:\Users\Tejas\Downloads\CodeCogsEqn.em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97" y="3971925"/>
            <a:ext cx="4828703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/>
          <p:cNvGrpSpPr/>
          <p:nvPr/>
        </p:nvGrpSpPr>
        <p:grpSpPr>
          <a:xfrm>
            <a:off x="6604000" y="3962400"/>
            <a:ext cx="2344737" cy="1097280"/>
            <a:chOff x="6604000" y="1270635"/>
            <a:chExt cx="2344737" cy="1097280"/>
          </a:xfrm>
        </p:grpSpPr>
        <p:sp>
          <p:nvSpPr>
            <p:cNvPr id="43" name="TextBox 42"/>
            <p:cNvSpPr txBox="1"/>
            <p:nvPr/>
          </p:nvSpPr>
          <p:spPr>
            <a:xfrm>
              <a:off x="6604000" y="1556085"/>
              <a:ext cx="7367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with</a:t>
              </a:r>
            </a:p>
          </p:txBody>
        </p:sp>
        <p:pic>
          <p:nvPicPr>
            <p:cNvPr id="44" name="Picture 6" descr="C:\Users\Tejas\Downloads\CodeCogsEqn.emf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7000" y="1270635"/>
              <a:ext cx="1751737" cy="1097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789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V. Topological </a:t>
            </a:r>
            <a:r>
              <a:rPr lang="en-US" sz="3200" b="1" dirty="0">
                <a:latin typeface="Times New Roman" pitchFamily="18" charset="0"/>
              </a:rPr>
              <a:t>Superconductors and </a:t>
            </a:r>
            <a:r>
              <a:rPr lang="en-US" sz="3200" b="1" dirty="0" err="1">
                <a:latin typeface="Times New Roman" pitchFamily="18" charset="0"/>
              </a:rPr>
              <a:t>Superfluids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Effective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models of time-reversal invariant superconductors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A.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28600" y="89916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Simplest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model for the topologically nontrivial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TRI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superconductor in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2D:</a:t>
            </a:r>
          </a:p>
        </p:txBody>
      </p:sp>
      <p:pic>
        <p:nvPicPr>
          <p:cNvPr id="29" name="Picture 4" descr="C:\Users\Tejas\Downloads\CodeCogsEqn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97" y="1280160"/>
            <a:ext cx="4828703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228600" y="3581400"/>
            <a:ext cx="4457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Consider the edge state Hamiltonian</a:t>
            </a:r>
          </a:p>
        </p:txBody>
      </p:sp>
      <p:pic>
        <p:nvPicPr>
          <p:cNvPr id="34" name="Picture 6" descr="C:\Users\Tejas\Downloads\CodeCogsEqn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007" y="3947160"/>
            <a:ext cx="3929986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Tejas\Downloads\CodeCogsEqn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007" y="4831080"/>
            <a:ext cx="3914753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C:\Users\Tejas\Downloads\CodeCogsEqn.e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007" y="5364480"/>
            <a:ext cx="4158473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28600" y="4419600"/>
            <a:ext cx="8686800" cy="400110"/>
            <a:chOff x="228600" y="3181290"/>
            <a:chExt cx="8686800" cy="400110"/>
          </a:xfrm>
        </p:grpSpPr>
        <p:sp>
          <p:nvSpPr>
            <p:cNvPr id="41" name="TextBox 40"/>
            <p:cNvSpPr txBox="1"/>
            <p:nvPr/>
          </p:nvSpPr>
          <p:spPr>
            <a:xfrm>
              <a:off x="228600" y="3181290"/>
              <a:ext cx="868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Arial" pitchFamily="34" charset="0"/>
                <a:buChar char="•"/>
              </a:pP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The </a:t>
              </a:r>
              <a:r>
                <a:rPr lang="en-US" sz="2000" dirty="0" err="1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Bogoliubov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lang="en-US" sz="2000" dirty="0" err="1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quasiparticles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	 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           in terms of electron operators</a:t>
              </a:r>
            </a:p>
          </p:txBody>
        </p:sp>
        <p:pic>
          <p:nvPicPr>
            <p:cNvPr id="3074" name="Picture 2" descr="C:\Users\Tejas\Downloads\CodeCogsEqn.em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3276600"/>
              <a:ext cx="959647" cy="243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2" name="TextBox 41"/>
          <p:cNvSpPr txBox="1"/>
          <p:nvPr/>
        </p:nvSpPr>
        <p:spPr>
          <a:xfrm>
            <a:off x="228600" y="2362200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of this model is similar to 2D TIs; i.e.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Bogoliubov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quasiparticles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behave like electrons in a TI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Although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free electron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edge states protected by TRS in TIs, is it also true for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Bogoliubov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quasiparticles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?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995235" y="4850129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Eigenstates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of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BdG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Hamiltonian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3985023" y="4819710"/>
            <a:ext cx="3010212" cy="428565"/>
            <a:chOff x="3985023" y="4819710"/>
            <a:chExt cx="3010212" cy="428565"/>
          </a:xfrm>
        </p:grpSpPr>
        <p:sp>
          <p:nvSpPr>
            <p:cNvPr id="3" name="Rectangle 2"/>
            <p:cNvSpPr/>
            <p:nvPr/>
          </p:nvSpPr>
          <p:spPr>
            <a:xfrm>
              <a:off x="5303044" y="4933949"/>
              <a:ext cx="609600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985023" y="4943475"/>
              <a:ext cx="609600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>
              <a:stCxn id="43" idx="0"/>
            </p:cNvCxnSpPr>
            <p:nvPr/>
          </p:nvCxnSpPr>
          <p:spPr>
            <a:xfrm flipV="1">
              <a:off x="4289823" y="4819710"/>
              <a:ext cx="0" cy="12376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289823" y="4819710"/>
              <a:ext cx="2339577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3" idx="0"/>
            </p:cNvCxnSpPr>
            <p:nvPr/>
          </p:nvCxnSpPr>
          <p:spPr>
            <a:xfrm flipV="1">
              <a:off x="5607844" y="4819710"/>
              <a:ext cx="0" cy="11423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endCxn id="44" idx="1"/>
            </p:cNvCxnSpPr>
            <p:nvPr/>
          </p:nvCxnSpPr>
          <p:spPr>
            <a:xfrm>
              <a:off x="6629400" y="4819710"/>
              <a:ext cx="365835" cy="38436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228600" y="5867400"/>
            <a:ext cx="8686800" cy="680470"/>
            <a:chOff x="228600" y="5924490"/>
            <a:chExt cx="8686800" cy="680470"/>
          </a:xfrm>
        </p:grpSpPr>
        <p:sp>
          <p:nvSpPr>
            <p:cNvPr id="55" name="TextBox 54"/>
            <p:cNvSpPr txBox="1"/>
            <p:nvPr/>
          </p:nvSpPr>
          <p:spPr>
            <a:xfrm>
              <a:off x="228600" y="5924490"/>
              <a:ext cx="868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Time-reversal transformation of electron states implies		      and</a:t>
              </a:r>
            </a:p>
          </p:txBody>
        </p:sp>
        <p:pic>
          <p:nvPicPr>
            <p:cNvPr id="57" name="Picture 9" descr="C:\Users\Tejas\Downloads\CodeCogsEqn.emf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6019800"/>
              <a:ext cx="1721273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10" descr="C:\Users\Tejas\Downloads\CodeCogsEqn.emf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474" y="6330640"/>
              <a:ext cx="1888830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oup 47"/>
          <p:cNvGrpSpPr/>
          <p:nvPr/>
        </p:nvGrpSpPr>
        <p:grpSpPr>
          <a:xfrm>
            <a:off x="6604000" y="1270635"/>
            <a:ext cx="2344737" cy="1097280"/>
            <a:chOff x="6604000" y="1270635"/>
            <a:chExt cx="2344737" cy="1097280"/>
          </a:xfrm>
        </p:grpSpPr>
        <p:sp>
          <p:nvSpPr>
            <p:cNvPr id="31" name="TextBox 30"/>
            <p:cNvSpPr txBox="1"/>
            <p:nvPr/>
          </p:nvSpPr>
          <p:spPr>
            <a:xfrm>
              <a:off x="6604000" y="1556085"/>
              <a:ext cx="7367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with</a:t>
              </a:r>
            </a:p>
          </p:txBody>
        </p:sp>
        <p:pic>
          <p:nvPicPr>
            <p:cNvPr id="60" name="Picture 6" descr="C:\Users\Tejas\Downloads\CodeCogsEqn.emf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7000" y="1270635"/>
              <a:ext cx="1751737" cy="1097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4995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ejas\Downloads\CodeCogsEqn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37" y="1295400"/>
            <a:ext cx="4067078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V. Topological </a:t>
            </a:r>
            <a:r>
              <a:rPr lang="en-US" sz="3200" b="1" dirty="0">
                <a:latin typeface="Times New Roman" pitchFamily="18" charset="0"/>
              </a:rPr>
              <a:t>Superconductors and </a:t>
            </a:r>
            <a:r>
              <a:rPr lang="en-US" sz="3200" b="1" dirty="0" err="1">
                <a:latin typeface="Times New Roman" pitchFamily="18" charset="0"/>
              </a:rPr>
              <a:t>Superfluids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Effective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models of time-reversal invariant superconductors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A.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28600" y="899160"/>
            <a:ext cx="63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Similar to 2D, the 3D TSC Hamiltonian can be written as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474637" y="1036320"/>
            <a:ext cx="2373963" cy="1097280"/>
            <a:chOff x="6616774" y="1036320"/>
            <a:chExt cx="2373963" cy="1097280"/>
          </a:xfrm>
        </p:grpSpPr>
        <p:sp>
          <p:nvSpPr>
            <p:cNvPr id="31" name="TextBox 30"/>
            <p:cNvSpPr txBox="1"/>
            <p:nvPr/>
          </p:nvSpPr>
          <p:spPr>
            <a:xfrm>
              <a:off x="6616774" y="1333379"/>
              <a:ext cx="7367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with</a:t>
              </a:r>
            </a:p>
          </p:txBody>
        </p:sp>
        <p:pic>
          <p:nvPicPr>
            <p:cNvPr id="32" name="Picture 31" descr="C:\Users\Tejas\Downloads\CodeCogsEqn.em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1036320"/>
              <a:ext cx="1751737" cy="1097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533400" y="1828800"/>
            <a:ext cx="5181113" cy="400110"/>
            <a:chOff x="533400" y="1885890"/>
            <a:chExt cx="5181113" cy="400110"/>
          </a:xfrm>
        </p:grpSpPr>
        <p:sp>
          <p:nvSpPr>
            <p:cNvPr id="36" name="TextBox 35"/>
            <p:cNvSpPr txBox="1"/>
            <p:nvPr/>
          </p:nvSpPr>
          <p:spPr>
            <a:xfrm>
              <a:off x="533400" y="1885890"/>
              <a:ext cx="43815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where                    is 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a 3 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× 3 matrix with</a:t>
              </a:r>
            </a:p>
          </p:txBody>
        </p:sp>
        <p:pic>
          <p:nvPicPr>
            <p:cNvPr id="4099" name="Picture 3" descr="C:\Users\Tejas\Downloads\CodeCogsEqn.em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2005935"/>
              <a:ext cx="1142437" cy="198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C:\Users\Tejas\Downloads\CodeCogsEqn.em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2009208"/>
              <a:ext cx="990113" cy="22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228600" y="2133600"/>
            <a:ext cx="8763000" cy="707886"/>
            <a:chOff x="228600" y="2133600"/>
            <a:chExt cx="8763000" cy="707886"/>
          </a:xfrm>
        </p:grpSpPr>
        <p:sp>
          <p:nvSpPr>
            <p:cNvPr id="38" name="TextBox 37"/>
            <p:cNvSpPr txBox="1"/>
            <p:nvPr/>
          </p:nvSpPr>
          <p:spPr>
            <a:xfrm>
              <a:off x="228600" y="2133600"/>
              <a:ext cx="8763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Arial" pitchFamily="34" charset="0"/>
                <a:buChar char="•"/>
              </a:pP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Ignoring dipole-dipole 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interaction term, 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and performing 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a spin rotation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,       can be diagonalized to</a:t>
              </a:r>
            </a:p>
          </p:txBody>
        </p:sp>
        <p:pic>
          <p:nvPicPr>
            <p:cNvPr id="39" name="Picture 3" descr="C:\Users\Tejas\Downloads\CodeCogsEqn.emf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332"/>
            <a:stretch/>
          </p:blipFill>
          <p:spPr bwMode="auto">
            <a:xfrm>
              <a:off x="8077200" y="2235895"/>
              <a:ext cx="407487" cy="198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1" name="Picture 5" descr="C:\Users\Tejas\Downloads\CodeCogsEqn.em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5627" y="2545080"/>
              <a:ext cx="1111973" cy="198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3489915" y="1295400"/>
            <a:ext cx="243885" cy="2286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3962400" y="2667000"/>
            <a:ext cx="838200" cy="174486"/>
            <a:chOff x="5562600" y="2667000"/>
            <a:chExt cx="838200" cy="174486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5562600" y="2667000"/>
              <a:ext cx="0" cy="17448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>
              <a:off x="6400800" y="2667000"/>
              <a:ext cx="0" cy="17448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562600" y="2667000"/>
              <a:ext cx="838200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504825" y="3867090"/>
            <a:ext cx="8410575" cy="400110"/>
            <a:chOff x="504825" y="2185187"/>
            <a:chExt cx="8410575" cy="400110"/>
          </a:xfrm>
        </p:grpSpPr>
        <p:sp>
          <p:nvSpPr>
            <p:cNvPr id="51" name="TextBox 50"/>
            <p:cNvSpPr txBox="1"/>
            <p:nvPr/>
          </p:nvSpPr>
          <p:spPr>
            <a:xfrm>
              <a:off x="504825" y="2185187"/>
              <a:ext cx="84105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where		       and </a:t>
              </a:r>
            </a:p>
          </p:txBody>
        </p:sp>
        <p:pic>
          <p:nvPicPr>
            <p:cNvPr id="52" name="Picture 2" descr="C:\Users\Tejas\Downloads\CodeCogsEqn.emf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750" y="2274752"/>
              <a:ext cx="1523250" cy="259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3" descr="C:\Users\Tejas\Downloads\CodeCogsEqn.emf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5645" y="2297612"/>
              <a:ext cx="1279530" cy="21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3" name="Picture 7" descr="C:\Users\Tejas\Downloads\CodeCogsEqn.em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800600"/>
            <a:ext cx="3488243" cy="56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504826" y="5257800"/>
            <a:ext cx="4295174" cy="400110"/>
            <a:chOff x="504826" y="5140642"/>
            <a:chExt cx="4295174" cy="400110"/>
          </a:xfrm>
        </p:grpSpPr>
        <p:pic>
          <p:nvPicPr>
            <p:cNvPr id="4104" name="Picture 8" descr="C:\Users\Tejas\Downloads\CodeCogsEqn.emf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5195917"/>
              <a:ext cx="1218600" cy="289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/>
            <p:cNvSpPr txBox="1"/>
            <p:nvPr/>
          </p:nvSpPr>
          <p:spPr>
            <a:xfrm>
              <a:off x="504826" y="5140642"/>
              <a:ext cx="31032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with the Majorana condition </a:t>
              </a:r>
            </a:p>
          </p:txBody>
        </p:sp>
      </p:grpSp>
      <p:pic>
        <p:nvPicPr>
          <p:cNvPr id="4105" name="Picture 9" descr="C:\Users\Tejas\Documents\Caltech\Journal Club\Topological Insulators and Superconductors\3He_ESR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614" y="2971800"/>
            <a:ext cx="3818785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228599" y="4171890"/>
            <a:ext cx="4686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</a:t>
            </a:r>
            <a:r>
              <a:rPr lang="el-GR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μ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&gt; 0 the surface states are Majorana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mode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described by</a:t>
            </a:r>
          </a:p>
        </p:txBody>
      </p:sp>
      <p:pic>
        <p:nvPicPr>
          <p:cNvPr id="4102" name="Picture 6" descr="C:\Users\Tejas\Downloads\CodeCogsEqn.emf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2"/>
          <a:stretch/>
        </p:blipFill>
        <p:spPr bwMode="auto">
          <a:xfrm>
            <a:off x="134681" y="2800350"/>
            <a:ext cx="5351719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228600" y="5534561"/>
            <a:ext cx="82560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Particle-hole symmetry enforces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Chemical potential at the Dirac point (</a:t>
            </a:r>
            <a:r>
              <a:rPr lang="el-GR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μ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0)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Spin lies in the surface plane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Spin winding around the momentum is well-defined and gives invariant </a:t>
            </a:r>
            <a:r>
              <a:rPr lang="en-US" sz="2000" dirty="0" smtClean="0"/>
              <a:t>ℤ</a:t>
            </a: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9381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/>
          <p:cNvSpPr txBox="1"/>
          <p:nvPr/>
        </p:nvSpPr>
        <p:spPr>
          <a:xfrm>
            <a:off x="228600" y="3855184"/>
            <a:ext cx="8610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above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off-diagonal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form is only possible with TRS + PHS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These two conditions also require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hermiticity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of	    ; this means generic non-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hermiticity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of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Using singular value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decomposition we can write			   ; we can deform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(diagonal)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matrix      into the identity without closing the bulk gap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Then defining			integer-valued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topological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invariant can be defined as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1D and 2D invariants can be obtained by dimensional reduction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8600" y="89529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TSCs with and without TRS in 1, 2, or 3 dimensions is either </a:t>
            </a:r>
            <a:r>
              <a:rPr lang="en-US" sz="2000" dirty="0"/>
              <a:t>ℤ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or </a:t>
            </a:r>
            <a:r>
              <a:rPr lang="en-US" sz="2000" dirty="0"/>
              <a:t>ℤ</a:t>
            </a: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Generic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mean-field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BdG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Hamiltonian for a 3D TR invariant superconductor</a:t>
            </a: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V. Topological </a:t>
            </a:r>
            <a:r>
              <a:rPr lang="en-US" sz="3200" b="1" dirty="0">
                <a:latin typeface="Times New Roman" pitchFamily="18" charset="0"/>
              </a:rPr>
              <a:t>Superconductors and </a:t>
            </a:r>
            <a:r>
              <a:rPr lang="en-US" sz="3200" b="1" dirty="0" err="1">
                <a:latin typeface="Times New Roman" pitchFamily="18" charset="0"/>
              </a:rPr>
              <a:t>Superfluids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Topological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invariants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B.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pic>
        <p:nvPicPr>
          <p:cNvPr id="10" name="Picture 8" descr="C:\Users\Tejas\Downloads\CodeCogsEqn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526" y="1524000"/>
            <a:ext cx="4006148" cy="59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228600" y="2057400"/>
            <a:ext cx="8610600" cy="561439"/>
            <a:chOff x="228600" y="2715161"/>
            <a:chExt cx="8610600" cy="561439"/>
          </a:xfrm>
        </p:grpSpPr>
        <p:sp>
          <p:nvSpPr>
            <p:cNvPr id="65" name="TextBox 64"/>
            <p:cNvSpPr txBox="1"/>
            <p:nvPr/>
          </p:nvSpPr>
          <p:spPr>
            <a:xfrm>
              <a:off x="228600" y="2715161"/>
              <a:ext cx="8610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sz="2000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In a different basis we have</a:t>
              </a:r>
              <a:endPara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pic>
          <p:nvPicPr>
            <p:cNvPr id="11" name="Picture 9" descr="C:\Users\Tejas\Downloads\CodeCogsEqn.em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5057" y="2773680"/>
              <a:ext cx="1660343" cy="502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0" descr="C:\Users\Tejas\Downloads\CodeCogsEqn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507" y="2633110"/>
            <a:ext cx="2574293" cy="57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C:\Users\Tejas\Downloads\CodeCogsEqn.e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692" y="2640730"/>
            <a:ext cx="3518708" cy="56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228600" y="3550384"/>
            <a:ext cx="8610600" cy="400110"/>
            <a:chOff x="228600" y="4248090"/>
            <a:chExt cx="8610600" cy="400110"/>
          </a:xfrm>
        </p:grpSpPr>
        <p:sp>
          <p:nvSpPr>
            <p:cNvPr id="67" name="TextBox 66"/>
            <p:cNvSpPr txBox="1"/>
            <p:nvPr/>
          </p:nvSpPr>
          <p:spPr>
            <a:xfrm>
              <a:off x="228600" y="4248090"/>
              <a:ext cx="8610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The time-reversal matrix satisfies:	         ,	         , and</a:t>
              </a:r>
            </a:p>
          </p:txBody>
        </p:sp>
        <p:pic>
          <p:nvPicPr>
            <p:cNvPr id="17" name="Picture 12" descr="C:\Users\Tejas\Downloads\CodeCogsEqn.em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4343400"/>
              <a:ext cx="1294763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7" name="Picture 13" descr="C:\Users\Tejas\Downloads\CodeCogsEqn.emf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4358640"/>
              <a:ext cx="822556" cy="21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C:\Users\Tejas\Downloads\CodeCogsEqn.emf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4340989"/>
              <a:ext cx="822556" cy="21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9" name="Picture 15" descr="C:\Users\Tejas\Downloads\CodeCogsEqn.em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547" y="4847085"/>
            <a:ext cx="2086853" cy="28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Tejas\Downloads\CodeCogsEqn.em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034" y="5462588"/>
            <a:ext cx="1858366" cy="28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Tejas\Downloads\CodeCogsEqn.em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597" y="5821680"/>
            <a:ext cx="4783006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5" descr="C:\Users\Tejas\Downloads\CodeCogsEqn.emf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8" r="50000"/>
          <a:stretch/>
        </p:blipFill>
        <p:spPr bwMode="auto">
          <a:xfrm>
            <a:off x="5568836" y="4237702"/>
            <a:ext cx="476689" cy="28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5" descr="C:\Users\Tejas\Downloads\CodeCogsEqn.emf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40"/>
          <a:stretch/>
        </p:blipFill>
        <p:spPr bwMode="auto">
          <a:xfrm>
            <a:off x="2057400" y="4542314"/>
            <a:ext cx="1094754" cy="28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510540" y="3238840"/>
            <a:ext cx="8534400" cy="412030"/>
            <a:chOff x="510540" y="3936546"/>
            <a:chExt cx="8534400" cy="412030"/>
          </a:xfrm>
        </p:grpSpPr>
        <p:sp>
          <p:nvSpPr>
            <p:cNvPr id="66" name="TextBox 65"/>
            <p:cNvSpPr txBox="1"/>
            <p:nvPr/>
          </p:nvSpPr>
          <p:spPr>
            <a:xfrm>
              <a:off x="510540" y="3936546"/>
              <a:ext cx="853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where      is an </a:t>
              </a:r>
              <a:r>
                <a:rPr lang="en-US" sz="2000" i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N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-component vector and      </a:t>
              </a:r>
              <a:r>
                <a:rPr lang="en-US" sz="2000" dirty="0" err="1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and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      are </a:t>
              </a:r>
              <a:r>
                <a:rPr lang="en-US" sz="2000" i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N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× </a:t>
              </a:r>
              <a:r>
                <a:rPr lang="en-US" sz="2000" i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N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matrices</a:t>
              </a:r>
            </a:p>
          </p:txBody>
        </p:sp>
        <p:pic>
          <p:nvPicPr>
            <p:cNvPr id="75" name="Picture 10" descr="C:\Users\Tejas\Downloads\CodeCogsEqn.emf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04" r="43503" b="44050"/>
            <a:stretch/>
          </p:blipFill>
          <p:spPr bwMode="auto">
            <a:xfrm>
              <a:off x="1271587" y="4004586"/>
              <a:ext cx="288132" cy="324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8" descr="C:\Users\Tejas\Downloads\CodeCogsEqn.em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71" t="17628" r="30266" b="25641"/>
            <a:stretch/>
          </p:blipFill>
          <p:spPr bwMode="auto">
            <a:xfrm>
              <a:off x="5480186" y="4011391"/>
              <a:ext cx="311014" cy="337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8" descr="C:\Users\Tejas\Downloads\CodeCogsEqn.em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93" t="22299" r="64225" b="35634"/>
            <a:stretch/>
          </p:blipFill>
          <p:spPr bwMode="auto">
            <a:xfrm>
              <a:off x="4724400" y="4038599"/>
              <a:ext cx="247650" cy="250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9" name="Picture 15" descr="C:\Users\Tejas\Downloads\CodeCogsEqn.emf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7" r="10802"/>
          <a:stretch/>
        </p:blipFill>
        <p:spPr bwMode="auto">
          <a:xfrm>
            <a:off x="3200400" y="5146834"/>
            <a:ext cx="298450" cy="28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2057400" y="5791200"/>
            <a:ext cx="5029201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V. Topological </a:t>
            </a:r>
            <a:r>
              <a:rPr lang="en-US" sz="3200" b="1" dirty="0">
                <a:latin typeface="Times New Roman" pitchFamily="18" charset="0"/>
              </a:rPr>
              <a:t>Superconductors and </a:t>
            </a:r>
            <a:r>
              <a:rPr lang="en-US" sz="3200" b="1" dirty="0" err="1">
                <a:latin typeface="Times New Roman" pitchFamily="18" charset="0"/>
              </a:rPr>
              <a:t>Superfluids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Topological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invariants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B.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038600" y="673100"/>
            <a:ext cx="5029201" cy="546100"/>
            <a:chOff x="2057400" y="5791200"/>
            <a:chExt cx="5029201" cy="546100"/>
          </a:xfrm>
        </p:grpSpPr>
        <p:pic>
          <p:nvPicPr>
            <p:cNvPr id="1041" name="Picture 17" descr="C:\Users\Tejas\Downloads\CodeCogsEqn.em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8597" y="5821680"/>
              <a:ext cx="4783006" cy="502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2057400" y="5791200"/>
              <a:ext cx="5029201" cy="5461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8600" y="1219200"/>
            <a:ext cx="4343400" cy="400110"/>
            <a:chOff x="228600" y="1143000"/>
            <a:chExt cx="4343400" cy="400110"/>
          </a:xfrm>
        </p:grpSpPr>
        <p:sp>
          <p:nvSpPr>
            <p:cNvPr id="26" name="TextBox 25"/>
            <p:cNvSpPr txBox="1"/>
            <p:nvPr/>
          </p:nvSpPr>
          <p:spPr>
            <a:xfrm>
              <a:off x="228600" y="1143000"/>
              <a:ext cx="434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Consider      in the weak pairing limit</a:t>
              </a:r>
            </a:p>
          </p:txBody>
        </p:sp>
        <p:pic>
          <p:nvPicPr>
            <p:cNvPr id="78" name="Picture 16" descr="C:\Users\Tejas\Downloads\CodeCogsEqn.emf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902"/>
            <a:stretch/>
          </p:blipFill>
          <p:spPr bwMode="auto">
            <a:xfrm>
              <a:off x="1580717" y="1205925"/>
              <a:ext cx="299165" cy="289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228600" y="1524000"/>
            <a:ext cx="8763000" cy="1015663"/>
            <a:chOff x="228600" y="1524000"/>
            <a:chExt cx="8763000" cy="1015663"/>
          </a:xfrm>
        </p:grpSpPr>
        <p:sp>
          <p:nvSpPr>
            <p:cNvPr id="80" name="TextBox 79"/>
            <p:cNvSpPr txBox="1"/>
            <p:nvPr/>
          </p:nvSpPr>
          <p:spPr>
            <a:xfrm>
              <a:off x="228600" y="1524000"/>
              <a:ext cx="8763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sz="2000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When the Fermi 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Surfaces (FSs) 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are non-degenerate, and  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   is 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only turned on around the 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FSs, the 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matrix elements 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of          between 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different bands are 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negligible; to 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leading order we have</a:t>
              </a:r>
              <a:endPara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pic>
          <p:nvPicPr>
            <p:cNvPr id="81" name="Picture 8" descr="C:\Users\Tejas\Downloads\CodeCogsEqn.emf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71" t="17628" r="30266" b="25641"/>
            <a:stretch/>
          </p:blipFill>
          <p:spPr bwMode="auto">
            <a:xfrm>
              <a:off x="6330278" y="1600200"/>
              <a:ext cx="311014" cy="337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15" descr="C:\Users\Tejas\Downloads\CodeCogsEqn.emf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58" r="50000"/>
            <a:stretch/>
          </p:blipFill>
          <p:spPr bwMode="auto">
            <a:xfrm>
              <a:off x="4628711" y="1907540"/>
              <a:ext cx="476689" cy="289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3" name="Picture 2" descr="C:\Users\Tejas\Downloads\CodeCogsEqn.em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04" y="2484120"/>
            <a:ext cx="3838591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3" descr="C:\Users\Tejas\Downloads\CodeCogsEqn.em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69" y="2987040"/>
            <a:ext cx="2559060" cy="28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533400" y="3200400"/>
            <a:ext cx="3666397" cy="400110"/>
            <a:chOff x="533400" y="3200400"/>
            <a:chExt cx="3666397" cy="400110"/>
          </a:xfrm>
        </p:grpSpPr>
        <p:sp>
          <p:nvSpPr>
            <p:cNvPr id="86" name="TextBox 85"/>
            <p:cNvSpPr txBox="1"/>
            <p:nvPr/>
          </p:nvSpPr>
          <p:spPr>
            <a:xfrm>
              <a:off x="533400" y="3200400"/>
              <a:ext cx="36663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where 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      are eigenvectors of</a:t>
              </a:r>
            </a:p>
          </p:txBody>
        </p:sp>
        <p:pic>
          <p:nvPicPr>
            <p:cNvPr id="88" name="Picture 3" descr="C:\Users\Tejas\Downloads\CodeCogsEqn.emf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372" r="17063"/>
            <a:stretch/>
          </p:blipFill>
          <p:spPr bwMode="auto">
            <a:xfrm>
              <a:off x="1257931" y="3276600"/>
              <a:ext cx="526256" cy="289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12" descr="C:\Users\Tejas\Downloads\CodeCogsEqn.emf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27" r="61746"/>
            <a:stretch/>
          </p:blipFill>
          <p:spPr bwMode="auto">
            <a:xfrm>
              <a:off x="3810000" y="3291840"/>
              <a:ext cx="247650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/>
          <p:cNvGrpSpPr/>
          <p:nvPr/>
        </p:nvGrpSpPr>
        <p:grpSpPr>
          <a:xfrm>
            <a:off x="5699129" y="2263359"/>
            <a:ext cx="3328219" cy="1346080"/>
            <a:chOff x="5699129" y="2263359"/>
            <a:chExt cx="3328219" cy="1346080"/>
          </a:xfrm>
        </p:grpSpPr>
        <p:cxnSp>
          <p:nvCxnSpPr>
            <p:cNvPr id="28" name="Straight Arrow Connector 27"/>
            <p:cNvCxnSpPr>
              <a:stCxn id="96" idx="1"/>
              <a:endCxn id="85" idx="3"/>
            </p:cNvCxnSpPr>
            <p:nvPr/>
          </p:nvCxnSpPr>
          <p:spPr>
            <a:xfrm flipH="1">
              <a:off x="5699129" y="2936399"/>
              <a:ext cx="930272" cy="19542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0" name="Group 29"/>
            <p:cNvGrpSpPr/>
            <p:nvPr/>
          </p:nvGrpSpPr>
          <p:grpSpPr>
            <a:xfrm>
              <a:off x="6629400" y="2263359"/>
              <a:ext cx="2397948" cy="1346080"/>
              <a:chOff x="6629400" y="2263359"/>
              <a:chExt cx="2397948" cy="1346080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6629400" y="2286000"/>
                <a:ext cx="2397948" cy="1323439"/>
                <a:chOff x="6705600" y="2343090"/>
                <a:chExt cx="2397948" cy="1323439"/>
              </a:xfrm>
            </p:grpSpPr>
            <p:sp>
              <p:nvSpPr>
                <p:cNvPr id="90" name="TextBox 89"/>
                <p:cNvSpPr txBox="1"/>
                <p:nvPr/>
              </p:nvSpPr>
              <p:spPr>
                <a:xfrm>
                  <a:off x="6705600" y="2343090"/>
                  <a:ext cx="2397948" cy="132343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 smtClean="0">
                      <a:latin typeface="Times New Roman" pitchFamily="18" charset="0"/>
                      <a:cs typeface="Times New Roman" pitchFamily="18" charset="0"/>
                      <a:sym typeface="Wingdings" pitchFamily="2" charset="2"/>
                    </a:rPr>
                    <a:t>     are simply matrix elements of       between          and its </a:t>
                  </a:r>
                  <a:r>
                    <a:rPr lang="en-US" sz="2000" dirty="0" err="1" smtClean="0">
                      <a:latin typeface="Times New Roman" pitchFamily="18" charset="0"/>
                      <a:cs typeface="Times New Roman" pitchFamily="18" charset="0"/>
                      <a:sym typeface="Wingdings" pitchFamily="2" charset="2"/>
                    </a:rPr>
                    <a:t>Kramers</a:t>
                  </a:r>
                  <a:r>
                    <a:rPr lang="en-US" sz="2000" dirty="0" smtClean="0">
                      <a:latin typeface="Times New Roman" pitchFamily="18" charset="0"/>
                      <a:cs typeface="Times New Roman" pitchFamily="18" charset="0"/>
                      <a:sym typeface="Wingdings" pitchFamily="2" charset="2"/>
                    </a:rPr>
                    <a:t> partner </a:t>
                  </a:r>
                </a:p>
              </p:txBody>
            </p:sp>
            <p:pic>
              <p:nvPicPr>
                <p:cNvPr id="91" name="Picture 3" descr="C:\Users\Tejas\Downloads\CodeCogsEqn.emf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329" r="37202"/>
                <a:stretch/>
              </p:blipFill>
              <p:spPr bwMode="auto">
                <a:xfrm>
                  <a:off x="8065294" y="2721769"/>
                  <a:ext cx="319088" cy="2895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2" name="Picture 3" descr="C:\Users\Tejas\Downloads\CodeCogsEqn.emf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87269"/>
                <a:stretch/>
              </p:blipFill>
              <p:spPr bwMode="auto">
                <a:xfrm>
                  <a:off x="6781800" y="2394883"/>
                  <a:ext cx="325798" cy="2895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3" name="Picture 3" descr="C:\Users\Tejas\Downloads\CodeCogsEqn.emf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2439" r="16997"/>
                <a:stretch/>
              </p:blipFill>
              <p:spPr bwMode="auto">
                <a:xfrm>
                  <a:off x="7703344" y="3029901"/>
                  <a:ext cx="526256" cy="2895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96" name="Rectangle 95"/>
              <p:cNvSpPr/>
              <p:nvPr/>
            </p:nvSpPr>
            <p:spPr>
              <a:xfrm>
                <a:off x="6629401" y="2263359"/>
                <a:ext cx="2353402" cy="134608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4" name="Group 63"/>
          <p:cNvGrpSpPr/>
          <p:nvPr/>
        </p:nvGrpSpPr>
        <p:grpSpPr>
          <a:xfrm>
            <a:off x="228600" y="3505200"/>
            <a:ext cx="4343400" cy="400110"/>
            <a:chOff x="228600" y="3505200"/>
            <a:chExt cx="4343400" cy="400110"/>
          </a:xfrm>
        </p:grpSpPr>
        <p:sp>
          <p:nvSpPr>
            <p:cNvPr id="100" name="TextBox 99"/>
            <p:cNvSpPr txBox="1"/>
            <p:nvPr/>
          </p:nvSpPr>
          <p:spPr>
            <a:xfrm>
              <a:off x="228600" y="3505200"/>
              <a:ext cx="434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In this approximation      are given by</a:t>
              </a:r>
            </a:p>
          </p:txBody>
        </p:sp>
        <p:pic>
          <p:nvPicPr>
            <p:cNvPr id="101" name="Picture 16" descr="C:\Users\Tejas\Downloads\CodeCogsEqn.emf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902"/>
            <a:stretch/>
          </p:blipFill>
          <p:spPr bwMode="auto">
            <a:xfrm>
              <a:off x="2840904" y="3587114"/>
              <a:ext cx="299165" cy="289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" name="Picture 4" descr="C:\Users\Tejas\Downloads\CodeCogsEqn.em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86200"/>
            <a:ext cx="2421968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9" name="Group 68"/>
          <p:cNvGrpSpPr/>
          <p:nvPr/>
        </p:nvGrpSpPr>
        <p:grpSpPr>
          <a:xfrm>
            <a:off x="228600" y="4291924"/>
            <a:ext cx="8763000" cy="432476"/>
            <a:chOff x="228600" y="4321314"/>
            <a:chExt cx="8763000" cy="432476"/>
          </a:xfrm>
        </p:grpSpPr>
        <p:sp>
          <p:nvSpPr>
            <p:cNvPr id="87" name="TextBox 86"/>
            <p:cNvSpPr txBox="1"/>
            <p:nvPr/>
          </p:nvSpPr>
          <p:spPr>
            <a:xfrm>
              <a:off x="228600" y="4321314"/>
              <a:ext cx="8763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Plugging the above expression for      into the general formula for       we get</a:t>
              </a:r>
            </a:p>
          </p:txBody>
        </p:sp>
        <p:pic>
          <p:nvPicPr>
            <p:cNvPr id="104" name="Picture 17" descr="C:\Users\Tejas\Downloads\CodeCogsEqn.em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r="92268" b="11111"/>
            <a:stretch/>
          </p:blipFill>
          <p:spPr bwMode="auto">
            <a:xfrm>
              <a:off x="7326378" y="4411979"/>
              <a:ext cx="369822" cy="341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" name="Picture 4" descr="C:\Users\Tejas\Downloads\CodeCogsEqn.emf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8234" b="33586"/>
            <a:stretch/>
          </p:blipFill>
          <p:spPr bwMode="auto">
            <a:xfrm>
              <a:off x="4114800" y="4375478"/>
              <a:ext cx="284975" cy="334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3" name="Group 72"/>
          <p:cNvGrpSpPr/>
          <p:nvPr/>
        </p:nvGrpSpPr>
        <p:grpSpPr>
          <a:xfrm>
            <a:off x="228600" y="4648200"/>
            <a:ext cx="8725628" cy="1100931"/>
            <a:chOff x="228600" y="4648200"/>
            <a:chExt cx="8725628" cy="1100931"/>
          </a:xfrm>
        </p:grpSpPr>
        <p:pic>
          <p:nvPicPr>
            <p:cNvPr id="4098" name="Picture 2" descr="C:\Users\Tejas\Downloads\CodeCogsEqn.emf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4648200"/>
              <a:ext cx="8597900" cy="549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3" descr="C:\Users\Tejas\Downloads\CodeCogsEqn.emf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1303" y="5199856"/>
              <a:ext cx="6892925" cy="549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2" name="Group 71"/>
          <p:cNvGrpSpPr/>
          <p:nvPr/>
        </p:nvGrpSpPr>
        <p:grpSpPr>
          <a:xfrm>
            <a:off x="231911" y="5753100"/>
            <a:ext cx="7159489" cy="1066800"/>
            <a:chOff x="231911" y="5753100"/>
            <a:chExt cx="7159489" cy="1066800"/>
          </a:xfrm>
        </p:grpSpPr>
        <p:pic>
          <p:nvPicPr>
            <p:cNvPr id="109" name="Picture 43" descr="C:\Users\Tejas\Downloads\CodeCogsEqn.emf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81"/>
            <a:stretch/>
          </p:blipFill>
          <p:spPr bwMode="auto">
            <a:xfrm>
              <a:off x="231911" y="5753100"/>
              <a:ext cx="5140189" cy="57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" name="Picture 43" descr="C:\Users\Tejas\Downloads\CodeCogsEqn.emf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51"/>
            <a:stretch/>
          </p:blipFill>
          <p:spPr bwMode="auto">
            <a:xfrm>
              <a:off x="2537565" y="6248400"/>
              <a:ext cx="4853835" cy="57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4" name="Picture 37" descr="C:\Users\Tejas\Downloads\CodeCogsEqn.em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764" y="3931920"/>
            <a:ext cx="3016036" cy="25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81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V. Topological </a:t>
            </a:r>
            <a:r>
              <a:rPr lang="en-US" sz="3200" b="1" dirty="0">
                <a:latin typeface="Times New Roman" pitchFamily="18" charset="0"/>
              </a:rPr>
              <a:t>Superconductors and </a:t>
            </a:r>
            <a:r>
              <a:rPr lang="en-US" sz="3200" b="1" dirty="0" err="1">
                <a:latin typeface="Times New Roman" pitchFamily="18" charset="0"/>
              </a:rPr>
              <a:t>Superfluids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Topological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invariants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B.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038600" y="673100"/>
            <a:ext cx="5029201" cy="546100"/>
            <a:chOff x="2057400" y="5791200"/>
            <a:chExt cx="5029201" cy="546100"/>
          </a:xfrm>
        </p:grpSpPr>
        <p:pic>
          <p:nvPicPr>
            <p:cNvPr id="1041" name="Picture 17" descr="C:\Users\Tejas\Downloads\CodeCogsEqn.em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8597" y="5821680"/>
              <a:ext cx="4783006" cy="502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2057400" y="5791200"/>
              <a:ext cx="5029201" cy="5461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28600" y="914400"/>
            <a:ext cx="434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Formulas from the last slide</a:t>
            </a:r>
          </a:p>
        </p:txBody>
      </p:sp>
      <p:grpSp>
        <p:nvGrpSpPr>
          <p:cNvPr id="72" name="Group 71"/>
          <p:cNvGrpSpPr>
            <a:grpSpLocks noChangeAspect="1"/>
          </p:cNvGrpSpPr>
          <p:nvPr/>
        </p:nvGrpSpPr>
        <p:grpSpPr>
          <a:xfrm>
            <a:off x="247813" y="2390140"/>
            <a:ext cx="8591387" cy="1325880"/>
            <a:chOff x="231911" y="5753100"/>
            <a:chExt cx="7159489" cy="1104900"/>
          </a:xfrm>
        </p:grpSpPr>
        <p:pic>
          <p:nvPicPr>
            <p:cNvPr id="109" name="Picture 43" descr="C:\Users\Tejas\Downloads\CodeCogsEqn.emf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81"/>
            <a:stretch/>
          </p:blipFill>
          <p:spPr bwMode="auto">
            <a:xfrm>
              <a:off x="231911" y="5753100"/>
              <a:ext cx="5140189" cy="57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" name="Picture 43" descr="C:\Users\Tejas\Downloads\CodeCogsEqn.emf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51"/>
            <a:stretch/>
          </p:blipFill>
          <p:spPr bwMode="auto">
            <a:xfrm>
              <a:off x="2537565" y="6286500"/>
              <a:ext cx="4853835" cy="57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/>
          <p:cNvGrpSpPr/>
          <p:nvPr/>
        </p:nvGrpSpPr>
        <p:grpSpPr>
          <a:xfrm>
            <a:off x="609600" y="2801620"/>
            <a:ext cx="2722326" cy="932180"/>
            <a:chOff x="3733800" y="1143000"/>
            <a:chExt cx="2722326" cy="932180"/>
          </a:xfrm>
        </p:grpSpPr>
        <p:grpSp>
          <p:nvGrpSpPr>
            <p:cNvPr id="15" name="Group 14"/>
            <p:cNvGrpSpPr/>
            <p:nvPr/>
          </p:nvGrpSpPr>
          <p:grpSpPr>
            <a:xfrm>
              <a:off x="3733800" y="1676400"/>
              <a:ext cx="2170332" cy="398780"/>
              <a:chOff x="3925668" y="1798320"/>
              <a:chExt cx="2170332" cy="398780"/>
            </a:xfrm>
          </p:grpSpPr>
          <p:pic>
            <p:nvPicPr>
              <p:cNvPr id="1029" name="Picture 5" descr="C:\Users\Tejas\Downloads\CodeCogsEqn.emf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6363" y="1880160"/>
                <a:ext cx="2108160" cy="2534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3925668" y="1798320"/>
                <a:ext cx="2170332" cy="39878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7" name="Straight Arrow Connector 16"/>
            <p:cNvCxnSpPr/>
            <p:nvPr/>
          </p:nvCxnSpPr>
          <p:spPr>
            <a:xfrm flipV="1">
              <a:off x="5904132" y="1143000"/>
              <a:ext cx="551994" cy="53340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6621184" y="2504720"/>
            <a:ext cx="1688604" cy="571220"/>
            <a:chOff x="5983368" y="2173915"/>
            <a:chExt cx="1688604" cy="571220"/>
          </a:xfrm>
        </p:grpSpPr>
        <p:grpSp>
          <p:nvGrpSpPr>
            <p:cNvPr id="18" name="Group 17"/>
            <p:cNvGrpSpPr/>
            <p:nvPr/>
          </p:nvGrpSpPr>
          <p:grpSpPr>
            <a:xfrm>
              <a:off x="6416040" y="2173915"/>
              <a:ext cx="1255932" cy="296900"/>
              <a:chOff x="6592668" y="2228140"/>
              <a:chExt cx="1255932" cy="296900"/>
            </a:xfrm>
          </p:grpSpPr>
          <p:pic>
            <p:nvPicPr>
              <p:cNvPr id="59" name="Picture 44" descr="C:\Users\Tejas\Downloads\CodeCogsEqn.emf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28801" y="2255520"/>
                <a:ext cx="1203367" cy="182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9" name="Rectangle 68"/>
              <p:cNvSpPr/>
              <p:nvPr/>
            </p:nvSpPr>
            <p:spPr>
              <a:xfrm>
                <a:off x="6592668" y="2228140"/>
                <a:ext cx="1255932" cy="2969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0" name="Straight Arrow Connector 19"/>
            <p:cNvCxnSpPr/>
            <p:nvPr/>
          </p:nvCxnSpPr>
          <p:spPr>
            <a:xfrm flipH="1">
              <a:off x="5983368" y="2470815"/>
              <a:ext cx="432672" cy="27432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640295" y="1314510"/>
            <a:ext cx="7894105" cy="972096"/>
            <a:chOff x="640295" y="1314510"/>
            <a:chExt cx="7894105" cy="972096"/>
          </a:xfrm>
        </p:grpSpPr>
        <p:pic>
          <p:nvPicPr>
            <p:cNvPr id="83" name="Picture 2" descr="C:\Users\Tejas\Downloads\CodeCogsEqn.em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384905"/>
              <a:ext cx="3838591" cy="502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" name="Picture 4" descr="C:\Users\Tejas\Downloads\CodeCogsEqn.emf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1384905"/>
              <a:ext cx="2421968" cy="502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Picture 3" descr="C:\Users\Tejas\Downloads\CodeCogsEqn.emf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905000"/>
              <a:ext cx="2559060" cy="289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37" descr="C:\Users\Tejas\Downloads\CodeCogsEqn.emf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2164" y="1905000"/>
              <a:ext cx="3016036" cy="259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Rectangle 83"/>
            <p:cNvSpPr/>
            <p:nvPr/>
          </p:nvSpPr>
          <p:spPr>
            <a:xfrm>
              <a:off x="640295" y="1314510"/>
              <a:ext cx="7894105" cy="9720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28600" y="3733800"/>
            <a:ext cx="8686800" cy="400110"/>
            <a:chOff x="228600" y="3733800"/>
            <a:chExt cx="8686800" cy="400110"/>
          </a:xfrm>
        </p:grpSpPr>
        <p:sp>
          <p:nvSpPr>
            <p:cNvPr id="86" name="TextBox 85"/>
            <p:cNvSpPr txBox="1"/>
            <p:nvPr/>
          </p:nvSpPr>
          <p:spPr>
            <a:xfrm>
              <a:off x="228600" y="3733800"/>
              <a:ext cx="868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Restrict 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the pairing to an energy 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shell	             ; means only       is non-zero</a:t>
              </a:r>
            </a:p>
          </p:txBody>
        </p:sp>
        <p:pic>
          <p:nvPicPr>
            <p:cNvPr id="87" name="Picture 46" descr="C:\Users\Tejas\Downloads\CodeCogsEqn.emf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547" y="3863340"/>
              <a:ext cx="1188136" cy="182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37" descr="C:\Users\Tejas\Downloads\CodeCogsEqn.emf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30" r="2527"/>
            <a:stretch/>
          </p:blipFill>
          <p:spPr bwMode="auto">
            <a:xfrm>
              <a:off x="7079456" y="3825240"/>
              <a:ext cx="311944" cy="259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9" name="TextBox 88"/>
          <p:cNvSpPr txBox="1"/>
          <p:nvPr/>
        </p:nvSpPr>
        <p:spPr>
          <a:xfrm>
            <a:off x="228600" y="401949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This means       outside this energy range is an integer multiple of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π</a:t>
            </a:r>
            <a:endParaRPr lang="en-US" sz="20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Standard (but not simple!) trigonometry gives </a:t>
            </a:r>
          </a:p>
        </p:txBody>
      </p:sp>
      <p:pic>
        <p:nvPicPr>
          <p:cNvPr id="37" name="Picture 6" descr="C:\Users\Tejas\Downloads\CodeCogsEqn.em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019" y="4169279"/>
            <a:ext cx="336960" cy="19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7" descr="C:\Users\Tejas\Downloads\CodeCogsEqn.em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587" y="4716360"/>
            <a:ext cx="6419520" cy="54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oup 47"/>
          <p:cNvGrpSpPr/>
          <p:nvPr/>
        </p:nvGrpSpPr>
        <p:grpSpPr>
          <a:xfrm>
            <a:off x="3821166" y="3030220"/>
            <a:ext cx="4941834" cy="640080"/>
            <a:chOff x="3821166" y="3030220"/>
            <a:chExt cx="4941834" cy="640080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3821166" y="3030220"/>
              <a:ext cx="4941834" cy="6400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3821166" y="3048000"/>
              <a:ext cx="4941834" cy="6223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4" name="Group 103"/>
          <p:cNvGrpSpPr>
            <a:grpSpLocks/>
          </p:cNvGrpSpPr>
          <p:nvPr/>
        </p:nvGrpSpPr>
        <p:grpSpPr>
          <a:xfrm flipV="1">
            <a:off x="5051562" y="4876800"/>
            <a:ext cx="605122" cy="182880"/>
            <a:chOff x="3821166" y="3030220"/>
            <a:chExt cx="4941834" cy="640080"/>
          </a:xfrm>
        </p:grpSpPr>
        <p:cxnSp>
          <p:nvCxnSpPr>
            <p:cNvPr id="105" name="Straight Connector 104"/>
            <p:cNvCxnSpPr/>
            <p:nvPr/>
          </p:nvCxnSpPr>
          <p:spPr>
            <a:xfrm>
              <a:off x="3821166" y="3030220"/>
              <a:ext cx="4941834" cy="6400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3821166" y="3048000"/>
              <a:ext cx="4941834" cy="6223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541654" y="5181600"/>
            <a:ext cx="8373746" cy="400110"/>
            <a:chOff x="541654" y="5181600"/>
            <a:chExt cx="8373746" cy="400110"/>
          </a:xfrm>
        </p:grpSpPr>
        <p:sp>
          <p:nvSpPr>
            <p:cNvPr id="93" name="TextBox 92"/>
            <p:cNvSpPr txBox="1"/>
            <p:nvPr/>
          </p:nvSpPr>
          <p:spPr>
            <a:xfrm>
              <a:off x="541654" y="5181600"/>
              <a:ext cx="83737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in the limit          we have             the remaining two terms vanish</a:t>
              </a:r>
            </a:p>
          </p:txBody>
        </p:sp>
        <p:pic>
          <p:nvPicPr>
            <p:cNvPr id="49" name="Picture 8" descr="C:\Users\Tejas\Downloads\CodeCogsEqn.emf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7880" y="5331302"/>
              <a:ext cx="544320" cy="149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9" descr="C:\Users\Tejas\Downloads\CodeCogsEqn.emf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5308262"/>
              <a:ext cx="665280" cy="195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1" name="Group 110"/>
          <p:cNvGrpSpPr>
            <a:grpSpLocks/>
          </p:cNvGrpSpPr>
          <p:nvPr/>
        </p:nvGrpSpPr>
        <p:grpSpPr>
          <a:xfrm flipV="1">
            <a:off x="5942138" y="4882968"/>
            <a:ext cx="1739683" cy="227511"/>
            <a:chOff x="3821166" y="3030220"/>
            <a:chExt cx="4941834" cy="640080"/>
          </a:xfrm>
        </p:grpSpPr>
        <p:cxnSp>
          <p:nvCxnSpPr>
            <p:cNvPr id="112" name="Straight Connector 111"/>
            <p:cNvCxnSpPr/>
            <p:nvPr/>
          </p:nvCxnSpPr>
          <p:spPr>
            <a:xfrm>
              <a:off x="3821166" y="3030220"/>
              <a:ext cx="4941834" cy="6400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flipV="1">
              <a:off x="3821166" y="3048000"/>
              <a:ext cx="4941834" cy="6223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228600" y="5464314"/>
            <a:ext cx="8686800" cy="400110"/>
            <a:chOff x="228600" y="5464314"/>
            <a:chExt cx="8686800" cy="400110"/>
          </a:xfrm>
        </p:grpSpPr>
        <p:sp>
          <p:nvSpPr>
            <p:cNvPr id="117" name="TextBox 116"/>
            <p:cNvSpPr txBox="1"/>
            <p:nvPr/>
          </p:nvSpPr>
          <p:spPr>
            <a:xfrm>
              <a:off x="228600" y="5464314"/>
              <a:ext cx="868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Therefore, the entire 2</a:t>
              </a:r>
              <a:r>
                <a:rPr lang="en-US" sz="2000" baseline="30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nd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term of       vanishes</a:t>
              </a:r>
            </a:p>
          </p:txBody>
        </p:sp>
        <p:pic>
          <p:nvPicPr>
            <p:cNvPr id="115" name="Picture 43" descr="C:\Users\Tejas\Downloads\CodeCogsEqn.emf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87" r="96892" b="31085"/>
            <a:stretch/>
          </p:blipFill>
          <p:spPr bwMode="auto">
            <a:xfrm>
              <a:off x="3894996" y="5545909"/>
              <a:ext cx="372204" cy="284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2" name="TextBox 121"/>
          <p:cNvSpPr txBox="1"/>
          <p:nvPr/>
        </p:nvSpPr>
        <p:spPr>
          <a:xfrm>
            <a:off x="228600" y="5930025"/>
            <a:ext cx="1665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First term?</a:t>
            </a:r>
          </a:p>
        </p:txBody>
      </p:sp>
      <p:pic>
        <p:nvPicPr>
          <p:cNvPr id="53" name="Picture 10" descr="C:\Users\Tejas\Downloads\CodeCogsEqn.emf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254" y="5859360"/>
            <a:ext cx="1857600" cy="54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5"/>
          <p:cNvGrpSpPr/>
          <p:nvPr/>
        </p:nvGrpSpPr>
        <p:grpSpPr>
          <a:xfrm>
            <a:off x="2476500" y="6248400"/>
            <a:ext cx="1418496" cy="304800"/>
            <a:chOff x="2514600" y="6311468"/>
            <a:chExt cx="1380396" cy="241732"/>
          </a:xfrm>
        </p:grpSpPr>
        <p:cxnSp>
          <p:nvCxnSpPr>
            <p:cNvPr id="63" name="Straight Arrow Connector 62"/>
            <p:cNvCxnSpPr/>
            <p:nvPr/>
          </p:nvCxnSpPr>
          <p:spPr>
            <a:xfrm>
              <a:off x="2514600" y="6553200"/>
              <a:ext cx="1380396" cy="0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2514600" y="6311468"/>
              <a:ext cx="0" cy="24173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5" name="Rectangle 134"/>
          <p:cNvSpPr/>
          <p:nvPr/>
        </p:nvSpPr>
        <p:spPr>
          <a:xfrm>
            <a:off x="2286000" y="5943599"/>
            <a:ext cx="381000" cy="2969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11" descr="C:\Users\Tejas\Downloads\CodeCogsEqn.emf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472560"/>
            <a:ext cx="328320" cy="16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74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ejas\Downloads\CodeCogsEqn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17" y="2362200"/>
            <a:ext cx="4855680" cy="61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V. Topological </a:t>
            </a:r>
            <a:r>
              <a:rPr lang="en-US" sz="3200" b="1" dirty="0">
                <a:latin typeface="Times New Roman" pitchFamily="18" charset="0"/>
              </a:rPr>
              <a:t>Superconductors and </a:t>
            </a:r>
            <a:r>
              <a:rPr lang="en-US" sz="3200" b="1" dirty="0" err="1">
                <a:latin typeface="Times New Roman" pitchFamily="18" charset="0"/>
              </a:rPr>
              <a:t>Superfluids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Topological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invariants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B.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038600" y="673100"/>
            <a:ext cx="5029201" cy="546100"/>
            <a:chOff x="2057400" y="5791200"/>
            <a:chExt cx="5029201" cy="546100"/>
          </a:xfrm>
        </p:grpSpPr>
        <p:pic>
          <p:nvPicPr>
            <p:cNvPr id="1041" name="Picture 17" descr="C:\Users\Tejas\Downloads\CodeCogsEqn.em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8597" y="5821680"/>
              <a:ext cx="4783006" cy="502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2057400" y="5791200"/>
              <a:ext cx="5029201" cy="5461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28600" y="914400"/>
            <a:ext cx="2594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Main formulas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640295" y="1314510"/>
            <a:ext cx="7894105" cy="972096"/>
            <a:chOff x="640295" y="1314510"/>
            <a:chExt cx="7894105" cy="972096"/>
          </a:xfrm>
        </p:grpSpPr>
        <p:pic>
          <p:nvPicPr>
            <p:cNvPr id="83" name="Picture 2" descr="C:\Users\Tejas\Downloads\CodeCogsEqn.em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384905"/>
              <a:ext cx="3838591" cy="502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" name="Picture 4" descr="C:\Users\Tejas\Downloads\CodeCogsEqn.em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1384905"/>
              <a:ext cx="2421968" cy="502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Picture 3" descr="C:\Users\Tejas\Downloads\CodeCogsEqn.em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905000"/>
              <a:ext cx="2559060" cy="289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37" descr="C:\Users\Tejas\Downloads\CodeCogsEqn.emf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2164" y="1905000"/>
              <a:ext cx="3016036" cy="259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Rectangle 83"/>
            <p:cNvSpPr/>
            <p:nvPr/>
          </p:nvSpPr>
          <p:spPr>
            <a:xfrm>
              <a:off x="640295" y="1314510"/>
              <a:ext cx="7894105" cy="9720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228600" y="2971800"/>
            <a:ext cx="7065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To the leading order, near the Fermi surface we have</a:t>
            </a: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3200400" y="2438400"/>
            <a:ext cx="381000" cy="304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6" name="Group 115"/>
          <p:cNvGrpSpPr/>
          <p:nvPr/>
        </p:nvGrpSpPr>
        <p:grpSpPr>
          <a:xfrm>
            <a:off x="3401501" y="2748600"/>
            <a:ext cx="637099" cy="223200"/>
            <a:chOff x="2514600" y="6311468"/>
            <a:chExt cx="619987" cy="241732"/>
          </a:xfrm>
        </p:grpSpPr>
        <p:cxnSp>
          <p:nvCxnSpPr>
            <p:cNvPr id="118" name="Straight Arrow Connector 117"/>
            <p:cNvCxnSpPr/>
            <p:nvPr/>
          </p:nvCxnSpPr>
          <p:spPr>
            <a:xfrm>
              <a:off x="2514600" y="6553200"/>
              <a:ext cx="619987" cy="0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2514600" y="6311468"/>
              <a:ext cx="0" cy="24173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20" name="Picture 11" descr="C:\Users\Tejas\Downloads\CodeCogsEqn.em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930" y="2875295"/>
            <a:ext cx="328320" cy="16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41" descr="C:\Users\Tejas\Downloads\CodeCogsEqn.em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991" y="5166360"/>
            <a:ext cx="3092198" cy="24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2" descr="C:\Users\Tejas\Downloads\CodeCogsEqn.em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6" y="5791200"/>
            <a:ext cx="2848478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ejas\Downloads\CodeCogsEqn.em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105" y="3335880"/>
            <a:ext cx="2756160" cy="70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28600" y="4019490"/>
            <a:ext cx="8534400" cy="400110"/>
            <a:chOff x="228600" y="3943290"/>
            <a:chExt cx="8534400" cy="400110"/>
          </a:xfrm>
        </p:grpSpPr>
        <p:sp>
          <p:nvSpPr>
            <p:cNvPr id="124" name="TextBox 123"/>
            <p:cNvSpPr txBox="1"/>
            <p:nvPr/>
          </p:nvSpPr>
          <p:spPr>
            <a:xfrm>
              <a:off x="228600" y="3943290"/>
              <a:ext cx="853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In the limit                we have		    ; more precisely we have </a:t>
              </a:r>
            </a:p>
          </p:txBody>
        </p:sp>
        <p:pic>
          <p:nvPicPr>
            <p:cNvPr id="2052" name="Picture 4" descr="C:\Users\Tejas\Downloads\CodeCogsEqn.emf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3709" y="4035840"/>
              <a:ext cx="1434240" cy="218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C:\Users\Tejas\Downloads\CodeCogsEqn.emf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4081560"/>
              <a:ext cx="829440" cy="218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4" name="Picture 6" descr="C:\Users\Tejas\Downloads\CodeCogsEqn.em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187" y="4420440"/>
            <a:ext cx="3352320" cy="3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TextBox 124"/>
          <p:cNvSpPr txBox="1"/>
          <p:nvPr/>
        </p:nvSpPr>
        <p:spPr>
          <a:xfrm>
            <a:off x="228600" y="4724400"/>
            <a:ext cx="7065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On differentiating we get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533400" y="5391090"/>
            <a:ext cx="7065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which, in the vector form, looks like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28600" y="6000690"/>
            <a:ext cx="7065936" cy="400110"/>
            <a:chOff x="228600" y="5848290"/>
            <a:chExt cx="7065936" cy="400110"/>
          </a:xfrm>
        </p:grpSpPr>
        <p:sp>
          <p:nvSpPr>
            <p:cNvPr id="128" name="TextBox 127"/>
            <p:cNvSpPr txBox="1"/>
            <p:nvPr/>
          </p:nvSpPr>
          <p:spPr>
            <a:xfrm>
              <a:off x="228600" y="5848290"/>
              <a:ext cx="70659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The        term does indeed blow up at the Fermi surface </a:t>
              </a:r>
            </a:p>
          </p:txBody>
        </p:sp>
        <p:pic>
          <p:nvPicPr>
            <p:cNvPr id="127" name="Picture 2" descr="C:\Users\Tejas\Downloads\CodeCogsEqn.em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54" t="14086" r="38699" b="33776"/>
            <a:stretch/>
          </p:blipFill>
          <p:spPr bwMode="auto">
            <a:xfrm>
              <a:off x="979929" y="5901630"/>
              <a:ext cx="502417" cy="318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6362161" y="2438400"/>
            <a:ext cx="2172239" cy="718585"/>
            <a:chOff x="6514561" y="2623540"/>
            <a:chExt cx="2172239" cy="718585"/>
          </a:xfrm>
        </p:grpSpPr>
        <p:pic>
          <p:nvPicPr>
            <p:cNvPr id="129" name="Picture 44" descr="C:\Users\Tejas\Downloads\CodeCogsEqn.emf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7652" y="3093720"/>
              <a:ext cx="1203367" cy="182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0" name="Picture 5" descr="C:\Users\Tejas\Downloads\CodeCogsEqn.emf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8640" y="2718360"/>
              <a:ext cx="2108160" cy="253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1" name="Rectangle 130"/>
            <p:cNvSpPr/>
            <p:nvPr/>
          </p:nvSpPr>
          <p:spPr>
            <a:xfrm>
              <a:off x="6514561" y="2623540"/>
              <a:ext cx="2170332" cy="71858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1669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V. Topological </a:t>
            </a:r>
            <a:r>
              <a:rPr lang="en-US" sz="3200" b="1" dirty="0">
                <a:latin typeface="Times New Roman" pitchFamily="18" charset="0"/>
              </a:rPr>
              <a:t>Superconductors and </a:t>
            </a:r>
            <a:r>
              <a:rPr lang="en-US" sz="3200" b="1" dirty="0" err="1">
                <a:latin typeface="Times New Roman" pitchFamily="18" charset="0"/>
              </a:rPr>
              <a:t>Superfluids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Topological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invariants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B.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038600" y="673100"/>
            <a:ext cx="5029201" cy="546100"/>
            <a:chOff x="2057400" y="5791200"/>
            <a:chExt cx="5029201" cy="546100"/>
          </a:xfrm>
        </p:grpSpPr>
        <p:pic>
          <p:nvPicPr>
            <p:cNvPr id="1041" name="Picture 17" descr="C:\Users\Tejas\Downloads\CodeCogsEqn.em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8597" y="5821680"/>
              <a:ext cx="4783006" cy="502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2057400" y="5791200"/>
              <a:ext cx="5029201" cy="5461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28600" y="914400"/>
            <a:ext cx="2594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Main formulas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81001" y="1314510"/>
            <a:ext cx="8459634" cy="1809690"/>
            <a:chOff x="381001" y="1314510"/>
            <a:chExt cx="8459634" cy="1809690"/>
          </a:xfrm>
        </p:grpSpPr>
        <p:pic>
          <p:nvPicPr>
            <p:cNvPr id="2050" name="Picture 2" descr="C:\Users\Tejas\Downloads\CodeCogsEqn.em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209800"/>
              <a:ext cx="4855680" cy="610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2" descr="C:\Users\Tejas\Downloads\CodeCogsEqn.em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384905"/>
              <a:ext cx="3838591" cy="502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" name="Picture 4" descr="C:\Users\Tejas\Downloads\CodeCogsEqn.em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1384905"/>
              <a:ext cx="2421968" cy="502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Picture 3" descr="C:\Users\Tejas\Downloads\CodeCogsEqn.em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905000"/>
              <a:ext cx="2559060" cy="289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37" descr="C:\Users\Tejas\Downloads\CodeCogsEqn.emf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0764" y="1905000"/>
              <a:ext cx="3016036" cy="259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Rectangle 83"/>
            <p:cNvSpPr/>
            <p:nvPr/>
          </p:nvSpPr>
          <p:spPr>
            <a:xfrm>
              <a:off x="381001" y="1314510"/>
              <a:ext cx="8459634" cy="180969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1" name="Picture 41" descr="C:\Users\Tejas\Downloads\CodeCogsEqn.emf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819400"/>
              <a:ext cx="3092198" cy="243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9" name="Picture 44" descr="C:\Users\Tejas\Downloads\CodeCogsEqn.emf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0764" y="2661360"/>
              <a:ext cx="1203367" cy="182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0" name="Picture 5" descr="C:\Users\Tejas\Downloads\CodeCogsEqn.emf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0802" y="2286000"/>
              <a:ext cx="2108160" cy="253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5" name="Picture 47" descr="C:\Users\Tejas\Downloads\CodeCogsEqn.em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6" y="3474720"/>
            <a:ext cx="6778464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48" descr="C:\Users\Tejas\Downloads\CodeCogsEqn.em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66" y="4122419"/>
            <a:ext cx="5879746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C:\Users\Tejas\Downloads\CodeCogsEqn.em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6" y="5699760"/>
            <a:ext cx="5910211" cy="70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49" descr="C:\Users\Tejas\Downloads\CodeCogsEqn.em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66" y="4699000"/>
            <a:ext cx="5575096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TextBox 88"/>
          <p:cNvSpPr txBox="1"/>
          <p:nvPr/>
        </p:nvSpPr>
        <p:spPr>
          <a:xfrm>
            <a:off x="228600" y="3124200"/>
            <a:ext cx="678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Plugging in all the formulas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28600" y="5314890"/>
            <a:ext cx="8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Labeling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single band crossing the Fermi surface with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0</a:t>
            </a:r>
            <a:endParaRPr lang="en-US" sz="20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1469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II. </a:t>
            </a:r>
            <a:r>
              <a:rPr lang="en-US" sz="3200" b="1" dirty="0">
                <a:latin typeface="Times New Roman" pitchFamily="18" charset="0"/>
              </a:rPr>
              <a:t>Two-Dimensional Topological </a:t>
            </a:r>
            <a:r>
              <a:rPr lang="en-US" sz="3200" b="1" dirty="0" smtClean="0">
                <a:latin typeface="Times New Roman" pitchFamily="18" charset="0"/>
              </a:rPr>
              <a:t>Insulators</a:t>
            </a:r>
            <a:endParaRPr lang="en-US" sz="3200" b="1" dirty="0"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295400"/>
            <a:ext cx="4495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Inversion of the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Γ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6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and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Γ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8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bands in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HgTe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relative to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CdTe</a:t>
            </a:r>
            <a:endParaRPr lang="en-US" sz="20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HgTe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can be a 3D topological insulator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HgTe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has no gap!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Quantum confinement provides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subbands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with gaps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well thickness (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QW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 &gt; 6.3 nm phase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transtion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occurs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Bands get “inverted”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707886"/>
            <a:chOff x="533400" y="598944"/>
            <a:chExt cx="8458200" cy="707886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Effective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model of the two-dimensional time-reversal invariant topological insulator in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HgTe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/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CdTe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quantum wells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A.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648200" y="1083118"/>
            <a:ext cx="4356600" cy="3412682"/>
            <a:chOff x="4648200" y="1159318"/>
            <a:chExt cx="4356600" cy="3412682"/>
          </a:xfrm>
        </p:grpSpPr>
        <p:grpSp>
          <p:nvGrpSpPr>
            <p:cNvPr id="13" name="Group 12"/>
            <p:cNvGrpSpPr/>
            <p:nvPr/>
          </p:nvGrpSpPr>
          <p:grpSpPr>
            <a:xfrm>
              <a:off x="4648200" y="1513724"/>
              <a:ext cx="4356600" cy="3058276"/>
              <a:chOff x="4754811" y="975674"/>
              <a:chExt cx="4356600" cy="3058276"/>
            </a:xfrm>
          </p:grpSpPr>
          <p:pic>
            <p:nvPicPr>
              <p:cNvPr id="1030" name="Picture 6" descr="D:\Tejas Files\Backup\Lenovo W520\Documents\Caltech\Paper Discussions\The Quantum Spin Hall Effect\CdTe_with_spin_orbit_full.emf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81800" y="975674"/>
                <a:ext cx="2329611" cy="3055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7" descr="D:\Tejas Files\Backup\Lenovo W520\Documents\Caltech\Paper Discussions\The Quantum Spin Hall Effect\HgTe_with_spin_orbit_full.em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54811" y="990600"/>
                <a:ext cx="2331789" cy="30433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5562600" y="1159318"/>
              <a:ext cx="7094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HgTe</a:t>
              </a:r>
              <a:endParaRPr lang="en-US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543800" y="1174960"/>
              <a:ext cx="7094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CdTe</a:t>
              </a:r>
              <a:endParaRPr lang="en-US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pic>
        <p:nvPicPr>
          <p:cNvPr id="18435" name="Picture 3" descr="D:\Journal Club\Topological insulators and superconductors\Edthick.em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16629"/>
          <a:stretch/>
        </p:blipFill>
        <p:spPr bwMode="auto">
          <a:xfrm>
            <a:off x="163651" y="4267200"/>
            <a:ext cx="3036749" cy="229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D:\Journal Club\Topological insulators and superconductors\combinedbulkband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" t="72899" r="6715"/>
          <a:stretch/>
        </p:blipFill>
        <p:spPr bwMode="auto">
          <a:xfrm>
            <a:off x="3322091" y="4800600"/>
            <a:ext cx="5699989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85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V. Topological </a:t>
            </a:r>
            <a:r>
              <a:rPr lang="en-US" sz="3200" b="1" dirty="0">
                <a:latin typeface="Times New Roman" pitchFamily="18" charset="0"/>
              </a:rPr>
              <a:t>Superconductors and </a:t>
            </a:r>
            <a:r>
              <a:rPr lang="en-US" sz="3200" b="1" dirty="0" err="1">
                <a:latin typeface="Times New Roman" pitchFamily="18" charset="0"/>
              </a:rPr>
              <a:t>Superfluids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Topological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invariants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B.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038600" y="673100"/>
            <a:ext cx="5029201" cy="546100"/>
            <a:chOff x="2057400" y="5791200"/>
            <a:chExt cx="5029201" cy="546100"/>
          </a:xfrm>
        </p:grpSpPr>
        <p:pic>
          <p:nvPicPr>
            <p:cNvPr id="1041" name="Picture 17" descr="C:\Users\Tejas\Downloads\CodeCogsEqn.em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8597" y="5821680"/>
              <a:ext cx="4783006" cy="502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2057400" y="5791200"/>
              <a:ext cx="5029201" cy="5461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28600" y="914400"/>
            <a:ext cx="2594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Main formulas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81001" y="1314510"/>
            <a:ext cx="8459634" cy="1809690"/>
            <a:chOff x="381001" y="1314510"/>
            <a:chExt cx="8459634" cy="1809690"/>
          </a:xfrm>
        </p:grpSpPr>
        <p:pic>
          <p:nvPicPr>
            <p:cNvPr id="2050" name="Picture 2" descr="C:\Users\Tejas\Downloads\CodeCogsEqn.em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209800"/>
              <a:ext cx="4855680" cy="610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2" descr="C:\Users\Tejas\Downloads\CodeCogsEqn.em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384905"/>
              <a:ext cx="3838591" cy="502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" name="Picture 4" descr="C:\Users\Tejas\Downloads\CodeCogsEqn.em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1384905"/>
              <a:ext cx="2421968" cy="502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Picture 3" descr="C:\Users\Tejas\Downloads\CodeCogsEqn.em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905000"/>
              <a:ext cx="2559060" cy="289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37" descr="C:\Users\Tejas\Downloads\CodeCogsEqn.emf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0764" y="1905000"/>
              <a:ext cx="3016036" cy="259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Rectangle 83"/>
            <p:cNvSpPr/>
            <p:nvPr/>
          </p:nvSpPr>
          <p:spPr>
            <a:xfrm>
              <a:off x="381001" y="1314510"/>
              <a:ext cx="8459634" cy="180969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1" name="Picture 41" descr="C:\Users\Tejas\Downloads\CodeCogsEqn.emf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819400"/>
              <a:ext cx="3092198" cy="243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9" name="Picture 44" descr="C:\Users\Tejas\Downloads\CodeCogsEqn.emf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0764" y="2661360"/>
              <a:ext cx="1203367" cy="182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0" name="Picture 5" descr="C:\Users\Tejas\Downloads\CodeCogsEqn.emf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0802" y="2286000"/>
              <a:ext cx="2108160" cy="253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7" name="Picture 2" descr="C:\Users\Tejas\Downloads\CodeCogsEqn.em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6" y="3566160"/>
            <a:ext cx="5910211" cy="70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/>
          <p:cNvSpPr txBox="1"/>
          <p:nvPr/>
        </p:nvSpPr>
        <p:spPr>
          <a:xfrm>
            <a:off x="228600" y="3181290"/>
            <a:ext cx="8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Labeling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single band crossing the Fermi surface with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0</a:t>
            </a:r>
            <a:endParaRPr lang="en-US" sz="20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grpSp>
        <p:nvGrpSpPr>
          <p:cNvPr id="69" name="Group 68"/>
          <p:cNvGrpSpPr>
            <a:grpSpLocks/>
          </p:cNvGrpSpPr>
          <p:nvPr/>
        </p:nvGrpSpPr>
        <p:grpSpPr>
          <a:xfrm flipV="1">
            <a:off x="3505200" y="3611878"/>
            <a:ext cx="1061420" cy="274322"/>
            <a:chOff x="3821166" y="3030220"/>
            <a:chExt cx="4941834" cy="640080"/>
          </a:xfrm>
        </p:grpSpPr>
        <p:cxnSp>
          <p:nvCxnSpPr>
            <p:cNvPr id="70" name="Straight Connector 69"/>
            <p:cNvCxnSpPr/>
            <p:nvPr/>
          </p:nvCxnSpPr>
          <p:spPr>
            <a:xfrm>
              <a:off x="3821166" y="3030220"/>
              <a:ext cx="4941834" cy="6400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3821166" y="3048000"/>
              <a:ext cx="4941834" cy="6223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72" name="Picture 3" descr="C:\Users\Tejas\Downloads\CodeCogsEqn.emf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2"/>
          <a:stretch/>
        </p:blipFill>
        <p:spPr bwMode="auto">
          <a:xfrm>
            <a:off x="990600" y="4267200"/>
            <a:ext cx="4003435" cy="59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 descr="C:\Users\Tejas\Downloads\CodeCogsEqn.em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52" y="4876800"/>
            <a:ext cx="4006148" cy="56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5" descr="C:\Users\Tejas\Downloads\CodeCogsEqn.em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52" y="5486400"/>
            <a:ext cx="1812668" cy="56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/>
          <p:cNvSpPr/>
          <p:nvPr/>
        </p:nvSpPr>
        <p:spPr>
          <a:xfrm>
            <a:off x="2709784" y="4861560"/>
            <a:ext cx="2319416" cy="5322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228600" y="6000690"/>
            <a:ext cx="4686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Formal expression for the Chern number:</a:t>
            </a:r>
            <a:endParaRPr lang="en-US" sz="20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77" name="Picture 7" descr="C:\Users\Tejas\Downloads\CodeCogsEqn.emf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691" y="6011113"/>
            <a:ext cx="3716731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5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Topological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invariants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B.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228600" y="914400"/>
            <a:ext cx="63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Topological invariant or winding number:</a:t>
            </a:r>
            <a:endParaRPr lang="en-US" sz="20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V. Topological </a:t>
            </a:r>
            <a:r>
              <a:rPr lang="en-US" sz="3200" b="1" dirty="0">
                <a:latin typeface="Times New Roman" pitchFamily="18" charset="0"/>
              </a:rPr>
              <a:t>Superconductors and </a:t>
            </a:r>
            <a:r>
              <a:rPr lang="en-US" sz="3200" b="1" dirty="0" err="1">
                <a:latin typeface="Times New Roman" pitchFamily="18" charset="0"/>
              </a:rPr>
              <a:t>Superfluids</a:t>
            </a:r>
            <a:endParaRPr lang="en-US" sz="3200" b="1" dirty="0">
              <a:latin typeface="Times New Roman" pitchFamily="18" charset="0"/>
            </a:endParaRPr>
          </a:p>
        </p:txBody>
      </p:sp>
      <p:pic>
        <p:nvPicPr>
          <p:cNvPr id="1044" name="Picture 20" descr="C:\Users\Tejas\Downloads\CodeCogsEqn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710" y="1571625"/>
            <a:ext cx="2010690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/>
          <p:cNvSpPr txBox="1"/>
          <p:nvPr/>
        </p:nvSpPr>
        <p:spPr>
          <a:xfrm>
            <a:off x="228600" y="120009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Chern number:</a:t>
            </a:r>
            <a:endParaRPr lang="en-US" sz="20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77" name="Picture 7" descr="C:\Users\Tejas\Downloads\CodeCogsEqn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3716731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28600" y="2019240"/>
            <a:ext cx="5058316" cy="400110"/>
            <a:chOff x="228600" y="2057400"/>
            <a:chExt cx="5058316" cy="400110"/>
          </a:xfrm>
        </p:grpSpPr>
        <p:pic>
          <p:nvPicPr>
            <p:cNvPr id="67" name="Picture 21" descr="C:\Users\Tejas\Downloads\CodeCogsEqn.em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180" y="2152710"/>
              <a:ext cx="2406736" cy="259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TextBox 77"/>
            <p:cNvSpPr txBox="1"/>
            <p:nvPr/>
          </p:nvSpPr>
          <p:spPr>
            <a:xfrm>
              <a:off x="228600" y="2057400"/>
              <a:ext cx="2971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Consider an example:</a:t>
              </a:r>
              <a:endPara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228600" y="2343150"/>
            <a:ext cx="673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Rashba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spin-orbit coupling gives two spin-polarized Fermi surfaces with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opposite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Chern numbers of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±1</a:t>
            </a:r>
            <a:endParaRPr lang="en-US" sz="20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8600" y="2930664"/>
            <a:ext cx="4381218" cy="400110"/>
            <a:chOff x="228600" y="2873514"/>
            <a:chExt cx="4381218" cy="400110"/>
          </a:xfrm>
        </p:grpSpPr>
        <p:pic>
          <p:nvPicPr>
            <p:cNvPr id="1046" name="Picture 22" descr="C:\Users\Tejas\Downloads\CodeCogsEqn.em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7381" y="3012936"/>
              <a:ext cx="1142437" cy="198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TextBox 84"/>
            <p:cNvSpPr txBox="1"/>
            <p:nvPr/>
          </p:nvSpPr>
          <p:spPr>
            <a:xfrm>
              <a:off x="228600" y="2873514"/>
              <a:ext cx="3368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Consider a pairing function</a:t>
              </a:r>
              <a:endPara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228599" y="3257550"/>
            <a:ext cx="6799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pairing function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cannot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be constant; it must change sign between different Fermi surfaces</a:t>
            </a:r>
            <a:endParaRPr lang="en-US" sz="20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6964680" y="533400"/>
            <a:ext cx="2103120" cy="1836420"/>
            <a:chOff x="6964680" y="533400"/>
            <a:chExt cx="2103120" cy="1836420"/>
          </a:xfrm>
        </p:grpSpPr>
        <p:pic>
          <p:nvPicPr>
            <p:cNvPr id="80" name="Picture 2" descr="C:\Users\Tejas\Documents\Caltech\Journal Club\Topological Insulators and Superconductors\FSinv.emf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64" t="56631" r="8978" b="10413"/>
            <a:stretch/>
          </p:blipFill>
          <p:spPr bwMode="auto">
            <a:xfrm rot="16200000">
              <a:off x="7098030" y="400050"/>
              <a:ext cx="1836420" cy="210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 descr="C:\Users\Tejas\Documents\Caltech\Journal Club\Topological Insulators and Superconductors\FSinv.emf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399" t="80830" r="5056" b="12951"/>
            <a:stretch/>
          </p:blipFill>
          <p:spPr bwMode="auto">
            <a:xfrm rot="16200000">
              <a:off x="8617749" y="735072"/>
              <a:ext cx="222250" cy="396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2" descr="C:\Users\Tejas\Documents\Caltech\Journal Club\Topological Insulators and Superconductors\FSinv.emf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2" t="65250" r="2744" b="31566"/>
            <a:stretch/>
          </p:blipFill>
          <p:spPr bwMode="auto">
            <a:xfrm rot="16200000">
              <a:off x="7792697" y="631853"/>
              <a:ext cx="287201" cy="203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7028248" y="2325367"/>
            <a:ext cx="2019303" cy="1865633"/>
            <a:chOff x="7028248" y="2590800"/>
            <a:chExt cx="2019303" cy="1865633"/>
          </a:xfrm>
        </p:grpSpPr>
        <p:pic>
          <p:nvPicPr>
            <p:cNvPr id="79" name="Picture 2" descr="C:\Users\Tejas\Documents\Caltech\Journal Club\Topological Insulators and Superconductors\FSinv.emf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93" t="8172" r="9351" b="60186"/>
            <a:stretch/>
          </p:blipFill>
          <p:spPr bwMode="auto">
            <a:xfrm rot="16200000">
              <a:off x="7105083" y="2513965"/>
              <a:ext cx="1865633" cy="2019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2" descr="C:\Users\Tejas\Documents\Caltech\Journal Club\Topological Insulators and Superconductors\FSinv.emf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52" t="30124" r="4520" b="63981"/>
            <a:stretch/>
          </p:blipFill>
          <p:spPr bwMode="auto">
            <a:xfrm rot="16200000">
              <a:off x="8630282" y="2627184"/>
              <a:ext cx="265437" cy="376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4876800" y="835819"/>
            <a:ext cx="2222784" cy="701040"/>
            <a:chOff x="612938" y="3545660"/>
            <a:chExt cx="2222784" cy="701040"/>
          </a:xfrm>
        </p:grpSpPr>
        <p:pic>
          <p:nvPicPr>
            <p:cNvPr id="63" name="Picture 2" descr="C:\Users\Tejas\Downloads\CodeCogsEqn.emf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3061"/>
            <a:stretch/>
          </p:blipFill>
          <p:spPr bwMode="auto">
            <a:xfrm>
              <a:off x="612938" y="3545660"/>
              <a:ext cx="410116" cy="701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5" descr="C:\Users\Tejas\Downloads\CodeCogsEqn.emf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054" y="3614240"/>
              <a:ext cx="1812668" cy="563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5" name="Picture 5" descr="C:\Users\Tejas\Documents\Caltech\Journal Club\New directions in the pursuit of Majorana fermions in solid state systems\2D_semiconductor_fig.emf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 r="52787" b="66484"/>
          <a:stretch/>
        </p:blipFill>
        <p:spPr bwMode="auto">
          <a:xfrm>
            <a:off x="2303030" y="4951193"/>
            <a:ext cx="2711215" cy="167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6629400" y="4267200"/>
            <a:ext cx="2286000" cy="2460842"/>
            <a:chOff x="6629400" y="4267200"/>
            <a:chExt cx="2286000" cy="2460842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4267200"/>
              <a:ext cx="2286000" cy="2460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6629400" y="4267200"/>
              <a:ext cx="304800" cy="190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8598" y="3848040"/>
            <a:ext cx="6324601" cy="707886"/>
            <a:chOff x="228598" y="3790890"/>
            <a:chExt cx="6324601" cy="707886"/>
          </a:xfrm>
        </p:grpSpPr>
        <p:sp>
          <p:nvSpPr>
            <p:cNvPr id="93" name="TextBox 92"/>
            <p:cNvSpPr txBox="1"/>
            <p:nvPr/>
          </p:nvSpPr>
          <p:spPr>
            <a:xfrm>
              <a:off x="228598" y="3790890"/>
              <a:ext cx="63246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Now, consider </a:t>
              </a:r>
              <a:r>
                <a:rPr lang="en-US" sz="2000" i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unconventional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, i.e. momentum dependent pairing</a:t>
              </a:r>
              <a:endPara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pic>
          <p:nvPicPr>
            <p:cNvPr id="1047" name="Picture 23" descr="C:\Users\Tejas\Downloads\CodeCogsEqn.emf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0093" y="4235767"/>
              <a:ext cx="1599413" cy="198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4" name="TextBox 93"/>
          <p:cNvSpPr txBox="1"/>
          <p:nvPr/>
        </p:nvSpPr>
        <p:spPr>
          <a:xfrm>
            <a:off x="228600" y="4454664"/>
            <a:ext cx="6799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Consider analogy to TRS breaking counterpart</a:t>
            </a:r>
            <a:endParaRPr lang="en-US" sz="20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7289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114800" y="762000"/>
            <a:ext cx="2120902" cy="1940496"/>
            <a:chOff x="4089398" y="663004"/>
            <a:chExt cx="2120902" cy="1940496"/>
          </a:xfrm>
        </p:grpSpPr>
        <p:pic>
          <p:nvPicPr>
            <p:cNvPr id="6146" name="Picture 2" descr="C:\Users\Tejas\Documents\Caltech\Journal Club\Topological Insulators and Superconductors\References\[197] qi2010b\Source\dimred.em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87" t="6744" r="18932" b="56491"/>
            <a:stretch/>
          </p:blipFill>
          <p:spPr bwMode="auto">
            <a:xfrm rot="16200000">
              <a:off x="4224051" y="528351"/>
              <a:ext cx="1851596" cy="2120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7" name="Picture 3" descr="C:\Users\Tejas\Downloads\CodeCogsEqn.em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9933" y="2425700"/>
              <a:ext cx="282575" cy="177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Topological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invariants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B.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228600" y="990600"/>
            <a:ext cx="4038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Topological invariant of 2D and 1D TSCs obtained by dimensional reduction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Consider 3D Hamiltonian with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z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replaced by </a:t>
            </a:r>
            <a:r>
              <a:rPr lang="el-GR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θ</a:t>
            </a:r>
            <a:endParaRPr lang="en-US" sz="2000" i="1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V. Topological </a:t>
            </a:r>
            <a:r>
              <a:rPr lang="en-US" sz="3200" b="1" dirty="0">
                <a:latin typeface="Times New Roman" pitchFamily="18" charset="0"/>
              </a:rPr>
              <a:t>Superconductors and </a:t>
            </a:r>
            <a:r>
              <a:rPr lang="en-US" sz="3200" b="1" dirty="0" err="1">
                <a:latin typeface="Times New Roman" pitchFamily="18" charset="0"/>
              </a:rPr>
              <a:t>Superfluids</a:t>
            </a:r>
            <a:endParaRPr lang="en-US" sz="3200" b="1" dirty="0">
              <a:latin typeface="Times New Roman" pitchFamily="18" charset="0"/>
            </a:endParaRPr>
          </a:p>
        </p:txBody>
      </p:sp>
      <p:pic>
        <p:nvPicPr>
          <p:cNvPr id="1048" name="Picture 24" descr="C:\Users\Tejas\Downloads\CodeCogsEqn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029200"/>
            <a:ext cx="2025923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Tejas\Documents\Caltech\Journal Club\Topological Insulators and Superconductors\FSinv.em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6194" r="56560" b="58731"/>
          <a:stretch/>
        </p:blipFill>
        <p:spPr bwMode="auto">
          <a:xfrm rot="16200000">
            <a:off x="7051612" y="2872649"/>
            <a:ext cx="1567431" cy="181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C:\Users\Tejas\Documents\Caltech\Journal Club\Topological Insulators and Superconductors\FSinv.em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t="54627" r="52695" b="776"/>
          <a:stretch/>
        </p:blipFill>
        <p:spPr bwMode="auto">
          <a:xfrm rot="16200000">
            <a:off x="6932881" y="4418281"/>
            <a:ext cx="1851410" cy="241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roup 70"/>
          <p:cNvGrpSpPr/>
          <p:nvPr/>
        </p:nvGrpSpPr>
        <p:grpSpPr>
          <a:xfrm>
            <a:off x="6181724" y="762000"/>
            <a:ext cx="2886075" cy="1950656"/>
            <a:chOff x="6181724" y="663004"/>
            <a:chExt cx="2886075" cy="1950656"/>
          </a:xfrm>
        </p:grpSpPr>
        <p:pic>
          <p:nvPicPr>
            <p:cNvPr id="72" name="Picture 2" descr="C:\Users\Tejas\Documents\Caltech\Journal Club\Topological Insulators and Superconductors\References\[197] qi2010b\Source\dimred.em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87" t="43014" r="18932" b="6957"/>
            <a:stretch/>
          </p:blipFill>
          <p:spPr bwMode="auto">
            <a:xfrm rot="16200000">
              <a:off x="6698964" y="145764"/>
              <a:ext cx="1851596" cy="2886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3" descr="C:\Users\Tejas\Downloads\CodeCogsEqn.emf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33707"/>
            <a:stretch/>
          </p:blipFill>
          <p:spPr bwMode="auto">
            <a:xfrm>
              <a:off x="7966075" y="2435860"/>
              <a:ext cx="187325" cy="177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4" name="TextBox 73"/>
          <p:cNvSpPr txBox="1"/>
          <p:nvPr/>
        </p:nvSpPr>
        <p:spPr>
          <a:xfrm>
            <a:off x="228600" y="2514600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Topological invariant in 2D:</a:t>
            </a:r>
            <a:endParaRPr lang="en-US" sz="20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6149" name="Picture 5" descr="C:\Users\Tejas\Downloads\CodeCogsEqn.em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00" y="2863200"/>
            <a:ext cx="5047200" cy="4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80"/>
          <p:cNvSpPr txBox="1"/>
          <p:nvPr/>
        </p:nvSpPr>
        <p:spPr>
          <a:xfrm>
            <a:off x="228600" y="3276600"/>
            <a:ext cx="64207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Chern number obeys the properties: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TRIMs enclosed in the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</a:t>
            </a:r>
            <a:r>
              <a:rPr lang="en-US" sz="2000" baseline="30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Fermi surface we have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As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 consequence of the Nielsen-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Ninomiya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theorem we have</a:t>
            </a:r>
          </a:p>
        </p:txBody>
      </p:sp>
      <p:pic>
        <p:nvPicPr>
          <p:cNvPr id="6150" name="Picture 6" descr="C:\Users\Tejas\Downloads\CodeCogsEqn.em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973429"/>
            <a:ext cx="1648800" cy="2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Tejas\Downloads\CodeCogsEqn.em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800" y="4555800"/>
            <a:ext cx="1044000" cy="4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228600" y="4953000"/>
            <a:ext cx="419100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Topological invariant for 2D TSCs:</a:t>
            </a:r>
            <a:endParaRPr lang="en-US" sz="20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28600" y="5524240"/>
            <a:ext cx="6420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 1D each Fermi “surface” encloses 1 TRIM; invariant for 1D TSCs is</a:t>
            </a:r>
            <a:endParaRPr lang="en-US" sz="20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1049" name="Picture 25" descr="C:\Users\Tejas\Downloads\CodeCogsEqn.em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700" y="5897880"/>
            <a:ext cx="1827900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38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5943601" y="2119375"/>
            <a:ext cx="3352800" cy="1004825"/>
            <a:chOff x="-2171700" y="2580238"/>
            <a:chExt cx="8496300" cy="2546318"/>
          </a:xfrm>
        </p:grpSpPr>
        <p:pic>
          <p:nvPicPr>
            <p:cNvPr id="7170" name="Picture 2" descr="G:\Tejas Files\Backup\Lenovo W520\Documents\Caltech\Paper Discussions\Introduction to topological superconductivity and Majorana fermions\braid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943" r="45480"/>
            <a:stretch/>
          </p:blipFill>
          <p:spPr bwMode="auto">
            <a:xfrm>
              <a:off x="-2171700" y="2580238"/>
              <a:ext cx="7353300" cy="2417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Parallelogram 1"/>
            <p:cNvSpPr/>
            <p:nvPr/>
          </p:nvSpPr>
          <p:spPr>
            <a:xfrm>
              <a:off x="3581400" y="3657600"/>
              <a:ext cx="2743200" cy="1468956"/>
            </a:xfrm>
            <a:prstGeom prst="parallelogram">
              <a:avLst>
                <a:gd name="adj" fmla="val 8379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V. </a:t>
            </a:r>
            <a:r>
              <a:rPr lang="en-US" sz="3200" b="1" dirty="0">
                <a:latin typeface="Times New Roman" pitchFamily="18" charset="0"/>
              </a:rPr>
              <a:t>Topological Superconductors and </a:t>
            </a:r>
            <a:r>
              <a:rPr lang="en-US" sz="3200" b="1" dirty="0" err="1">
                <a:latin typeface="Times New Roman" pitchFamily="18" charset="0"/>
              </a:rPr>
              <a:t>Superfluids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Majorana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zero modes in topological superconductors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C.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8200" y="838200"/>
            <a:ext cx="8077200" cy="400110"/>
            <a:chOff x="533400" y="598944"/>
            <a:chExt cx="7005005" cy="400110"/>
          </a:xfrm>
        </p:grpSpPr>
        <p:sp>
          <p:nvSpPr>
            <p:cNvPr id="27" name="TextBox 26"/>
            <p:cNvSpPr txBox="1"/>
            <p:nvPr/>
          </p:nvSpPr>
          <p:spPr>
            <a:xfrm>
              <a:off x="838200" y="598944"/>
              <a:ext cx="67002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</a:rPr>
                <a:t>Majorana </a:t>
              </a:r>
              <a:r>
                <a:rPr lang="en-US" sz="2000" b="1" dirty="0">
                  <a:latin typeface="Times New Roman" pitchFamily="18" charset="0"/>
                </a:rPr>
                <a:t>zero modes in </a:t>
              </a:r>
              <a:r>
                <a:rPr lang="en-US" sz="2000" b="1" i="1" dirty="0" err="1" smtClean="0">
                  <a:latin typeface="Times New Roman" pitchFamily="18" charset="0"/>
                </a:rPr>
                <a:t>p</a:t>
              </a:r>
              <a:r>
                <a:rPr lang="en-US" sz="2000" b="1" dirty="0" err="1" smtClean="0">
                  <a:latin typeface="Times New Roman" pitchFamily="18" charset="0"/>
                </a:rPr>
                <a:t>+</a:t>
              </a:r>
              <a:r>
                <a:rPr lang="en-US" sz="2000" b="1" i="1" dirty="0" err="1" smtClean="0">
                  <a:latin typeface="Times New Roman" pitchFamily="18" charset="0"/>
                </a:rPr>
                <a:t>ip</a:t>
              </a:r>
              <a:r>
                <a:rPr lang="en-US" sz="2000" b="1" dirty="0" smtClean="0">
                  <a:latin typeface="Times New Roman" pitchFamily="18" charset="0"/>
                </a:rPr>
                <a:t> superconductors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28600" y="1143000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core of a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+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superconducting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vortex contains a localized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quasiparticle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with exactly zero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energy: the Majorana Zero Mode (MZM)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quasiparticle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operator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γ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is the Majorana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mode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obeying [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γ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]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= 0 and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γ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γ</a:t>
            </a:r>
            <a:endParaRPr lang="pt-BR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8600" y="2080880"/>
            <a:ext cx="571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When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two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vortices are exchanged, since the phase of charge-2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order parameter winds by 2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π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electron picks up a phase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π</a:t>
            </a:r>
            <a:endParaRPr lang="en-US" sz="20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2456" y="3025914"/>
            <a:ext cx="88529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Since Majoranas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are superposition of electron creation and annihilation operators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we get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γ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→ –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γ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and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γ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→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γ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Two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vortices actually share two internal states labeled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by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γ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γ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= ±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With 2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vortices the core states span a 2</a:t>
            </a:r>
            <a:r>
              <a:rPr lang="en-US" sz="2000" i="1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-dimensional Hilbert space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braiding of vortices leads to non-Abelian unitary transformations in this Hilbert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space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Non-locality of the internal states of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vortices ensures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their coupling to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environment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to be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exponentially small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⇒ fault-tolerant quantum computation at the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hardware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level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Natural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+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Sr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RuO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4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; many properties of this system remain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unclear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Artificial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+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proximity effect on (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 surface of 3D TI (ii)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TRS breaking 2D TI (iii) semiconductors with strong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Rashba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SOC</a:t>
            </a:r>
            <a:endParaRPr lang="pt-BR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3985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V. </a:t>
            </a:r>
            <a:r>
              <a:rPr lang="en-US" sz="3200" b="1" dirty="0">
                <a:latin typeface="Times New Roman" pitchFamily="18" charset="0"/>
              </a:rPr>
              <a:t>Topological Superconductors and </a:t>
            </a:r>
            <a:r>
              <a:rPr lang="en-US" sz="3200" b="1" dirty="0" err="1">
                <a:latin typeface="Times New Roman" pitchFamily="18" charset="0"/>
              </a:rPr>
              <a:t>Superfluids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Majorana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zero modes in topological superconductors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C.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8200" y="838200"/>
            <a:ext cx="8077200" cy="400110"/>
            <a:chOff x="533400" y="598944"/>
            <a:chExt cx="7005005" cy="400110"/>
          </a:xfrm>
        </p:grpSpPr>
        <p:sp>
          <p:nvSpPr>
            <p:cNvPr id="27" name="TextBox 26"/>
            <p:cNvSpPr txBox="1"/>
            <p:nvPr/>
          </p:nvSpPr>
          <p:spPr>
            <a:xfrm>
              <a:off x="838200" y="598944"/>
              <a:ext cx="67002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</a:rPr>
                <a:t>Majorana </a:t>
              </a:r>
              <a:r>
                <a:rPr lang="en-US" sz="2000" b="1" dirty="0">
                  <a:latin typeface="Times New Roman" pitchFamily="18" charset="0"/>
                </a:rPr>
                <a:t>fermions in surface states of the topological insulator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2.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28600" y="1143000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Fu and Kane proposed MZM in superconducting vortex using surface states of a 3D topological insulator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Consider (say) the surface of Bi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Se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endParaRPr lang="pt-BR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15" name="Picture 26" descr="C:\Users\Tejas\Downloads\CodeCogsEqn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780" y="2209800"/>
            <a:ext cx="292464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629400" y="2112596"/>
            <a:ext cx="1894390" cy="537600"/>
            <a:chOff x="6629400" y="2053200"/>
            <a:chExt cx="1894390" cy="537600"/>
          </a:xfrm>
        </p:grpSpPr>
        <p:pic>
          <p:nvPicPr>
            <p:cNvPr id="8194" name="Picture 2" descr="C:\Users\Tejas\Downloads\CodeCogsEqn.em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0190" y="2053200"/>
              <a:ext cx="1173600" cy="53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6629400" y="2121945"/>
              <a:ext cx="7207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with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8600" y="2641937"/>
            <a:ext cx="8411566" cy="400110"/>
            <a:chOff x="228600" y="2641937"/>
            <a:chExt cx="8411566" cy="400110"/>
          </a:xfrm>
        </p:grpSpPr>
        <p:sp>
          <p:nvSpPr>
            <p:cNvPr id="19" name="TextBox 18"/>
            <p:cNvSpPr txBox="1"/>
            <p:nvPr/>
          </p:nvSpPr>
          <p:spPr>
            <a:xfrm>
              <a:off x="228600" y="2641937"/>
              <a:ext cx="6705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Arial" pitchFamily="34" charset="0"/>
                <a:buChar char="•"/>
              </a:pP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Considering proximity to an </a:t>
              </a:r>
              <a:r>
                <a:rPr lang="en-US" sz="2000" i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s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-wave superconductor we add</a:t>
              </a:r>
              <a:endParaRPr lang="pt-B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pic>
          <p:nvPicPr>
            <p:cNvPr id="20" name="Picture 27" descr="C:\Users\Tejas\Downloads\CodeCogsEqn.em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2720548"/>
              <a:ext cx="1858366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233362" y="2971800"/>
            <a:ext cx="8193624" cy="576000"/>
            <a:chOff x="233362" y="2971800"/>
            <a:chExt cx="8193624" cy="576000"/>
          </a:xfrm>
        </p:grpSpPr>
        <p:sp>
          <p:nvSpPr>
            <p:cNvPr id="21" name="TextBox 20"/>
            <p:cNvSpPr txBox="1"/>
            <p:nvPr/>
          </p:nvSpPr>
          <p:spPr>
            <a:xfrm>
              <a:off x="233362" y="2971800"/>
              <a:ext cx="6705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Arial" pitchFamily="34" charset="0"/>
                <a:buChar char="•"/>
              </a:pPr>
              <a:r>
                <a:rPr lang="en-US" sz="2000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The </a:t>
              </a:r>
              <a:r>
                <a:rPr lang="en-US" sz="2000" dirty="0" err="1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BdG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Hamiltonian is given by</a:t>
              </a:r>
              <a:endParaRPr lang="pt-B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pic>
          <p:nvPicPr>
            <p:cNvPr id="8195" name="Picture 3" descr="C:\Users\Tejas\Downloads\CodeCogsEqn.em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2971800"/>
              <a:ext cx="2044800" cy="57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>
              <a:off x="6137824" y="2971800"/>
              <a:ext cx="2289162" cy="400110"/>
              <a:chOff x="2982410" y="3345345"/>
              <a:chExt cx="2289162" cy="400110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2982410" y="3345345"/>
                <a:ext cx="9037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pt-BR" sz="2000" dirty="0" smtClean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where</a:t>
                </a:r>
              </a:p>
            </p:txBody>
          </p:sp>
          <p:pic>
            <p:nvPicPr>
              <p:cNvPr id="32" name="Picture 29" descr="C:\Users\Tejas\Downloads\CodeCogsEqn.emf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8786" y="3455895"/>
                <a:ext cx="1492786" cy="2895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33" name="Picture 30" descr="C:\Users\Tejas\Downloads\CodeCogsEqn.em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038" y="3628680"/>
            <a:ext cx="446312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188038" y="3581400"/>
            <a:ext cx="4463123" cy="643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28600" y="4242137"/>
            <a:ext cx="8763000" cy="400110"/>
            <a:chOff x="228600" y="4242137"/>
            <a:chExt cx="8763000" cy="400110"/>
          </a:xfrm>
        </p:grpSpPr>
        <p:sp>
          <p:nvSpPr>
            <p:cNvPr id="34" name="TextBox 33"/>
            <p:cNvSpPr txBox="1"/>
            <p:nvPr/>
          </p:nvSpPr>
          <p:spPr>
            <a:xfrm>
              <a:off x="228600" y="4242137"/>
              <a:ext cx="8763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Arial" pitchFamily="34" charset="0"/>
                <a:buChar char="•"/>
              </a:pP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With a finite </a:t>
              </a:r>
              <a:r>
                <a:rPr lang="el-GR" sz="2000" i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μ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and a TRS breaking mass term         we can write</a:t>
              </a:r>
              <a:endParaRPr lang="pt-B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pic>
          <p:nvPicPr>
            <p:cNvPr id="8196" name="Picture 4" descr="C:\Users\Tejas\Downloads\CodeCogsEqn.emf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4379642"/>
              <a:ext cx="403200" cy="16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Picture 31" descr="C:\Users\Tejas\Downloads\CodeCogsEqn.em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612818"/>
            <a:ext cx="359487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2" descr="C:\Users\Tejas\Downloads\CodeCogsEqn.em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185" y="5166360"/>
            <a:ext cx="2970338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5410200" y="4572000"/>
            <a:ext cx="2819400" cy="400110"/>
            <a:chOff x="5410200" y="4572000"/>
            <a:chExt cx="2819400" cy="400110"/>
          </a:xfrm>
        </p:grpSpPr>
        <p:pic>
          <p:nvPicPr>
            <p:cNvPr id="8197" name="Picture 5" descr="C:\Users\Tejas\Downloads\CodeCogsEqn.emf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8000" y="4721466"/>
              <a:ext cx="2181600" cy="19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5410200" y="4572000"/>
              <a:ext cx="7207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with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410200" y="4953000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“nonrelativistic approximation” to the massive Dirac Hamiltonian</a:t>
            </a:r>
            <a:endParaRPr lang="pt-BR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cxnSp>
        <p:nvCxnSpPr>
          <p:cNvPr id="14" name="Straight Arrow Connector 13"/>
          <p:cNvCxnSpPr>
            <a:stCxn id="42" idx="1"/>
            <a:endCxn id="38" idx="3"/>
          </p:cNvCxnSpPr>
          <p:nvPr/>
        </p:nvCxnSpPr>
        <p:spPr>
          <a:xfrm flipH="1">
            <a:off x="4672523" y="5306943"/>
            <a:ext cx="737677" cy="13373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580034" y="5689937"/>
            <a:ext cx="8411566" cy="1035664"/>
            <a:chOff x="580034" y="5689937"/>
            <a:chExt cx="8411566" cy="1035664"/>
          </a:xfrm>
        </p:grpSpPr>
        <p:sp>
          <p:nvSpPr>
            <p:cNvPr id="47" name="TextBox 46"/>
            <p:cNvSpPr txBox="1"/>
            <p:nvPr/>
          </p:nvSpPr>
          <p:spPr>
            <a:xfrm>
              <a:off x="580034" y="5689937"/>
              <a:ext cx="84115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where       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is the positive energy branch of the surface 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states; in momentum space</a:t>
              </a:r>
              <a:endParaRPr lang="pt-B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pic>
          <p:nvPicPr>
            <p:cNvPr id="46" name="Picture 32" descr="C:\Users\Tejas\Downloads\CodeCogsEqn.emf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536" t="22570" b="23611"/>
            <a:stretch/>
          </p:blipFill>
          <p:spPr bwMode="auto">
            <a:xfrm>
              <a:off x="1365595" y="5762421"/>
              <a:ext cx="310805" cy="295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33" descr="C:\Users\Tejas\Downloads\CodeCogsEqn.emf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288" y="6090047"/>
              <a:ext cx="1827900" cy="22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34" descr="C:\Users\Tejas\Downloads\CodeCogsEqn.emf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6055041"/>
              <a:ext cx="2300108" cy="670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35" descr="C:\Users\Tejas\Downloads\CodeCogsEqn.emf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2074" y="6034301"/>
              <a:ext cx="2589526" cy="670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Box 50"/>
            <p:cNvSpPr txBox="1"/>
            <p:nvPr/>
          </p:nvSpPr>
          <p:spPr>
            <a:xfrm>
              <a:off x="2590800" y="6000690"/>
              <a:ext cx="7207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with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791200" y="6153090"/>
              <a:ext cx="7207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550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V. </a:t>
            </a:r>
            <a:r>
              <a:rPr lang="en-US" sz="3200" b="1" dirty="0">
                <a:latin typeface="Times New Roman" pitchFamily="18" charset="0"/>
              </a:rPr>
              <a:t>Topological Superconductors and </a:t>
            </a:r>
            <a:r>
              <a:rPr lang="en-US" sz="3200" b="1" dirty="0" err="1">
                <a:latin typeface="Times New Roman" pitchFamily="18" charset="0"/>
              </a:rPr>
              <a:t>Superfluids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Majorana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zero modes in topological superconductors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C.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8200" y="838200"/>
            <a:ext cx="8077200" cy="400110"/>
            <a:chOff x="533400" y="598944"/>
            <a:chExt cx="7005005" cy="400110"/>
          </a:xfrm>
        </p:grpSpPr>
        <p:sp>
          <p:nvSpPr>
            <p:cNvPr id="27" name="TextBox 26"/>
            <p:cNvSpPr txBox="1"/>
            <p:nvPr/>
          </p:nvSpPr>
          <p:spPr>
            <a:xfrm>
              <a:off x="838200" y="598944"/>
              <a:ext cx="67002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</a:rPr>
                <a:t>Majorana </a:t>
              </a:r>
              <a:r>
                <a:rPr lang="en-US" sz="2000" b="1" dirty="0">
                  <a:latin typeface="Times New Roman" pitchFamily="18" charset="0"/>
                </a:rPr>
                <a:t>fermions in surface states of the topological insulator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2.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743200" y="1538206"/>
            <a:ext cx="3224723" cy="624840"/>
            <a:chOff x="1447800" y="5166360"/>
            <a:chExt cx="3224723" cy="624840"/>
          </a:xfrm>
        </p:grpSpPr>
        <p:pic>
          <p:nvPicPr>
            <p:cNvPr id="37" name="Picture 31" descr="C:\Users\Tejas\Downloads\CodeCogsEqn.em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924"/>
            <a:stretch/>
          </p:blipFill>
          <p:spPr bwMode="auto">
            <a:xfrm>
              <a:off x="1447800" y="5257800"/>
              <a:ext cx="254385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2" descr="C:\Users\Tejas\Downloads\CodeCogsEqn.em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185" y="5166360"/>
              <a:ext cx="2970338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6096000" y="1612471"/>
            <a:ext cx="2819400" cy="400110"/>
            <a:chOff x="5410200" y="4572000"/>
            <a:chExt cx="2819400" cy="400110"/>
          </a:xfrm>
        </p:grpSpPr>
        <p:pic>
          <p:nvPicPr>
            <p:cNvPr id="8197" name="Picture 5" descr="C:\Users\Tejas\Downloads\CodeCogsEqn.em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8000" y="4721466"/>
              <a:ext cx="2181600" cy="19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5410200" y="4572000"/>
              <a:ext cx="7207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with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33400" y="2000310"/>
            <a:ext cx="8411566" cy="1035664"/>
            <a:chOff x="580034" y="5689937"/>
            <a:chExt cx="8411566" cy="1035664"/>
          </a:xfrm>
        </p:grpSpPr>
        <p:sp>
          <p:nvSpPr>
            <p:cNvPr id="47" name="TextBox 46"/>
            <p:cNvSpPr txBox="1"/>
            <p:nvPr/>
          </p:nvSpPr>
          <p:spPr>
            <a:xfrm>
              <a:off x="580034" y="5689937"/>
              <a:ext cx="84115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where       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is the positive energy branch of the surface 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states; in momentum space</a:t>
              </a:r>
              <a:endParaRPr lang="pt-B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pic>
          <p:nvPicPr>
            <p:cNvPr id="46" name="Picture 32" descr="C:\Users\Tejas\Downloads\CodeCogsEqn.emf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536" t="22570" b="23611"/>
            <a:stretch/>
          </p:blipFill>
          <p:spPr bwMode="auto">
            <a:xfrm>
              <a:off x="1365595" y="5762421"/>
              <a:ext cx="310805" cy="295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33" descr="C:\Users\Tejas\Downloads\CodeCogsEqn.em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288" y="6090047"/>
              <a:ext cx="1827900" cy="22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34" descr="C:\Users\Tejas\Downloads\CodeCogsEqn.em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6055041"/>
              <a:ext cx="2300108" cy="670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35" descr="C:\Users\Tejas\Downloads\CodeCogsEqn.emf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2074" y="6034301"/>
              <a:ext cx="2589526" cy="670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Box 50"/>
            <p:cNvSpPr txBox="1"/>
            <p:nvPr/>
          </p:nvSpPr>
          <p:spPr>
            <a:xfrm>
              <a:off x="2590800" y="6000690"/>
              <a:ext cx="7207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with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791200" y="6153090"/>
              <a:ext cx="7207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and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228600" y="1143000"/>
            <a:ext cx="3795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Nonrelativistic approximation</a:t>
            </a:r>
            <a:endParaRPr lang="pt-BR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8600" y="2971800"/>
            <a:ext cx="8763000" cy="400110"/>
            <a:chOff x="228600" y="5010090"/>
            <a:chExt cx="8763000" cy="400110"/>
          </a:xfrm>
        </p:grpSpPr>
        <p:sp>
          <p:nvSpPr>
            <p:cNvPr id="55" name="TextBox 54"/>
            <p:cNvSpPr txBox="1"/>
            <p:nvPr/>
          </p:nvSpPr>
          <p:spPr>
            <a:xfrm>
              <a:off x="228600" y="5010090"/>
              <a:ext cx="8763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Arial" pitchFamily="34" charset="0"/>
                <a:buChar char="•"/>
              </a:pP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The 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projection of the pairing 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term       onto the       band we get</a:t>
              </a:r>
              <a:endParaRPr lang="pt-B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pic>
          <p:nvPicPr>
            <p:cNvPr id="56" name="Picture 36" descr="C:\Users\Tejas\Downloads\CodeCogsEqn.emf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8397" b="38843"/>
            <a:stretch/>
          </p:blipFill>
          <p:spPr bwMode="auto">
            <a:xfrm>
              <a:off x="4116890" y="5065440"/>
              <a:ext cx="365864" cy="326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32" descr="C:\Users\Tejas\Downloads\CodeCogsEqn.emf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264" t="24317" b="19259"/>
            <a:stretch/>
          </p:blipFill>
          <p:spPr bwMode="auto">
            <a:xfrm>
              <a:off x="5376763" y="5100637"/>
              <a:ext cx="289193" cy="309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" name="Picture 36" descr="C:\Users\Tejas\Downloads\CodeCogsEqn.em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72" y="3390639"/>
            <a:ext cx="3153128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37" descr="C:\Users\Tejas\Downloads\CodeCogsEqn.em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04" y="3920550"/>
            <a:ext cx="2604758" cy="59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6645007" y="3403937"/>
            <a:ext cx="23465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Precisely the Hamiltonian for a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+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superconductor</a:t>
            </a:r>
            <a:endParaRPr lang="pt-BR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cxnSp>
        <p:nvCxnSpPr>
          <p:cNvPr id="64" name="Straight Arrow Connector 63"/>
          <p:cNvCxnSpPr>
            <a:stCxn id="63" idx="1"/>
            <a:endCxn id="62" idx="3"/>
          </p:cNvCxnSpPr>
          <p:nvPr/>
        </p:nvCxnSpPr>
        <p:spPr>
          <a:xfrm flipH="1">
            <a:off x="6063862" y="3911769"/>
            <a:ext cx="581145" cy="30596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228600" y="4476690"/>
            <a:ext cx="8763000" cy="707886"/>
            <a:chOff x="228600" y="4476690"/>
            <a:chExt cx="8763000" cy="707886"/>
          </a:xfrm>
        </p:grpSpPr>
        <p:sp>
          <p:nvSpPr>
            <p:cNvPr id="65" name="TextBox 64"/>
            <p:cNvSpPr txBox="1"/>
            <p:nvPr/>
          </p:nvSpPr>
          <p:spPr>
            <a:xfrm>
              <a:off x="228600" y="4476690"/>
              <a:ext cx="8763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As 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we tune </a:t>
              </a:r>
              <a:r>
                <a:rPr lang="en-US" sz="2000" i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m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→ 0, we can still tune </a:t>
              </a:r>
              <a:r>
                <a:rPr lang="el-GR" sz="2000" i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μ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→ 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0 while satisfying</a:t>
              </a:r>
              <a:b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</a:b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and keeping superconducting gap finite; i.e. MZM still exists with TRS and </a:t>
              </a:r>
              <a:r>
                <a:rPr lang="el-GR" sz="2000" i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μ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= 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0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endParaRPr lang="pt-B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pic>
          <p:nvPicPr>
            <p:cNvPr id="66" name="Picture 5" descr="C:\Users\Tejas\Downloads\CodeCogsEqn.em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3800" y="4608600"/>
              <a:ext cx="2181600" cy="19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7" name="TextBox 66"/>
          <p:cNvSpPr txBox="1"/>
          <p:nvPr/>
        </p:nvSpPr>
        <p:spPr>
          <a:xfrm>
            <a:off x="228600" y="5086290"/>
            <a:ext cx="868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Lower dimensional analogue of this system  pairing on the edges of QSHE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MZM appears on the domain wall between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-wave superconductor and ferromagnetic insulator on the QSHE edge</a:t>
            </a:r>
            <a:endParaRPr lang="pt-BR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0073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V. </a:t>
            </a:r>
            <a:r>
              <a:rPr lang="en-US" sz="3200" b="1" dirty="0">
                <a:latin typeface="Times New Roman" pitchFamily="18" charset="0"/>
              </a:rPr>
              <a:t>Topological Superconductors and </a:t>
            </a:r>
            <a:r>
              <a:rPr lang="en-US" sz="3200" b="1" dirty="0" err="1">
                <a:latin typeface="Times New Roman" pitchFamily="18" charset="0"/>
              </a:rPr>
              <a:t>Superfluids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Majorana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zero modes in topological superconductors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C.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8200" y="838200"/>
            <a:ext cx="8229600" cy="400110"/>
            <a:chOff x="533400" y="598944"/>
            <a:chExt cx="7137175" cy="400110"/>
          </a:xfrm>
        </p:grpSpPr>
        <p:sp>
          <p:nvSpPr>
            <p:cNvPr id="27" name="TextBox 26"/>
            <p:cNvSpPr txBox="1"/>
            <p:nvPr/>
          </p:nvSpPr>
          <p:spPr>
            <a:xfrm>
              <a:off x="838200" y="598944"/>
              <a:ext cx="68323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</a:rPr>
                <a:t>Majorana </a:t>
              </a:r>
              <a:r>
                <a:rPr lang="en-US" sz="2000" b="1" dirty="0">
                  <a:latin typeface="Times New Roman" pitchFamily="18" charset="0"/>
                </a:rPr>
                <a:t>fermions in semiconductors with </a:t>
              </a:r>
              <a:r>
                <a:rPr lang="en-US" sz="2000" b="1" dirty="0" err="1">
                  <a:latin typeface="Times New Roman" pitchFamily="18" charset="0"/>
                </a:rPr>
                <a:t>Rashba</a:t>
              </a:r>
              <a:r>
                <a:rPr lang="en-US" sz="2000" b="1" dirty="0">
                  <a:latin typeface="Times New Roman" pitchFamily="18" charset="0"/>
                </a:rPr>
                <a:t> spin-orbit coupling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3.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228600" y="11430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2D electron gas with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Rashba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SOC: system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which is described by a Hamiltonian very similar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to the surface of a 3D TI</a:t>
            </a:r>
            <a:endParaRPr lang="pt-BR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36" name="Picture 38" descr="C:\Users\Tejas\Downloads\CodeCogsEqn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13560"/>
            <a:ext cx="4067078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5" descr="C:\Users\Tejas\Documents\Caltech\Journal Club\New directions in the pursuit of Majorana fermions in solid state systems\2D_semiconductor_fig.em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 r="52787" b="66484"/>
          <a:stretch/>
        </p:blipFill>
        <p:spPr bwMode="auto">
          <a:xfrm>
            <a:off x="6161078" y="1524000"/>
            <a:ext cx="2906722" cy="179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228600" y="2286000"/>
            <a:ext cx="5867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When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-wave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pairing is introduced, each of the two spin-split Fermi surfaces forms a nontrivial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superconductor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Majoranas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from these two Fermi surfaces annihilate each other so that the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-wave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superconductor in the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Rashba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system is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trivial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Breaking TRS opens a gap at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0; if chemical potential lies in the gap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only one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Fermi surface exists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Alternative to Ferromagnetic (FM) insulator: in-plane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magnetic field +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Dresselhaus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SOC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Similar scheme possible in 1D: semiconductor nanowires with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Rashba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SOC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Non-Abelian statistics still possible in 1D nanowire “T junctions” </a:t>
            </a:r>
            <a:endParaRPr lang="pt-BR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096000" y="3436143"/>
            <a:ext cx="2906722" cy="3296669"/>
            <a:chOff x="6161078" y="3436143"/>
            <a:chExt cx="2906722" cy="3296669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"/>
            <a:stretch/>
          </p:blipFill>
          <p:spPr bwMode="auto">
            <a:xfrm>
              <a:off x="6161078" y="3436143"/>
              <a:ext cx="2906722" cy="3296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6172200" y="3436143"/>
              <a:ext cx="228600" cy="2214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307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V. </a:t>
            </a:r>
            <a:r>
              <a:rPr lang="en-US" sz="3200" b="1" dirty="0">
                <a:latin typeface="Times New Roman" pitchFamily="18" charset="0"/>
              </a:rPr>
              <a:t>Topological Superconductors and </a:t>
            </a:r>
            <a:r>
              <a:rPr lang="en-US" sz="3200" b="1" dirty="0" err="1">
                <a:latin typeface="Times New Roman" pitchFamily="18" charset="0"/>
              </a:rPr>
              <a:t>Superfluids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Majorana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zero modes in topological superconductors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C.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8200" y="838200"/>
            <a:ext cx="8229600" cy="707886"/>
            <a:chOff x="533400" y="598944"/>
            <a:chExt cx="7137175" cy="707886"/>
          </a:xfrm>
        </p:grpSpPr>
        <p:sp>
          <p:nvSpPr>
            <p:cNvPr id="27" name="TextBox 26"/>
            <p:cNvSpPr txBox="1"/>
            <p:nvPr/>
          </p:nvSpPr>
          <p:spPr>
            <a:xfrm>
              <a:off x="838200" y="598944"/>
              <a:ext cx="68323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</a:rPr>
                <a:t>Majorana </a:t>
              </a:r>
              <a:r>
                <a:rPr lang="en-US" sz="2000" b="1" dirty="0">
                  <a:latin typeface="Times New Roman" pitchFamily="18" charset="0"/>
                </a:rPr>
                <a:t>fermions in quantum Hall and quantum anomalous Hall insulators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4.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228600" y="1447800"/>
            <a:ext cx="8763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 proposal based on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proximity effect to a 2D QH or QAH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insulator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Consider a QH insulator with Hall conductance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Ne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/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in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close proximity to a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superconductor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infinitesimally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small pairing we get chiral TSC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with invariant 𝒩 =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edge state Hamiltonian,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 terms of creation/annihilation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operators for a complex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spinless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fermion, of a QH state with Chern number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1 is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described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by</a:t>
            </a:r>
            <a:endParaRPr lang="pt-BR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8600" y="3773051"/>
            <a:ext cx="8763000" cy="526594"/>
            <a:chOff x="228600" y="3814841"/>
            <a:chExt cx="8763000" cy="526594"/>
          </a:xfrm>
        </p:grpSpPr>
        <p:sp>
          <p:nvSpPr>
            <p:cNvPr id="25" name="TextBox 24"/>
            <p:cNvSpPr txBox="1"/>
            <p:nvPr/>
          </p:nvSpPr>
          <p:spPr>
            <a:xfrm>
              <a:off x="228600" y="3867090"/>
              <a:ext cx="8763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Arial" pitchFamily="34" charset="0"/>
                <a:buChar char="•"/>
              </a:pP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Split into Majorana operators		                and</a:t>
              </a:r>
              <a:endParaRPr lang="pt-B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pic>
          <p:nvPicPr>
            <p:cNvPr id="17" name="Picture 40" descr="C:\Users\Tejas\Downloads\CodeCogsEqn.em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8650" y="3838515"/>
              <a:ext cx="2132550" cy="502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1" descr="C:\Users\Tejas\Downloads\CodeCogsEqn.em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6730" y="3814841"/>
              <a:ext cx="2376270" cy="502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976342" y="3276600"/>
            <a:ext cx="6643095" cy="609600"/>
            <a:chOff x="976342" y="3276600"/>
            <a:chExt cx="6643095" cy="609600"/>
          </a:xfrm>
        </p:grpSpPr>
        <p:pic>
          <p:nvPicPr>
            <p:cNvPr id="19" name="Picture 42" descr="C:\Users\Tejas\Downloads\CodeCogsEqn.em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3361431"/>
              <a:ext cx="1142437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Group 1"/>
            <p:cNvGrpSpPr/>
            <p:nvPr/>
          </p:nvGrpSpPr>
          <p:grpSpPr>
            <a:xfrm>
              <a:off x="976342" y="3276600"/>
              <a:ext cx="4905241" cy="609600"/>
              <a:chOff x="976342" y="3276600"/>
              <a:chExt cx="4905241" cy="609600"/>
            </a:xfrm>
          </p:grpSpPr>
          <p:pic>
            <p:nvPicPr>
              <p:cNvPr id="16" name="Picture 39" descr="C:\Users\Tejas\Downloads\CodeCogsEqn.emf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6342" y="3352800"/>
                <a:ext cx="1995458" cy="533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43" descr="C:\Users\Tejas\Downloads\CodeCogsEqn.emf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3800" y="3369051"/>
                <a:ext cx="2147783" cy="2895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2971800" y="3276600"/>
                <a:ext cx="914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pt-BR" sz="2000" dirty="0" smtClean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where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5943600" y="3276600"/>
              <a:ext cx="91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and</a:t>
              </a:r>
            </a:p>
          </p:txBody>
        </p:sp>
      </p:grpSp>
      <p:pic>
        <p:nvPicPr>
          <p:cNvPr id="29" name="Picture 44" descr="C:\Users\Tejas\Downloads\CodeCogsEqn.em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697" y="4419600"/>
            <a:ext cx="3564406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28600" y="4916031"/>
            <a:ext cx="8763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QH plateau transition from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1 to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0 will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generically split into two transitions when superconducting pairing is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introduced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However,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large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external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magnetic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field suppresses superconductivity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Can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induce superconductivity in QAHE in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-doped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HgTe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QWs,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and Cr- or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Fe-doped  Bi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Se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thin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films</a:t>
            </a:r>
            <a:endParaRPr lang="pt-BR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7899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V. </a:t>
            </a:r>
            <a:r>
              <a:rPr lang="en-US" sz="3200" b="1" dirty="0">
                <a:latin typeface="Times New Roman" pitchFamily="18" charset="0"/>
              </a:rPr>
              <a:t>Topological Superconductors and </a:t>
            </a:r>
            <a:r>
              <a:rPr lang="en-US" sz="3200" b="1" dirty="0" err="1">
                <a:latin typeface="Times New Roman" pitchFamily="18" charset="0"/>
              </a:rPr>
              <a:t>Superfluids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Majorana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zero modes in topological superconductors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C.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8200" y="838200"/>
            <a:ext cx="8229600" cy="400110"/>
            <a:chOff x="533400" y="598944"/>
            <a:chExt cx="7137175" cy="400110"/>
          </a:xfrm>
        </p:grpSpPr>
        <p:sp>
          <p:nvSpPr>
            <p:cNvPr id="27" name="TextBox 26"/>
            <p:cNvSpPr txBox="1"/>
            <p:nvPr/>
          </p:nvSpPr>
          <p:spPr>
            <a:xfrm>
              <a:off x="838200" y="598944"/>
              <a:ext cx="68323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</a:rPr>
                <a:t>Detection </a:t>
              </a:r>
              <a:r>
                <a:rPr lang="en-US" sz="2000" b="1" dirty="0">
                  <a:latin typeface="Times New Roman" pitchFamily="18" charset="0"/>
                </a:rPr>
                <a:t>of Majorana fermions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5.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228600" y="1143000"/>
            <a:ext cx="5257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Consider the geometry shown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 the figure to the right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An incident electron, with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0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splits into two chiral Majoranas at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point “a,” with each Majorana following a path “b” and “c,” and recombining at point “d”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Say the ring encloses a flux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Φ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/2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odd (even)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we get a (an) hole (electron) at point “d”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Other proposals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Charging energy effects in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mesoscopic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superconductors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Doubled period of the Josephson tunneling current as a function of flux (i.e.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Fraunhofer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patten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 in 1D and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2D junctions</a:t>
            </a:r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10242" name="Picture 2" descr="C:\Users\Tejas\Documents\Caltech\Journal Club\Topological Insulators and Superconductors\setup_3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95400"/>
            <a:ext cx="3208319" cy="493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22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Q:\LENOVO\Journal Club\Topological Insulators and Superconductors\cylinderspec.em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0"/>
          <a:stretch/>
        </p:blipFill>
        <p:spPr bwMode="auto">
          <a:xfrm rot="16200000">
            <a:off x="5959533" y="1158933"/>
            <a:ext cx="3733800" cy="248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</a:rPr>
              <a:t>II. </a:t>
            </a:r>
            <a:r>
              <a:rPr lang="en-US" sz="3200" b="1" dirty="0">
                <a:latin typeface="Times New Roman" pitchFamily="18" charset="0"/>
              </a:rPr>
              <a:t>Two-Dimensional Topological </a:t>
            </a:r>
            <a:r>
              <a:rPr lang="en-US" sz="3200" b="1" dirty="0" smtClean="0">
                <a:latin typeface="Times New Roman" pitchFamily="18" charset="0"/>
              </a:rPr>
              <a:t>Insulators</a:t>
            </a:r>
            <a:endParaRPr lang="en-US" sz="3200" b="1" dirty="0"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889337"/>
            <a:ext cx="510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Divide the model Hamiltonian into two parts:</a:t>
            </a:r>
            <a:endParaRPr lang="en-US" sz="2000" i="1" baseline="-25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33400"/>
            <a:ext cx="8458200" cy="400110"/>
            <a:chOff x="533400" y="598944"/>
            <a:chExt cx="8458200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598944"/>
              <a:ext cx="815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Explicit solution of the helical edge states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598944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B.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pic>
        <p:nvPicPr>
          <p:cNvPr id="1026" name="Picture 2" descr="C:\Users\Tejas\Downloads\CodeCogsEqn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959852"/>
            <a:ext cx="1279530" cy="25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ejas\Downloads\CodeCogsEqn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89447"/>
            <a:ext cx="5179051" cy="120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ejas\Downloads\CodeCogsEqn.e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51760"/>
            <a:ext cx="4600216" cy="108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Tejas\Downloads\CodeCogsEqn.em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397" y="3398520"/>
            <a:ext cx="1599413" cy="25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C:\Users\Tejas\Downloads\CodeCogsEqn.em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397" y="3048000"/>
            <a:ext cx="1782203" cy="28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28600" y="3714690"/>
            <a:ext cx="662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model is defined (say) for the region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&gt; 0. By breaking translational symmetry in this direction we need to replace:</a:t>
            </a:r>
          </a:p>
        </p:txBody>
      </p:sp>
      <p:pic>
        <p:nvPicPr>
          <p:cNvPr id="1031" name="Picture 7" descr="C:\Users\Tejas\Downloads\CodeCogsEqn.em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145280"/>
            <a:ext cx="1005346" cy="19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28600" y="42672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edge energy spectrum (if it exists) belongs to a family of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eigen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spectra of the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full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Hamiltonian with</a:t>
            </a:r>
          </a:p>
        </p:txBody>
      </p:sp>
      <p:pic>
        <p:nvPicPr>
          <p:cNvPr id="1033" name="Picture 9" descr="C:\Users\Tejas\Downloads\CodeCogsEqn.em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951" y="4975086"/>
            <a:ext cx="2894176" cy="28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28600" y="5181600"/>
            <a:ext cx="861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Above Hamiltonian is block diagonal  solutions take the form</a:t>
            </a:r>
          </a:p>
        </p:txBody>
      </p:sp>
      <p:pic>
        <p:nvPicPr>
          <p:cNvPr id="1034" name="Picture 10" descr="C:\Users\Tejas\Downloads\CodeCogsEqn.em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131" y="5611473"/>
            <a:ext cx="4188938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8600" y="6153090"/>
            <a:ext cx="861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above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eigenstates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are related by time-reversal</a:t>
            </a:r>
          </a:p>
        </p:txBody>
      </p:sp>
      <p:pic>
        <p:nvPicPr>
          <p:cNvPr id="3074" name="Picture 2" descr="C:\Users\Tejas\Downloads\CodeCogsEqn.em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206" y="4709160"/>
            <a:ext cx="621994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29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13353</TotalTime>
  <Words>9365</Words>
  <Application>Microsoft Office PowerPoint</Application>
  <PresentationFormat>On-screen Show (4:3)</PresentationFormat>
  <Paragraphs>1098</Paragraphs>
  <Slides>88</Slides>
  <Notes>87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88</vt:i4>
      </vt:variant>
    </vt:vector>
  </HeadingPairs>
  <TitlesOfParts>
    <vt:vector size="90" baseType="lpstr">
      <vt:lpstr>Office Theme</vt:lpstr>
      <vt:lpstr>Flow</vt:lpstr>
      <vt:lpstr>Topological Insulators and Superconductors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Tejas</dc:creator>
  <cp:lastModifiedBy>Tejas</cp:lastModifiedBy>
  <cp:revision>2031</cp:revision>
  <dcterms:created xsi:type="dcterms:W3CDTF">2013-05-09T07:02:33Z</dcterms:created>
  <dcterms:modified xsi:type="dcterms:W3CDTF">2013-10-31T04:51:32Z</dcterms:modified>
</cp:coreProperties>
</file>