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  <p:sldId id="273" r:id="rId9"/>
    <p:sldId id="274" r:id="rId10"/>
    <p:sldId id="275" r:id="rId11"/>
    <p:sldId id="267" r:id="rId12"/>
    <p:sldId id="272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7402F3C-F88B-468C-A586-4E7892460A93}">
          <p14:sldIdLst>
            <p14:sldId id="259"/>
            <p14:sldId id="260"/>
            <p14:sldId id="261"/>
            <p14:sldId id="257"/>
            <p14:sldId id="258"/>
            <p14:sldId id="262"/>
            <p14:sldId id="263"/>
            <p14:sldId id="273"/>
            <p14:sldId id="274"/>
            <p14:sldId id="275"/>
            <p14:sldId id="267"/>
            <p14:sldId id="272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29" autoAdjust="0"/>
  </p:normalViewPr>
  <p:slideViewPr>
    <p:cSldViewPr>
      <p:cViewPr>
        <p:scale>
          <a:sx n="100" d="100"/>
          <a:sy n="100" d="100"/>
        </p:scale>
        <p:origin x="-153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1EB7-4FBF-452F-A584-513891E747BF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D7EE5-6EE0-4698-B664-03522F34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D7EE5-6EE0-4698-B664-03522F34E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6DAF-EE2B-4BC9-ADD6-A4876DC704EE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5281-94DD-49E9-86DA-433C90A95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image" Target="../media/image118.emf"/><Relationship Id="rId7" Type="http://schemas.openxmlformats.org/officeDocument/2006/relationships/image" Target="../media/image1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emf"/><Relationship Id="rId11" Type="http://schemas.openxmlformats.org/officeDocument/2006/relationships/image" Target="../media/image128.emf"/><Relationship Id="rId5" Type="http://schemas.openxmlformats.org/officeDocument/2006/relationships/image" Target="../media/image122.emf"/><Relationship Id="rId10" Type="http://schemas.openxmlformats.org/officeDocument/2006/relationships/image" Target="../media/image127.emf"/><Relationship Id="rId4" Type="http://schemas.openxmlformats.org/officeDocument/2006/relationships/image" Target="../media/image119.emf"/><Relationship Id="rId9" Type="http://schemas.openxmlformats.org/officeDocument/2006/relationships/image" Target="../media/image1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image" Target="../media/image139.emf"/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emf"/><Relationship Id="rId11" Type="http://schemas.openxmlformats.org/officeDocument/2006/relationships/image" Target="../media/image137.emf"/><Relationship Id="rId5" Type="http://schemas.openxmlformats.org/officeDocument/2006/relationships/image" Target="../media/image131.emf"/><Relationship Id="rId10" Type="http://schemas.openxmlformats.org/officeDocument/2006/relationships/image" Target="../media/image136.emf"/><Relationship Id="rId4" Type="http://schemas.openxmlformats.org/officeDocument/2006/relationships/image" Target="../media/image130.emf"/><Relationship Id="rId9" Type="http://schemas.openxmlformats.org/officeDocument/2006/relationships/image" Target="../media/image1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36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Relationship Id="rId9" Type="http://schemas.openxmlformats.org/officeDocument/2006/relationships/image" Target="../media/image1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41.emf"/><Relationship Id="rId7" Type="http://schemas.openxmlformats.org/officeDocument/2006/relationships/image" Target="../media/image1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10" Type="http://schemas.openxmlformats.org/officeDocument/2006/relationships/image" Target="../media/image140.emf"/><Relationship Id="rId4" Type="http://schemas.openxmlformats.org/officeDocument/2006/relationships/image" Target="../media/image142.emf"/><Relationship Id="rId9" Type="http://schemas.openxmlformats.org/officeDocument/2006/relationships/image" Target="../media/image1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3" Type="http://schemas.openxmlformats.org/officeDocument/2006/relationships/image" Target="../media/image148.emf"/><Relationship Id="rId7" Type="http://schemas.openxmlformats.org/officeDocument/2006/relationships/image" Target="../media/image1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emf"/><Relationship Id="rId5" Type="http://schemas.openxmlformats.org/officeDocument/2006/relationships/image" Target="../media/image150.emf"/><Relationship Id="rId10" Type="http://schemas.openxmlformats.org/officeDocument/2006/relationships/image" Target="../media/image155.emf"/><Relationship Id="rId4" Type="http://schemas.openxmlformats.org/officeDocument/2006/relationships/image" Target="../media/image149.png"/><Relationship Id="rId9" Type="http://schemas.openxmlformats.org/officeDocument/2006/relationships/image" Target="../media/image15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39.emf"/><Relationship Id="rId7" Type="http://schemas.openxmlformats.org/officeDocument/2006/relationships/image" Target="../media/image45.png"/><Relationship Id="rId12" Type="http://schemas.openxmlformats.org/officeDocument/2006/relationships/image" Target="../media/image49.emf"/><Relationship Id="rId17" Type="http://schemas.openxmlformats.org/officeDocument/2006/relationships/image" Target="../media/image54.emf"/><Relationship Id="rId2" Type="http://schemas.openxmlformats.org/officeDocument/2006/relationships/image" Target="../media/image41.emf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image" Target="../media/image48.emf"/><Relationship Id="rId5" Type="http://schemas.openxmlformats.org/officeDocument/2006/relationships/image" Target="../media/image43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2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18" Type="http://schemas.openxmlformats.org/officeDocument/2006/relationships/image" Target="../media/image68.emf"/><Relationship Id="rId26" Type="http://schemas.openxmlformats.org/officeDocument/2006/relationships/image" Target="../media/image74.emf"/><Relationship Id="rId3" Type="http://schemas.openxmlformats.org/officeDocument/2006/relationships/image" Target="../media/image53.emf"/><Relationship Id="rId21" Type="http://schemas.openxmlformats.org/officeDocument/2006/relationships/image" Target="../media/image41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17" Type="http://schemas.openxmlformats.org/officeDocument/2006/relationships/image" Target="../media/image67.emf"/><Relationship Id="rId25" Type="http://schemas.openxmlformats.org/officeDocument/2006/relationships/image" Target="../media/image73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emf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24" Type="http://schemas.openxmlformats.org/officeDocument/2006/relationships/image" Target="../media/image18.emf"/><Relationship Id="rId5" Type="http://schemas.openxmlformats.org/officeDocument/2006/relationships/image" Target="../media/image55.emf"/><Relationship Id="rId15" Type="http://schemas.openxmlformats.org/officeDocument/2006/relationships/image" Target="../media/image65.emf"/><Relationship Id="rId23" Type="http://schemas.openxmlformats.org/officeDocument/2006/relationships/image" Target="../media/image72.emf"/><Relationship Id="rId10" Type="http://schemas.openxmlformats.org/officeDocument/2006/relationships/image" Target="../media/image60.emf"/><Relationship Id="rId19" Type="http://schemas.openxmlformats.org/officeDocument/2006/relationships/image" Target="../media/image69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Relationship Id="rId14" Type="http://schemas.openxmlformats.org/officeDocument/2006/relationships/image" Target="../media/image64.emf"/><Relationship Id="rId22" Type="http://schemas.openxmlformats.org/officeDocument/2006/relationships/image" Target="../media/image71.emf"/><Relationship Id="rId27" Type="http://schemas.openxmlformats.org/officeDocument/2006/relationships/image" Target="../media/image7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80.emf"/><Relationship Id="rId3" Type="http://schemas.openxmlformats.org/officeDocument/2006/relationships/image" Target="../media/image60.emf"/><Relationship Id="rId7" Type="http://schemas.openxmlformats.org/officeDocument/2006/relationships/image" Target="../media/image18.emf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emf"/><Relationship Id="rId11" Type="http://schemas.openxmlformats.org/officeDocument/2006/relationships/image" Target="../media/image78.emf"/><Relationship Id="rId5" Type="http://schemas.openxmlformats.org/officeDocument/2006/relationships/image" Target="../media/image74.emf"/><Relationship Id="rId10" Type="http://schemas.openxmlformats.org/officeDocument/2006/relationships/image" Target="../media/image20.emf"/><Relationship Id="rId4" Type="http://schemas.openxmlformats.org/officeDocument/2006/relationships/image" Target="../media/image76.emf"/><Relationship Id="rId9" Type="http://schemas.openxmlformats.org/officeDocument/2006/relationships/image" Target="../media/image77.emf"/><Relationship Id="rId14" Type="http://schemas.openxmlformats.org/officeDocument/2006/relationships/image" Target="../media/image8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91.emf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12" Type="http://schemas.openxmlformats.org/officeDocument/2006/relationships/image" Target="../media/image90.emf"/><Relationship Id="rId17" Type="http://schemas.openxmlformats.org/officeDocument/2006/relationships/image" Target="../media/image9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11" Type="http://schemas.openxmlformats.org/officeDocument/2006/relationships/image" Target="../media/image89.emf"/><Relationship Id="rId5" Type="http://schemas.openxmlformats.org/officeDocument/2006/relationships/image" Target="../media/image84.emf"/><Relationship Id="rId15" Type="http://schemas.openxmlformats.org/officeDocument/2006/relationships/image" Target="../media/image93.emf"/><Relationship Id="rId10" Type="http://schemas.openxmlformats.org/officeDocument/2006/relationships/image" Target="../media/image88.emf"/><Relationship Id="rId4" Type="http://schemas.openxmlformats.org/officeDocument/2006/relationships/image" Target="../media/image83.emf"/><Relationship Id="rId9" Type="http://schemas.openxmlformats.org/officeDocument/2006/relationships/image" Target="../media/image87.emf"/><Relationship Id="rId14" Type="http://schemas.openxmlformats.org/officeDocument/2006/relationships/image" Target="../media/image9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image" Target="../media/image106.emf"/><Relationship Id="rId18" Type="http://schemas.openxmlformats.org/officeDocument/2006/relationships/image" Target="../media/image111.emf"/><Relationship Id="rId26" Type="http://schemas.openxmlformats.org/officeDocument/2006/relationships/image" Target="../media/image119.emf"/><Relationship Id="rId3" Type="http://schemas.openxmlformats.org/officeDocument/2006/relationships/image" Target="../media/image96.emf"/><Relationship Id="rId21" Type="http://schemas.openxmlformats.org/officeDocument/2006/relationships/image" Target="../media/image114.emf"/><Relationship Id="rId7" Type="http://schemas.openxmlformats.org/officeDocument/2006/relationships/image" Target="../media/image100.emf"/><Relationship Id="rId12" Type="http://schemas.openxmlformats.org/officeDocument/2006/relationships/image" Target="../media/image105.emf"/><Relationship Id="rId17" Type="http://schemas.openxmlformats.org/officeDocument/2006/relationships/image" Target="../media/image110.emf"/><Relationship Id="rId25" Type="http://schemas.openxmlformats.org/officeDocument/2006/relationships/image" Target="../media/image118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9.emf"/><Relationship Id="rId20" Type="http://schemas.openxmlformats.org/officeDocument/2006/relationships/image" Target="../media/image1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emf"/><Relationship Id="rId11" Type="http://schemas.openxmlformats.org/officeDocument/2006/relationships/image" Target="../media/image104.emf"/><Relationship Id="rId24" Type="http://schemas.openxmlformats.org/officeDocument/2006/relationships/image" Target="../media/image117.emf"/><Relationship Id="rId5" Type="http://schemas.openxmlformats.org/officeDocument/2006/relationships/image" Target="../media/image98.emf"/><Relationship Id="rId15" Type="http://schemas.openxmlformats.org/officeDocument/2006/relationships/image" Target="../media/image108.emf"/><Relationship Id="rId23" Type="http://schemas.openxmlformats.org/officeDocument/2006/relationships/image" Target="../media/image116.emf"/><Relationship Id="rId28" Type="http://schemas.openxmlformats.org/officeDocument/2006/relationships/image" Target="../media/image121.emf"/><Relationship Id="rId10" Type="http://schemas.openxmlformats.org/officeDocument/2006/relationships/image" Target="../media/image103.emf"/><Relationship Id="rId19" Type="http://schemas.openxmlformats.org/officeDocument/2006/relationships/image" Target="../media/image112.emf"/><Relationship Id="rId4" Type="http://schemas.openxmlformats.org/officeDocument/2006/relationships/image" Target="../media/image97.emf"/><Relationship Id="rId9" Type="http://schemas.openxmlformats.org/officeDocument/2006/relationships/image" Target="../media/image102.emf"/><Relationship Id="rId14" Type="http://schemas.openxmlformats.org/officeDocument/2006/relationships/image" Target="../media/image107.emf"/><Relationship Id="rId22" Type="http://schemas.openxmlformats.org/officeDocument/2006/relationships/image" Target="../media/image115.emf"/><Relationship Id="rId27" Type="http://schemas.openxmlformats.org/officeDocument/2006/relationships/image" Target="../media/image1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Second Chern number and its physical consequences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TRI topological insulators based on lattice Dirac models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1002268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continuum Dirac model in (4+1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 dimensions is expressed as</a:t>
            </a:r>
          </a:p>
        </p:txBody>
      </p:sp>
      <p:pic>
        <p:nvPicPr>
          <p:cNvPr id="4098" name="Picture 2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267"/>
            <a:ext cx="3556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38200" y="162800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the above model bears superficial resemblance to (3+1)-d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relativistic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Dirac model. Here we don’t need a “5-vector” since we don’t require Lorentz invariance. The gamma matrices satisfy the Clifford algebra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893758"/>
            <a:ext cx="1154112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8200" y="2009001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lattice (tight-binding) version of this model is written as</a:t>
            </a:r>
          </a:p>
        </p:txBody>
      </p:sp>
      <p:pic>
        <p:nvPicPr>
          <p:cNvPr id="4100" name="Picture 4" descr="C:\Users\Tejas\Desktop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8623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jas\Desktop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6812"/>
            <a:ext cx="64135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6812"/>
            <a:ext cx="223837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38200" y="27432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 get 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-space we do the same old Wannier to Bloch transformation defined by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755900"/>
            <a:ext cx="1173162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13163"/>
            <a:ext cx="5781675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9" y="4392613"/>
            <a:ext cx="8231188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" y="3124200"/>
            <a:ext cx="7897019" cy="512763"/>
            <a:chOff x="685800" y="3241675"/>
            <a:chExt cx="7897019" cy="512763"/>
          </a:xfrm>
        </p:grpSpPr>
        <p:pic>
          <p:nvPicPr>
            <p:cNvPr id="4107" name="Picture 11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5800" y="3241676"/>
              <a:ext cx="4984750" cy="51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1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1577"/>
            <a:stretch/>
          </p:blipFill>
          <p:spPr bwMode="auto">
            <a:xfrm>
              <a:off x="5670550" y="3241675"/>
              <a:ext cx="2912269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1" name="Picture 15" descr="C:\Users\Tejas\Desktop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9" y="5389563"/>
            <a:ext cx="7451726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2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topological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 of time-reversal invariant insulators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9144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Expression from last slide: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5600" y="787122"/>
            <a:ext cx="2991756" cy="592138"/>
            <a:chOff x="762000" y="5562600"/>
            <a:chExt cx="2991756" cy="592138"/>
          </a:xfrm>
        </p:grpSpPr>
        <p:pic>
          <p:nvPicPr>
            <p:cNvPr id="90" name="Picture 33" descr="C:\Users\Tejas\Downloads\CodeCogsEqn.e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9"/>
            <a:stretch/>
          </p:blipFill>
          <p:spPr bwMode="auto">
            <a:xfrm>
              <a:off x="1752600" y="5715000"/>
              <a:ext cx="2001156" cy="39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30" descr="C:\Users\Tejas\Downloads\CodeCogsEqn.em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69"/>
            <a:stretch/>
          </p:blipFill>
          <p:spPr bwMode="auto">
            <a:xfrm>
              <a:off x="762000" y="5562600"/>
              <a:ext cx="1059180" cy="592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838200" y="12470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Now,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write the Berry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phase gauge vector of the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systems as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34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2360612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1" y="1600200"/>
            <a:ext cx="4024313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5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1" y="1981200"/>
            <a:ext cx="3470275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8200" y="25424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other words, they are equivalent up to a gauge transformation, i.e.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37" descr="C:\Users\Tejas\Downloads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19" y="2819399"/>
            <a:ext cx="2439988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8" descr="C:\Users\Tejas\Downloads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9" y="3248799"/>
            <a:ext cx="1782763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38200" y="29718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Therefore, we can say that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8200" y="34290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Then we have effectively shown that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16" descr="C:\Users\Tejas\Downloads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705999"/>
            <a:ext cx="2489200" cy="1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838200" y="4277142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4+1 D Dirac model, there are |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]| nodal points (of the spectrum) in the 3D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zone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If there exist a nodal point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which is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time-reversal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 then it has a nodal partner (-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topologically nontrivial insulator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]| is odd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Then number of nodes at the 8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time-reversal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 points (in 3D)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have odd number of spectral nodes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7" t="7894" r="2750" b="21281"/>
          <a:stretch/>
        </p:blipFill>
        <p:spPr bwMode="auto">
          <a:xfrm rot="16200000">
            <a:off x="5395430" y="2994645"/>
            <a:ext cx="2803704" cy="46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838199" y="3962400"/>
            <a:ext cx="388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Consequences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this topological quantum number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8201" y="2743200"/>
            <a:ext cx="40644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Hall conductance carried by a Dirac fermion is well-defined only when the fermion mass is non-vanishing, so that a gap 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opened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If the surface (initially) has 2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+1 Dirac cones. Breaking time-reversal symmetry on the surface gives the following Hall conductance from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Dirac cone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explicitly see this in the model: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Then the Dirac Hamiltonian looks like: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45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-nontrivial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insulators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199" y="914400"/>
            <a:ext cx="8229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non-trivial insulator has a magnetoelectric polarization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1/2 mod 1; the effective action of the bulk system should be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1/2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ℤ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quantized (and independent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for compact space-time; hence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unphysical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open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boundaries consider semi-infinite nontrivial insulator occupying the space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≤ 0; the rest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(z &gt; 0)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vacuum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action for all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ℝ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1/2 mod 1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&lt; 0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0 mod 1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&gt; 0, we have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domain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wall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carries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quantum Hall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effect</a:t>
            </a:r>
          </a:p>
        </p:txBody>
      </p:sp>
      <p:pic>
        <p:nvPicPr>
          <p:cNvPr id="12290" name="Picture 2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26781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4427219"/>
            <a:ext cx="23177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Tejas\Desktop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42" y="2057400"/>
            <a:ext cx="261143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Tejas\Desktop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54" y="2362200"/>
            <a:ext cx="1490663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363118"/>
            <a:ext cx="1693862" cy="1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54156"/>
            <a:ext cx="2312988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14228" r="52311" b="61032"/>
          <a:stretch/>
        </p:blipFill>
        <p:spPr bwMode="auto">
          <a:xfrm rot="16200000">
            <a:off x="5074906" y="2643805"/>
            <a:ext cx="1611184" cy="195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38482" r="52311" b="33081"/>
          <a:stretch/>
        </p:blipFill>
        <p:spPr bwMode="auto">
          <a:xfrm rot="16200000">
            <a:off x="7138260" y="2459672"/>
            <a:ext cx="1611184" cy="22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219200" y="4896585"/>
            <a:ext cx="6738146" cy="1351815"/>
            <a:chOff x="1219200" y="1745397"/>
            <a:chExt cx="6738146" cy="1351815"/>
          </a:xfrm>
        </p:grpSpPr>
        <p:pic>
          <p:nvPicPr>
            <p:cNvPr id="23" name="Picture 3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5"/>
            <a:stretch/>
          </p:blipFill>
          <p:spPr bwMode="auto">
            <a:xfrm>
              <a:off x="1219200" y="1745397"/>
              <a:ext cx="3733799" cy="474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697831" y="2186784"/>
              <a:ext cx="6259515" cy="474663"/>
              <a:chOff x="1871660" y="2198684"/>
              <a:chExt cx="6259515" cy="474663"/>
            </a:xfrm>
          </p:grpSpPr>
          <p:pic>
            <p:nvPicPr>
              <p:cNvPr id="26" name="Picture 4" descr="C:\Users\Tejas\Desktop\CodeCogsEqn.emf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537" y="2267743"/>
                <a:ext cx="6116638" cy="403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 descr="C:\Users\Tejas\Desktop\CodeCogsEqn.emf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577"/>
              <a:stretch/>
            </p:blipFill>
            <p:spPr bwMode="auto">
              <a:xfrm>
                <a:off x="1871660" y="2198684"/>
                <a:ext cx="171450" cy="474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5" descr="C:\Users\Tejas\Desktop\CodeCogsEqn.em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406" y="2693987"/>
              <a:ext cx="2435225" cy="403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524000" y="4857750"/>
            <a:ext cx="6973093" cy="952506"/>
            <a:chOff x="1524000" y="4857750"/>
            <a:chExt cx="6973093" cy="952506"/>
          </a:xfrm>
        </p:grpSpPr>
        <p:sp>
          <p:nvSpPr>
            <p:cNvPr id="28" name="Rectangle 27"/>
            <p:cNvSpPr/>
            <p:nvPr/>
          </p:nvSpPr>
          <p:spPr>
            <a:xfrm>
              <a:off x="1524000" y="4857750"/>
              <a:ext cx="6433346" cy="952506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2301" name="Picture 13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01"/>
            <a:stretch/>
          </p:blipFill>
          <p:spPr bwMode="auto">
            <a:xfrm>
              <a:off x="8266907" y="5264947"/>
              <a:ext cx="230186" cy="13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>
              <a:stCxn id="12301" idx="1"/>
              <a:endCxn id="28" idx="3"/>
            </p:cNvCxnSpPr>
            <p:nvPr/>
          </p:nvCxnSpPr>
          <p:spPr>
            <a:xfrm flipH="1">
              <a:off x="7957346" y="5334003"/>
              <a:ext cx="30956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874836" y="5845175"/>
            <a:ext cx="2770744" cy="541337"/>
            <a:chOff x="1874836" y="5845175"/>
            <a:chExt cx="2770744" cy="541337"/>
          </a:xfrm>
        </p:grpSpPr>
        <p:pic>
          <p:nvPicPr>
            <p:cNvPr id="30" name="Picture 13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73"/>
            <a:stretch/>
          </p:blipFill>
          <p:spPr bwMode="auto">
            <a:xfrm>
              <a:off x="4422220" y="6248400"/>
              <a:ext cx="223360" cy="13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874836" y="5845175"/>
              <a:ext cx="2316163" cy="4556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10" name="Straight Arrow Connector 9"/>
            <p:cNvCxnSpPr>
              <a:stCxn id="30" idx="1"/>
              <a:endCxn id="25" idx="3"/>
            </p:cNvCxnSpPr>
            <p:nvPr/>
          </p:nvCxnSpPr>
          <p:spPr>
            <a:xfrm flipH="1" flipV="1">
              <a:off x="4161631" y="6046788"/>
              <a:ext cx="260589" cy="27066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1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45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-nontrivial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insulators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199" y="914400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Recall Dirac Hamiltonian from last slide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1143000"/>
            <a:ext cx="7277893" cy="1528762"/>
            <a:chOff x="1219200" y="2819400"/>
            <a:chExt cx="7277893" cy="1528762"/>
          </a:xfrm>
        </p:grpSpPr>
        <p:grpSp>
          <p:nvGrpSpPr>
            <p:cNvPr id="26" name="Group 25"/>
            <p:cNvGrpSpPr/>
            <p:nvPr/>
          </p:nvGrpSpPr>
          <p:grpSpPr>
            <a:xfrm>
              <a:off x="1219200" y="2858235"/>
              <a:ext cx="6738146" cy="1351815"/>
              <a:chOff x="1219200" y="1745397"/>
              <a:chExt cx="6738146" cy="1351815"/>
            </a:xfrm>
          </p:grpSpPr>
          <p:pic>
            <p:nvPicPr>
              <p:cNvPr id="27" name="Picture 3" descr="C:\Users\Tejas\Desktop\CodeCogsEqn.em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85"/>
              <a:stretch/>
            </p:blipFill>
            <p:spPr bwMode="auto">
              <a:xfrm>
                <a:off x="1219200" y="1745397"/>
                <a:ext cx="3733799" cy="474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1697831" y="2186784"/>
                <a:ext cx="6259515" cy="474663"/>
                <a:chOff x="1871660" y="2198684"/>
                <a:chExt cx="6259515" cy="474663"/>
              </a:xfrm>
            </p:grpSpPr>
            <p:pic>
              <p:nvPicPr>
                <p:cNvPr id="30" name="Picture 4" descr="C:\Users\Tejas\Desktop\CodeCogsEqn.em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4537" y="2267743"/>
                  <a:ext cx="6116638" cy="4032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" descr="C:\Users\Tejas\Desktop\CodeCogsEqn.em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577"/>
                <a:stretch/>
              </p:blipFill>
              <p:spPr bwMode="auto">
                <a:xfrm>
                  <a:off x="1871660" y="2198684"/>
                  <a:ext cx="171450" cy="4746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9" name="Picture 5" descr="C:\Users\Tejas\Desktop\CodeCogsEqn.e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6406" y="2693987"/>
                <a:ext cx="2435225" cy="403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524000" y="2819400"/>
              <a:ext cx="6973093" cy="952506"/>
              <a:chOff x="1524000" y="4857750"/>
              <a:chExt cx="6973093" cy="95250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24000" y="4857750"/>
                <a:ext cx="6433346" cy="95250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4" name="Picture 13" descr="C:\Users\Tejas\Desktop\CodeCogsEqn.emf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101"/>
              <a:stretch/>
            </p:blipFill>
            <p:spPr bwMode="auto">
              <a:xfrm>
                <a:off x="8266907" y="5264947"/>
                <a:ext cx="230186" cy="13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5" name="Straight Arrow Connector 34"/>
              <p:cNvCxnSpPr>
                <a:stCxn id="34" idx="1"/>
                <a:endCxn id="33" idx="3"/>
              </p:cNvCxnSpPr>
              <p:nvPr/>
            </p:nvCxnSpPr>
            <p:spPr>
              <a:xfrm flipH="1">
                <a:off x="7957346" y="5334003"/>
                <a:ext cx="309561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874836" y="3806825"/>
              <a:ext cx="2770744" cy="541337"/>
              <a:chOff x="1874836" y="5845175"/>
              <a:chExt cx="2770744" cy="541337"/>
            </a:xfrm>
          </p:grpSpPr>
          <p:pic>
            <p:nvPicPr>
              <p:cNvPr id="38" name="Picture 13" descr="C:\Users\Tejas\Desktop\CodeCogsEqn.emf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73"/>
              <a:stretch/>
            </p:blipFill>
            <p:spPr bwMode="auto">
              <a:xfrm>
                <a:off x="4422220" y="6248400"/>
                <a:ext cx="223360" cy="13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1874836" y="5845175"/>
                <a:ext cx="2316163" cy="45561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cxnSp>
            <p:nvCxnSpPr>
              <p:cNvPr id="40" name="Straight Arrow Connector 39"/>
              <p:cNvCxnSpPr>
                <a:stCxn id="38" idx="1"/>
                <a:endCxn id="29" idx="3"/>
              </p:cNvCxnSpPr>
              <p:nvPr/>
            </p:nvCxnSpPr>
            <p:spPr>
              <a:xfrm flipH="1" flipV="1">
                <a:off x="4161631" y="5970588"/>
                <a:ext cx="260589" cy="34686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838200" y="2662535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Under a time-reversal transformation,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even and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1,2,3,4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odd; in other words only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respects time-reversal symmetry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Recall second Chern number for this model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04" y="3098273"/>
            <a:ext cx="2363787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4230469"/>
            <a:ext cx="8229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-4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&lt; -2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we have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1. It can be shown that for 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0, the region -4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&lt; 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adiabatically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connected to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→ 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∞ such that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can be noted that {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} = 0 in the bulk and on the surface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surface Hamiltonian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can be written 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Since the only thing that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anticommutes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with this above surface Hamiltonian, the surface Hamiltonian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summary, the effect of a time-reversal symmetry breaking term on the surface is to assign a mass to the Dirac fermions which determines the winding direction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domain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 analogous Chern number, that can evaluate the winding, can be defined as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)], where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the T-breaking field. The surface action, in terms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)], can be written as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10" descr="C:\Users\Tejas\Desktop\CodeCogsEqn.em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0"/>
          <a:stretch/>
        </p:blipFill>
        <p:spPr bwMode="auto">
          <a:xfrm>
            <a:off x="4267200" y="4876800"/>
            <a:ext cx="1228725" cy="1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26844"/>
            <a:ext cx="1693862" cy="1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00688"/>
            <a:ext cx="3327400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45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-nontrivial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insulators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1143000"/>
            <a:ext cx="4824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ferromagnet-topological insulator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heterostructure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pointing of the magnetization is given 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the first (parallel) case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second (antiparallel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Then 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Using this expression the currents on the top and bottom surfaces can be determined and are indicated for the two cases by (horizontal) blue 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antiparallel magnetization leads to a vanishing net Hall conductance, while the parallel magnetization leads to </a:t>
            </a:r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top-down view of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device, to measure this quantum Hall effect, can be seen in the bottom left figure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the case of parallel magnetization,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trapping of the chiral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edge states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side surfaces of the topological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insulator can be seen in the 3D view in the bottom right figure; these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carry the quantized Hall current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849868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 Magnetization-induced QH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13792" r="13309" b="57448"/>
          <a:stretch/>
        </p:blipFill>
        <p:spPr bwMode="auto">
          <a:xfrm rot="16200000">
            <a:off x="5864366" y="617100"/>
            <a:ext cx="1560727" cy="15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58989" r="13309" b="12171"/>
          <a:stretch/>
        </p:blipFill>
        <p:spPr bwMode="auto">
          <a:xfrm rot="16200000">
            <a:off x="7447995" y="593331"/>
            <a:ext cx="1507111" cy="155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r="54704" b="54770"/>
          <a:stretch/>
        </p:blipFill>
        <p:spPr bwMode="auto">
          <a:xfrm rot="16200000">
            <a:off x="5651285" y="2122863"/>
            <a:ext cx="1748271" cy="172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57048" r="57997" b="11024"/>
          <a:stretch/>
        </p:blipFill>
        <p:spPr bwMode="auto">
          <a:xfrm rot="16200000">
            <a:off x="7428894" y="2122318"/>
            <a:ext cx="1545315" cy="172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2822"/>
            <a:ext cx="176212" cy="1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Tejas\Desktop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1" y="1728786"/>
            <a:ext cx="550862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Tejas\Desktop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547811"/>
            <a:ext cx="677862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547812"/>
            <a:ext cx="5429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7" y="1728787"/>
            <a:ext cx="5429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7628"/>
            <a:ext cx="627062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9761"/>
            <a:ext cx="1030288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38200" y="40664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Recall, in a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-breaking field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surface Chern-Simons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action:</a:t>
            </a:r>
          </a:p>
        </p:txBody>
      </p:sp>
      <p:pic>
        <p:nvPicPr>
          <p:cNvPr id="11280" name="Picture 16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038600"/>
            <a:ext cx="3327400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82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Although the Hall conductance of the two surfaces are the same in the global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basis, they are opposite in the local basis defined with respect to the normal vector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4800600"/>
            <a:ext cx="8142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corresponds to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)] + 1/2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±1/2 for the top and bottom surfaces respectively.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Drawing closer analogy to the integer quantum Hall effect (IQHE), we could alternatively say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)] = 0 (-1) for the top (botto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surface; i.e. there exists a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domain wall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between two adjacent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plateaux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 IQHE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domain wall will trap a chiral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Fermi liquid which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responsible for the net Hall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in general there will also be other non-chiral states on this side surface; they are irrelevant since only one chiral edge state is protected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Conditions for observing this type of quantum Hall: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/>
              <a:t>≪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(magnetization-induced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gap),  (ii) chemical potential lies in the bulk gap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is this special type of quantum Hall a topological phase or symmetry-protected topological phase?</a:t>
            </a:r>
          </a:p>
        </p:txBody>
      </p:sp>
    </p:spTree>
    <p:extLst>
      <p:ext uri="{BB962C8B-B14F-4D97-AF65-F5344CB8AC3E}">
        <p14:creationId xmlns:p14="http://schemas.microsoft.com/office/powerpoint/2010/main" val="4025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r="22203" b="46369"/>
          <a:stretch/>
        </p:blipFill>
        <p:spPr bwMode="auto">
          <a:xfrm rot="16200000">
            <a:off x="6987832" y="2156169"/>
            <a:ext cx="1743342" cy="21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45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-nontrivial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insulators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1143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is the rotation of polarization of light by a certain angle 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B𝒱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tune polarization by tuning the applied magnetic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Perhaps the same can be accomplished with external electric fields by exploiting TME in a medium with nonzero </a:t>
            </a:r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Electric fields are, in general, easier to generate than magnetic fields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Recall that the total action of the electromagnetic field including the topological term is given by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849868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Low-frequency Faraday rotation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14" y="76200"/>
            <a:ext cx="3201686" cy="239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Tejas\Desktop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1474"/>
            <a:ext cx="5695950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2882205"/>
            <a:ext cx="607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However, the effective theory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applies in the low-energy limit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/>
              <a:t>≪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gap of the surface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Assuming a 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FM-TI 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interface at </a:t>
            </a:r>
            <a:r>
              <a:rPr lang="it-IT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= 0,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incident, linearly-polarized light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either region can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be written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 (primed variables belong to the TI):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Tejas\Desktop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967038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4045803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terms 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action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contribute unconventional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boundary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conditions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0 given by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etc.) 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4309614"/>
            <a:ext cx="2847975" cy="398462"/>
            <a:chOff x="1371600" y="4309614"/>
            <a:chExt cx="2847975" cy="398462"/>
          </a:xfrm>
        </p:grpSpPr>
        <p:pic>
          <p:nvPicPr>
            <p:cNvPr id="10246" name="Picture 6" descr="C:\Users\Tejas\Desktop\CodeCogsEqn.e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309614"/>
              <a:ext cx="59055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7" descr="C:\Users\Tejas\Desktop\CodeCogsEqn.em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371526"/>
              <a:ext cx="2847975" cy="33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838200" y="46482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Solving the above equations simultaneously we get: 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4594988"/>
            <a:ext cx="2370138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7413"/>
            <a:ext cx="2379663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8200" y="49530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By simple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algebra the polarization plane rotated by an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angle is given by 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5638800"/>
            <a:ext cx="809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typical values of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(and </a:t>
            </a:r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~ 1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1/2) we get EM frequency </a:t>
            </a:r>
            <a:r>
              <a:rPr lang="en-US" sz="1200" dirty="0" smtClean="0"/>
              <a:t>≪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2.4 THz, which is in the far infrared or microwave 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principle, it is possible to find a topological insulator with a larger gap which can support an accurate measurement of Faraday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rotation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Second Chern number and its physical consequences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TRI topological insulators based on lattice Dirac models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914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 get 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-space we do the same old Wannier to Bloch transformation defined by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927100"/>
            <a:ext cx="1173162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5781675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Tejas\Desktop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9" y="2508250"/>
            <a:ext cx="8231188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" y="1239837"/>
            <a:ext cx="7897019" cy="512763"/>
            <a:chOff x="685800" y="3241675"/>
            <a:chExt cx="7897019" cy="512763"/>
          </a:xfrm>
        </p:grpSpPr>
        <p:pic>
          <p:nvPicPr>
            <p:cNvPr id="4107" name="Picture 11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5800" y="3241676"/>
              <a:ext cx="4984750" cy="51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1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1577"/>
            <a:stretch/>
          </p:blipFill>
          <p:spPr bwMode="auto">
            <a:xfrm>
              <a:off x="5670550" y="3241675"/>
              <a:ext cx="2912269" cy="51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1" name="Picture 15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9" y="3505200"/>
            <a:ext cx="7451726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201238" y="3429000"/>
            <a:ext cx="5827544" cy="1131295"/>
            <a:chOff x="2201238" y="3429000"/>
            <a:chExt cx="5827544" cy="1131295"/>
          </a:xfrm>
        </p:grpSpPr>
        <p:sp>
          <p:nvSpPr>
            <p:cNvPr id="3" name="Rectangle 2"/>
            <p:cNvSpPr/>
            <p:nvPr/>
          </p:nvSpPr>
          <p:spPr>
            <a:xfrm>
              <a:off x="3248818" y="3429000"/>
              <a:ext cx="1170782" cy="609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3489960"/>
              <a:ext cx="1170782" cy="609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1238" y="3950695"/>
              <a:ext cx="1170782" cy="609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72020" y="4038600"/>
            <a:ext cx="3485980" cy="750094"/>
            <a:chOff x="3372020" y="4038600"/>
            <a:chExt cx="3485980" cy="750094"/>
          </a:xfrm>
        </p:grpSpPr>
        <p:grpSp>
          <p:nvGrpSpPr>
            <p:cNvPr id="5" name="Group 4"/>
            <p:cNvGrpSpPr/>
            <p:nvPr/>
          </p:nvGrpSpPr>
          <p:grpSpPr>
            <a:xfrm>
              <a:off x="4533899" y="4307682"/>
              <a:ext cx="1485901" cy="481012"/>
              <a:chOff x="4533899" y="4307682"/>
              <a:chExt cx="1485901" cy="481012"/>
            </a:xfrm>
          </p:grpSpPr>
          <p:pic>
            <p:nvPicPr>
              <p:cNvPr id="5122" name="Picture 2" descr="C:\Users\Tejas\Desktop\CodeCogsEqn.em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4367213"/>
                <a:ext cx="1419225" cy="361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4533899" y="4307682"/>
                <a:ext cx="1485901" cy="4810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cxnSp>
          <p:nvCxnSpPr>
            <p:cNvPr id="8" name="Straight Arrow Connector 7"/>
            <p:cNvCxnSpPr>
              <a:stCxn id="24" idx="1"/>
            </p:cNvCxnSpPr>
            <p:nvPr/>
          </p:nvCxnSpPr>
          <p:spPr>
            <a:xfrm flipH="1" flipV="1">
              <a:off x="3372020" y="4255496"/>
              <a:ext cx="1161879" cy="29269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52959" y="4038600"/>
              <a:ext cx="580941" cy="26908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19800" y="4099560"/>
              <a:ext cx="838200" cy="20812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8644" y="4876800"/>
            <a:ext cx="6584156" cy="520700"/>
            <a:chOff x="578644" y="4876800"/>
            <a:chExt cx="6584156" cy="520700"/>
          </a:xfrm>
        </p:grpSpPr>
        <p:pic>
          <p:nvPicPr>
            <p:cNvPr id="5123" name="Picture 3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7"/>
            <a:stretch/>
          </p:blipFill>
          <p:spPr bwMode="auto">
            <a:xfrm>
              <a:off x="578644" y="4876800"/>
              <a:ext cx="5138737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96" r="71826"/>
            <a:stretch/>
          </p:blipFill>
          <p:spPr bwMode="auto">
            <a:xfrm>
              <a:off x="5715000" y="4984750"/>
              <a:ext cx="14478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838200" y="5486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sum over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can be evaluated as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56" y="5507037"/>
            <a:ext cx="217328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429000" y="5441735"/>
            <a:ext cx="2209800" cy="48101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126" name="Picture 6" descr="C:\Users\Tejas\Desktop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72" y="5434012"/>
            <a:ext cx="30178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867399" y="5397500"/>
            <a:ext cx="3124201" cy="5243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71600" y="4798219"/>
            <a:ext cx="914400" cy="5968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33019" y="4867609"/>
            <a:ext cx="1562100" cy="5243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127" name="Picture 7" descr="C:\Users\Tejas\Desktop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6207125"/>
            <a:ext cx="407035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38200" y="59436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Diagonalized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Hamiltonian in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-space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4" grpId="0" animBg="1"/>
      <p:bldP spid="47" grpId="0" animBg="1"/>
      <p:bldP spid="48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Second Chern number and its physical consequences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TRI topological insulators based on lattice Dirac models</a:t>
            </a:r>
          </a:p>
        </p:txBody>
      </p:sp>
      <p:pic>
        <p:nvPicPr>
          <p:cNvPr id="5127" name="Picture 7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8" y="1143000"/>
            <a:ext cx="407035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38200" y="914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Diagonalized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Hamiltonian in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-space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1628001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This Hamiltonian can be written in the compact form</a:t>
            </a:r>
          </a:p>
        </p:txBody>
      </p:sp>
      <p:pic>
        <p:nvPicPr>
          <p:cNvPr id="6148" name="Picture 4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8" y="1905000"/>
            <a:ext cx="2681287" cy="3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53681" y="1854460"/>
            <a:ext cx="2644775" cy="420427"/>
            <a:chOff x="4053681" y="1854460"/>
            <a:chExt cx="2644775" cy="420427"/>
          </a:xfrm>
        </p:grpSpPr>
        <p:pic>
          <p:nvPicPr>
            <p:cNvPr id="6147" name="Picture 3" descr="C:\Users\Tejas\Desktop\CodeCogsEqn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243" y="1912937"/>
              <a:ext cx="2081213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Tejas\Desktop\CodeCogsEqn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681" y="1854460"/>
              <a:ext cx="427037" cy="36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0" name="Picture 6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13" y="1540928"/>
            <a:ext cx="2011362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3" y="2514600"/>
            <a:ext cx="6153151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38200" y="2237601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second Chern number can be written as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3" y="2971800"/>
            <a:ext cx="3433762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38200" y="3304401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terms of the compact Hamiltonian we get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9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8" y="3533775"/>
            <a:ext cx="39338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38200" y="3962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critical values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can be found as solutions to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 descr="C:\Users\Tejas\Desktop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8" y="3987800"/>
            <a:ext cx="1149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88818" y="3607186"/>
            <a:ext cx="2745582" cy="987425"/>
            <a:chOff x="5788818" y="3607186"/>
            <a:chExt cx="2745582" cy="987425"/>
          </a:xfrm>
        </p:grpSpPr>
        <p:pic>
          <p:nvPicPr>
            <p:cNvPr id="6154" name="Picture 10" descr="C:\Users\Tejas\Desktop\CodeCogsEqn.em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562" y="3607186"/>
              <a:ext cx="2255838" cy="987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" descr="C:\Users\Tejas\Desktop\CodeCogsEqn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818" y="3920717"/>
              <a:ext cx="427037" cy="36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838200" y="43389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function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 is a set of all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wavevectors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obtained from index permutations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wavevector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For example: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 descr="C:\Users\Tejas\Desktop\CodeCogsEqn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4" y="4800600"/>
            <a:ext cx="4357688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38200" y="49485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second Chern number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for the different regions in parameter space, separated by critical values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can be evaluated approximately near the critical points to give: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13" descr="C:\Users\Tejas\Desktop\CodeCogsEqn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8" y="5443538"/>
            <a:ext cx="2363787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/>
      <p:bldP spid="49" grpId="0"/>
      <p:bldP spid="51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38200" y="30480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 a hyper-cylinder we can define: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Effective action of (3+1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 insulators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02268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Hamiltonian of Dirac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model coupled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an external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(1) gauge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field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2075"/>
            <a:ext cx="4451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8288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special “Landau”-gauge configuration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satisfying: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912510"/>
            <a:ext cx="139223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0574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have translational invariance in 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direction;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a good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quantum number. Hamiltonian can be rewritten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3343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55670" y="2895600"/>
            <a:ext cx="4844299" cy="184150"/>
            <a:chOff x="1255670" y="2895600"/>
            <a:chExt cx="4844299" cy="18415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670" y="2895600"/>
              <a:ext cx="41386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 descr="C:\Users\Tejas\Desktop\CodeCogsEqn.em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90"/>
            <a:stretch/>
          </p:blipFill>
          <p:spPr bwMode="auto">
            <a:xfrm>
              <a:off x="5430002" y="2907506"/>
              <a:ext cx="209592" cy="14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6" t="1" r="54890" b="-2"/>
            <a:stretch/>
          </p:blipFill>
          <p:spPr bwMode="auto">
            <a:xfrm>
              <a:off x="5639594" y="2909887"/>
              <a:ext cx="460375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2987"/>
            <a:ext cx="67024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136900"/>
            <a:ext cx="1001712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8200" y="32766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Since different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are decoupled we obtain the (3+1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 model: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3990201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study the response properties of the (3+1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 system, the effective action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be defined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70" y="4230687"/>
            <a:ext cx="5580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35" y="4957763"/>
            <a:ext cx="323215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8200" y="4682351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Taylor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expand around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field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configuration: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Tejas\Desktop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60" y="4762501"/>
            <a:ext cx="17367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Tejas\Desktop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5063331"/>
            <a:ext cx="14954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109" y="5029309"/>
            <a:ext cx="1192464" cy="231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38200" y="5285601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coefficient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determined by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below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Feynman diagram</a:t>
            </a:r>
          </a:p>
        </p:txBody>
      </p:sp>
      <p:pic>
        <p:nvPicPr>
          <p:cNvPr id="2063" name="Picture 15" descr="C:\Users\Tejas\Desktop\CodeCogsEqn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65801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Tejas\Desktop\CodeCogsEqn.e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41" y="6100636"/>
            <a:ext cx="1270000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8" grpId="0"/>
      <p:bldP spid="10" grpId="0"/>
      <p:bldP spid="23" grpId="0"/>
      <p:bldP spid="24" grpId="0"/>
      <p:bldP spid="2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2660" r="3628" b="13903"/>
          <a:stretch/>
        </p:blipFill>
        <p:spPr bwMode="auto">
          <a:xfrm rot="16200000">
            <a:off x="6846408" y="1588608"/>
            <a:ext cx="1631948" cy="265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Effective action of (3+1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 insulators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02268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Copying coefficient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from last slide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5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1295400"/>
            <a:ext cx="65801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38200" y="1704201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If we define the 4-D Berry connection can be defined as: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755775"/>
            <a:ext cx="2270125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jas\Desktop\CodeCogsEqn (1)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783556"/>
            <a:ext cx="1311275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jas\Desktop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2209800"/>
            <a:ext cx="23018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8200" y="1932801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Then we can show that the above expression 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), in terms of Green functions, reduces to: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25657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equivalence of these two forms can be proved in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steps: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Derive an expression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showing adiabatic connection between the expression for arbitrary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and maximally degenerate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Explicit evaluation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using Green functions 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Topological invariance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under adiabatic deformations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8200" y="3533001"/>
                <a:ext cx="670560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Step I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Adiabatic connection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to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200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Any single particle Hamiltonian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) can 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US" sz="1200" dirty="0" err="1">
                    <a:latin typeface="Times New Roman" pitchFamily="18" charset="0"/>
                    <a:cs typeface="Times New Roman" pitchFamily="18" charset="0"/>
                  </a:rPr>
                  <a:t>diagonalized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  <a:b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where		                  and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With zero chemical potential, for an insulator with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full bands, the eigenvalues satisfy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cs typeface="Times New Roman" pitchFamily="18" charset="0"/>
                      </a:rPr>
                      <m:t>𝜖</m:t>
                    </m:r>
                  </m:oMath>
                </a14:m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[0,1] we can define the interpolation</a:t>
                </a:r>
                <a:b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and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Then we get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sz="1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We </a:t>
                </a: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obtain an adiabatic interpolation between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33001"/>
                <a:ext cx="6705600" cy="2492990"/>
              </a:xfrm>
              <a:prstGeom prst="rect">
                <a:avLst/>
              </a:prstGeom>
              <a:blipFill rotWithShape="1">
                <a:blip r:embed="rId7"/>
                <a:stretch>
                  <a:fillRect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77853"/>
            <a:ext cx="1575295" cy="1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2" y="3988038"/>
            <a:ext cx="2236788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3976132"/>
            <a:ext cx="244475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Tejas\Desktop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4343400"/>
            <a:ext cx="40100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Tejas\Desktop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2" y="4662487"/>
            <a:ext cx="322103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Tejas\Desktop\CodeCogsEqn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31" y="5076983"/>
            <a:ext cx="31877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Tejas\Desktop\CodeCogsEqn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5334000"/>
            <a:ext cx="4049712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Tejas\Desktop\CodeCogsEqn.e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2" y="5785644"/>
            <a:ext cx="3963988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Tejas\Desktop\CodeCogsEqn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5974556"/>
            <a:ext cx="347503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Tejas\Desktop\CodeCogsEqn.em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43" y="6143625"/>
            <a:ext cx="1538288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Effective action of (3+1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 insulators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914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Step II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Explicit evaluation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using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Green’s function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expression 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from step I: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Properties of “projection” operators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Green’s function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24" name="Picture 19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347503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9" y="1540669"/>
            <a:ext cx="1538288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ejas\Desktop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746918"/>
            <a:ext cx="26511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jas\Desktop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270793"/>
            <a:ext cx="23336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ejas\Desktop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1783555"/>
            <a:ext cx="1830387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2284411"/>
            <a:ext cx="12303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248400" y="685800"/>
            <a:ext cx="2803525" cy="213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175" name="Picture 7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53480"/>
            <a:ext cx="365125" cy="1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3" y="2057400"/>
            <a:ext cx="2784475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Tejas\Desktop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9" y="2451100"/>
            <a:ext cx="2768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Tejas\Desktop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1" y="2554287"/>
            <a:ext cx="1481137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Tejas\Desktop\CodeCogsEqn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81" y="3124200"/>
            <a:ext cx="71628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Tejas\Desktop\CodeCogsEqn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3" y="2895600"/>
            <a:ext cx="3894137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Tejas\Desktop\CodeCogsEqn.e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81" y="3366294"/>
            <a:ext cx="4967287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Tejas\Desktop\CodeCogsEqn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81" y="3581400"/>
            <a:ext cx="34417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Tejas\Desktop\CodeCogsEqn.em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8" y="3810000"/>
            <a:ext cx="4259262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Tejas\Desktop\CodeCogsEqn.em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8" y="4038600"/>
            <a:ext cx="217487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Tejas\Desktop\CodeCogsEqn.em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79" y="4267200"/>
            <a:ext cx="116205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C:\Users\Tejas\Desktop\CodeCogsEqn.em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1163638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219994" y="4244975"/>
            <a:ext cx="2803525" cy="4000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4676001"/>
            <a:ext cx="555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 the maximally degenerate or flat-band Hamiltonian 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2660" r="3628" b="13903"/>
          <a:stretch/>
        </p:blipFill>
        <p:spPr bwMode="auto">
          <a:xfrm rot="16200000">
            <a:off x="6904037" y="3115782"/>
            <a:ext cx="1631948" cy="265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 descr="C:\Users\Tejas\Desktop\CodeCogsEqn.em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78" y="4953000"/>
            <a:ext cx="1963738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C:\Users\Tejas\Desktop\CodeCogsEqn.em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181600"/>
            <a:ext cx="2611437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90482" y="5181599"/>
            <a:ext cx="2143294" cy="373064"/>
            <a:chOff x="3890482" y="5181599"/>
            <a:chExt cx="2143294" cy="373064"/>
          </a:xfrm>
        </p:grpSpPr>
        <p:pic>
          <p:nvPicPr>
            <p:cNvPr id="30" name="Picture 5" descr="C:\Users\Tejas\Desktop\CodeCogsEqn.emf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482" y="5194301"/>
              <a:ext cx="427037" cy="36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1" name="Picture 23" descr="C:\Users\Tejas\Desktop\CodeCogsEqn.emf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701" y="5181599"/>
              <a:ext cx="1743075" cy="37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>
            <a:off x="4233875" y="5118100"/>
            <a:ext cx="1862126" cy="520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199" y="5562600"/>
            <a:ext cx="555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Using the Green’s function we can write</a:t>
            </a:r>
          </a:p>
        </p:txBody>
      </p:sp>
      <p:pic>
        <p:nvPicPr>
          <p:cNvPr id="7192" name="Picture 24" descr="C:\Users\Tejas\Desktop\CodeCogsEqn.em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839599"/>
            <a:ext cx="4244975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C:\Users\Tejas\Desktop\CodeCogsEqn.em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9" y="5849125"/>
            <a:ext cx="1208088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animBg="1"/>
      <p:bldP spid="46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Effective action of (3+1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 insulators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914400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Step II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Explicit evaluation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using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Green’s function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Properties of “projection” operators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Green’s function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Recall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expression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Recall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as well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Plugging in the above expressions for the Green’s functions we get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G/E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Now,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introduce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non-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Abelian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Chern-Simons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term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Analogy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the charge polarization defined as the integral of the adiabatic connection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1-form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over a path in momentum space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 descr="C:\Users\Tejas\Desktop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3" y="1341438"/>
            <a:ext cx="2784475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Tejas\Desktop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3" y="1689101"/>
            <a:ext cx="2586038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36629" y="1679575"/>
            <a:ext cx="3969171" cy="382588"/>
            <a:chOff x="4336629" y="1679575"/>
            <a:chExt cx="3969171" cy="382588"/>
          </a:xfrm>
        </p:grpSpPr>
        <p:grpSp>
          <p:nvGrpSpPr>
            <p:cNvPr id="5" name="Group 4"/>
            <p:cNvGrpSpPr/>
            <p:nvPr/>
          </p:nvGrpSpPr>
          <p:grpSpPr>
            <a:xfrm>
              <a:off x="4758122" y="1679575"/>
              <a:ext cx="3547678" cy="382588"/>
              <a:chOff x="4591050" y="1679575"/>
              <a:chExt cx="3547678" cy="382588"/>
            </a:xfrm>
          </p:grpSpPr>
          <p:pic>
            <p:nvPicPr>
              <p:cNvPr id="38" name="Picture 24" descr="C:\Users\Tejas\Desktop\CodeCogsEqn.em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85"/>
              <a:stretch/>
            </p:blipFill>
            <p:spPr bwMode="auto">
              <a:xfrm>
                <a:off x="4591050" y="1679575"/>
                <a:ext cx="2339590" cy="382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 descr="C:\Users\Tejas\Desktop\CodeCogsEqn.em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0640" y="1684338"/>
                <a:ext cx="1208088" cy="373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5" descr="C:\Users\Tejas\Desktop\CodeCogsEqn.e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629" y="1697038"/>
              <a:ext cx="427037" cy="36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15" descr="C:\Users\Tejas\Desktop\CodeCogsEqn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299395"/>
            <a:ext cx="6580188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jas\Desktop\CodeCogsEq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720082"/>
            <a:ext cx="12573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Tejas\Desktop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3" y="3366273"/>
            <a:ext cx="6153151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ejas\Desktop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4092903"/>
            <a:ext cx="6124576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ejas\Desktop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5069384"/>
            <a:ext cx="21859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Tejas\Desktop\CodeCogsEqn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07" y="5456074"/>
            <a:ext cx="3268663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Tejas\Desktop\CodeCogsEqn.e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72" y="6164401"/>
            <a:ext cx="3622675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Consequences of the Effective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3D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9144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Extremizing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action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we get response equation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ejas\Downloads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57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8200" y="14478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Two cases: spatial and temporal variation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7042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Case 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Spatial variation, i.e.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1277245" cy="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38200" y="23138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a uniform electric field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12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06103"/>
            <a:ext cx="1233579" cy="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6103"/>
            <a:ext cx="1091663" cy="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03" y="2606103"/>
            <a:ext cx="687747" cy="3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87850" y="2590800"/>
            <a:ext cx="1242197" cy="364775"/>
            <a:chOff x="4387850" y="2590800"/>
            <a:chExt cx="1242197" cy="364775"/>
          </a:xfrm>
        </p:grpSpPr>
        <p:pic>
          <p:nvPicPr>
            <p:cNvPr id="29" name="Picture 5" descr="C:\Users\Tejas\Desktop\CodeCogsEqn.em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2595213"/>
              <a:ext cx="427037" cy="36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Tejas\Downloads\CodeCogsEqn.em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590800"/>
              <a:ext cx="753247" cy="33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838200" y="29234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integration over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finite range gives the 2D current density in the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plane</a:t>
            </a:r>
            <a:endParaRPr lang="en-US" sz="12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Tejas\Downloads\CodeCogsEqn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25749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38200" y="35814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net Hall conductance of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region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is:</a:t>
            </a:r>
            <a:endParaRPr lang="en-US" sz="12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Tejas\Downloads\CodeCogsEqn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4975"/>
            <a:ext cx="1244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Tejas\Downloads\CodeCogsEqn.e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878787"/>
            <a:ext cx="671512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ejas\Downloads\CodeCogsEqn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3847037"/>
            <a:ext cx="10636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724400" y="3237437"/>
            <a:ext cx="1219200" cy="1310640"/>
            <a:chOff x="7162800" y="1644935"/>
            <a:chExt cx="1219200" cy="1310640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53" t="3255" r="27585" b="84747"/>
            <a:stretch/>
          </p:blipFill>
          <p:spPr bwMode="auto">
            <a:xfrm>
              <a:off x="7170420" y="1644935"/>
              <a:ext cx="1211580" cy="131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162800" y="1644935"/>
              <a:ext cx="45719" cy="197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38200" y="4208987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Case 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Temporal variation, i.e.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C:\Users\Tejas\Downloads\CodeCogsEqn.em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9"/>
          <a:stretch/>
        </p:blipFill>
        <p:spPr bwMode="auto">
          <a:xfrm>
            <a:off x="1259522" y="4472940"/>
            <a:ext cx="1393191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7" descr="C:\Users\Tejas\Downloads\CodeCogsEqn.em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1" r="22194"/>
          <a:stretch/>
        </p:blipFill>
        <p:spPr bwMode="auto">
          <a:xfrm>
            <a:off x="2590800" y="4472939"/>
            <a:ext cx="1432194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7" descr="C:\Users\Tejas\Downloads\CodeCogsEqn.em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0"/>
          <a:stretch/>
        </p:blipFill>
        <p:spPr bwMode="auto">
          <a:xfrm>
            <a:off x="3972718" y="4472940"/>
            <a:ext cx="842169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838200" y="48284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continuity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= ∂</a:t>
            </a:r>
            <a:r>
              <a:rPr lang="en-US" sz="12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the fact that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is constant and uniform we get: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2" name="Picture 18" descr="C:\Users\Tejas\Downloads\CodeCogsEqn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2" y="4811077"/>
            <a:ext cx="160813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38200" y="51332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Such an equation describes the charge polarization induced by a magnetic field, which is a magneto-electric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effect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01" r="6992" b="55376"/>
          <a:stretch/>
        </p:blipFill>
        <p:spPr bwMode="auto">
          <a:xfrm rot="16200000">
            <a:off x="7077245" y="4871938"/>
            <a:ext cx="1542714" cy="198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38200" y="55581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can also be viewed as the higher dimensional charge pumping analog of the 1D case where the charge is pumped from one boundary to the other (see figure)</a:t>
            </a:r>
          </a:p>
        </p:txBody>
      </p:sp>
    </p:spTree>
    <p:extLst>
      <p:ext uri="{BB962C8B-B14F-4D97-AF65-F5344CB8AC3E}">
        <p14:creationId xmlns:p14="http://schemas.microsoft.com/office/powerpoint/2010/main" val="26106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838200" y="6200001"/>
            <a:ext cx="389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8200" y="47244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Plugging this in the above equation we get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38200" y="44958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Hermitian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we can write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8200" y="16280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Properties of the Hamiltonian in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-space: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" y="11708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Define a time-reversal matrix: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Dimensional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reduction to (3+1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 TRI insulators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topological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 of time-reversal invariant insulators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9144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 the second quantized Hamiltonian: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Tejas\Downloads\CodeCogsEq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44562"/>
            <a:ext cx="1354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ejas\Downloads\CodeCogsEq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70" y="1212462"/>
            <a:ext cx="10128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ejas\Downloads\CodeCogsEq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70" y="1447800"/>
            <a:ext cx="16446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Tejas\Downloads\CodeCogsEq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87" y="2136209"/>
            <a:ext cx="226377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7" y="1681163"/>
            <a:ext cx="178752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68454" y="1699399"/>
            <a:ext cx="1989746" cy="1270000"/>
            <a:chOff x="5638800" y="1262856"/>
            <a:chExt cx="1989746" cy="127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638800" y="1262856"/>
              <a:ext cx="1989746" cy="1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 descr="C:\Users\Tejas\Downloads\CodeCogsEqn.em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752600"/>
              <a:ext cx="468312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Tejas\Downloads\CodeCogsEqn.em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315244"/>
              <a:ext cx="504825" cy="173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C:\Users\Tejas\Downloads\CodeCogsEqn.e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906" y="1752600"/>
              <a:ext cx="379412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C:\Users\Tejas\Downloads\CodeCogsEqn.em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7" y="1756569"/>
              <a:ext cx="379413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92896" y="3064189"/>
            <a:ext cx="2018506" cy="1320800"/>
            <a:chOff x="5715000" y="2819400"/>
            <a:chExt cx="2018506" cy="13208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715000" y="2819400"/>
              <a:ext cx="1989746" cy="1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C:\Users\Tejas\Downloads\CodeCogsEqn.em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115" y="2863850"/>
              <a:ext cx="515938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Tejas\Downloads\CodeCogsEqn.em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669" y="3975100"/>
              <a:ext cx="515938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 descr="C:\Users\Tejas\Downloads\CodeCogsEqn.e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3336131"/>
              <a:ext cx="379412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5" descr="C:\Users\Tejas\Downloads\CodeCogsEqn.em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093" y="3336131"/>
              <a:ext cx="379413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6" name="Picture 18" descr="C:\Users\Tejas\Downloads\CodeCogsEqn.e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3" y="2904193"/>
            <a:ext cx="2674938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Tejas\Downloads\CodeCogsEqn.e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33" y="2904193"/>
            <a:ext cx="2674938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Tejas\Downloads\CodeCogsEqn.em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8" y="3531474"/>
            <a:ext cx="4257675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Tejas\Downloads\CodeCogsEqn.em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55" y="3962400"/>
            <a:ext cx="2551112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Tejas\Downloads\CodeCogsEqn.em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34188"/>
            <a:ext cx="1538288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Tejas\Downloads\CodeCogsEqn.em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6" y="4334189"/>
            <a:ext cx="312737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Tejas\Downloads\CodeCogsEqn.em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45326"/>
            <a:ext cx="1284287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Tejas\Downloads\CodeCogsEqn.em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75" y="4765675"/>
            <a:ext cx="2903537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Tejas\Downloads\CodeCogsEqn.em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22" y="5191125"/>
            <a:ext cx="1758950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38200" y="18288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define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 interpolation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any two TRI band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insulators as: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3000" y="2057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" name="Picture 19" descr="C:\Users\Tejas\Downloads\CodeCogsEqn.emf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6" t="50000" r="40326"/>
          <a:stretch/>
        </p:blipFill>
        <p:spPr bwMode="auto">
          <a:xfrm>
            <a:off x="5298281" y="1890712"/>
            <a:ext cx="492919" cy="1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C:\Users\Tejas\Downloads\CodeCogsEq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31" y="2129700"/>
            <a:ext cx="1787525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838200" y="22376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define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two different interpolations shown in the figure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200" y="2438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want to show Chern number difference of these two paths is an even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 show this define two new interpolations defined as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8200" y="3272135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By their definition we can write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38200" y="36854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 show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consider the eigenvalue equation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8200" y="40664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 the action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on the eigenstate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8200" y="4904601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Taking the complex conjugate of both sides we get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" name="Picture 28" descr="C:\Users\Tejas\Downloads\CodeCogsEqn.em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22" y="5181600"/>
            <a:ext cx="3594100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838200" y="53340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Using this we can write</a:t>
            </a:r>
            <a:endParaRPr lang="en-US" sz="1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33" descr="C:\Users\Tejas\Downloads\CodeCogsEqn.emf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/>
          <a:stretch/>
        </p:blipFill>
        <p:spPr bwMode="auto">
          <a:xfrm>
            <a:off x="5281273" y="6163922"/>
            <a:ext cx="2001156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0" descr="C:\Users\Tejas\Downloads\CodeCogsEqn.em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4559300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2" descr="C:\Users\Tejas\Downloads\CodeCogsEqn.em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31" y="6256450"/>
            <a:ext cx="2743200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1" descr="C:\Users\Tejas\Downloads\CodeCogsEqn.em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43" y="5748724"/>
            <a:ext cx="3357562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2106</Words>
  <Application>Microsoft Office PowerPoint</Application>
  <PresentationFormat>On-screen Show (4:3)</PresentationFormat>
  <Paragraphs>202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</dc:creator>
  <cp:lastModifiedBy>Tejas</cp:lastModifiedBy>
  <cp:revision>426</cp:revision>
  <dcterms:created xsi:type="dcterms:W3CDTF">2013-04-20T18:20:22Z</dcterms:created>
  <dcterms:modified xsi:type="dcterms:W3CDTF">2013-05-05T21:19:10Z</dcterms:modified>
</cp:coreProperties>
</file>