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3" r:id="rId2"/>
    <p:sldId id="302" r:id="rId3"/>
    <p:sldId id="320" r:id="rId4"/>
    <p:sldId id="343" r:id="rId5"/>
    <p:sldId id="340" r:id="rId6"/>
    <p:sldId id="337" r:id="rId7"/>
    <p:sldId id="338" r:id="rId8"/>
    <p:sldId id="339" r:id="rId9"/>
    <p:sldId id="344" r:id="rId10"/>
    <p:sldId id="347" r:id="rId11"/>
    <p:sldId id="355" r:id="rId12"/>
    <p:sldId id="356" r:id="rId13"/>
    <p:sldId id="357" r:id="rId14"/>
    <p:sldId id="341" r:id="rId15"/>
    <p:sldId id="342" r:id="rId16"/>
    <p:sldId id="349" r:id="rId17"/>
    <p:sldId id="350" r:id="rId18"/>
    <p:sldId id="351" r:id="rId19"/>
    <p:sldId id="352" r:id="rId20"/>
    <p:sldId id="353" r:id="rId21"/>
    <p:sldId id="354" r:id="rId22"/>
    <p:sldId id="358" r:id="rId23"/>
    <p:sldId id="359" r:id="rId24"/>
    <p:sldId id="360" r:id="rId25"/>
    <p:sldId id="334" r:id="rId26"/>
    <p:sldId id="333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9317" autoAdjust="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A618-4285-473C-85CA-E83009C72ECB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68A3A-E571-4F60-BBF6-23AC83D0DB7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043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6680DA-6EC6-4C78-8A9E-2394331D296F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3C1F613-2B3E-43FB-8099-4C9D7EEA44F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7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40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099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145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35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189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87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1648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64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840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210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75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593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149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353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896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890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810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54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41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31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04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35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14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74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21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1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63CD40-123D-4297-A58F-0223FA3078DA}" type="datetimeFigureOut">
              <a:rPr lang="en-US" smtClean="0"/>
              <a:pPr/>
              <a:t>11/3/2013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2F59C4-A59C-4F2F-BB62-3475A7F2AA38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50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Relationship Id="rId9" Type="http://schemas.openxmlformats.org/officeDocument/2006/relationships/image" Target="../media/image6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emf"/><Relationship Id="rId11" Type="http://schemas.openxmlformats.org/officeDocument/2006/relationships/image" Target="../media/image91.emf"/><Relationship Id="rId5" Type="http://schemas.openxmlformats.org/officeDocument/2006/relationships/image" Target="../media/image85.emf"/><Relationship Id="rId10" Type="http://schemas.openxmlformats.org/officeDocument/2006/relationships/image" Target="../media/image90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2.emf"/><Relationship Id="rId7" Type="http://schemas.openxmlformats.org/officeDocument/2006/relationships/image" Target="../media/image10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Relationship Id="rId9" Type="http://schemas.openxmlformats.org/officeDocument/2006/relationships/image" Target="../media/image10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92.emf"/><Relationship Id="rId7" Type="http://schemas.openxmlformats.org/officeDocument/2006/relationships/image" Target="../media/image10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image" Target="../media/image111.emf"/><Relationship Id="rId7" Type="http://schemas.openxmlformats.org/officeDocument/2006/relationships/image" Target="../media/image1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10" Type="http://schemas.openxmlformats.org/officeDocument/2006/relationships/image" Target="../media/image115.emf"/><Relationship Id="rId4" Type="http://schemas.openxmlformats.org/officeDocument/2006/relationships/image" Target="../media/image92.emf"/><Relationship Id="rId9" Type="http://schemas.openxmlformats.org/officeDocument/2006/relationships/image" Target="../media/image1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12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7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3" Type="http://schemas.openxmlformats.org/officeDocument/2006/relationships/image" Target="../media/image2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24.emf"/><Relationship Id="rId5" Type="http://schemas.openxmlformats.org/officeDocument/2006/relationships/image" Target="../media/image19.emf"/><Relationship Id="rId10" Type="http://schemas.openxmlformats.org/officeDocument/2006/relationships/image" Target="../media/image23.emf"/><Relationship Id="rId4" Type="http://schemas.openxmlformats.org/officeDocument/2006/relationships/image" Target="../media/image18.emf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9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220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topological superconductivity and Majorana fermions</a:t>
            </a:r>
            <a:endParaRPr lang="en-CA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1368152"/>
          </a:xfrm>
        </p:spPr>
        <p:txBody>
          <a:bodyPr>
            <a:normAutofit/>
          </a:bodyPr>
          <a:lstStyle/>
          <a:p>
            <a:pPr algn="ctr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Tejas Deshpande</a:t>
            </a:r>
          </a:p>
          <a:p>
            <a:pPr algn="ctr"/>
            <a:endParaRPr lang="en-C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(17 February 2013)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07403"/>
            <a:ext cx="846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Properties of Majorana Fermions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abelian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statistics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A system of 2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well separated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Majoranas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has a 2</a:t>
            </a:r>
            <a:r>
              <a:rPr lang="en-CA" sz="22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degenerate ground state. Think of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independent of 1-D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Kitaev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chains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Exchanging or “braiding” connects two different ground states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nonabelian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about them?</a:t>
            </a:r>
          </a:p>
          <a:p>
            <a:pPr lvl="1"/>
            <a:endParaRPr lang="en-CA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if one performs sequential exchanges, the final state depends on the order in which they are carried out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Consider the exchange of two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Majoranas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69177" y="4869160"/>
            <a:ext cx="6423303" cy="1224136"/>
            <a:chOff x="1043608" y="5114024"/>
            <a:chExt cx="6423303" cy="12241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608" y="5168957"/>
              <a:ext cx="6178097" cy="1169203"/>
            </a:xfrm>
            <a:prstGeom prst="rect">
              <a:avLst/>
            </a:prstGeom>
          </p:spPr>
        </p:pic>
        <p:sp>
          <p:nvSpPr>
            <p:cNvPr id="4" name="Parallelogram 3"/>
            <p:cNvSpPr/>
            <p:nvPr/>
          </p:nvSpPr>
          <p:spPr>
            <a:xfrm>
              <a:off x="3491880" y="5114024"/>
              <a:ext cx="3975031" cy="1224136"/>
            </a:xfrm>
            <a:prstGeom prst="parallelogram">
              <a:avLst>
                <a:gd name="adj" fmla="val 1043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31121"/>
            <a:ext cx="1188000" cy="3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40" y="5427264"/>
            <a:ext cx="11700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07403"/>
            <a:ext cx="846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Properties of Majorana Fermions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abelian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statistics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Exchange of two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Majoranas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Define “braiding” operator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69177" y="2492896"/>
            <a:ext cx="6423303" cy="1224136"/>
            <a:chOff x="1043608" y="5114024"/>
            <a:chExt cx="6423303" cy="12241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608" y="5168957"/>
              <a:ext cx="6178097" cy="1169203"/>
            </a:xfrm>
            <a:prstGeom prst="rect">
              <a:avLst/>
            </a:prstGeom>
          </p:spPr>
        </p:pic>
        <p:sp>
          <p:nvSpPr>
            <p:cNvPr id="4" name="Parallelogram 3"/>
            <p:cNvSpPr/>
            <p:nvPr/>
          </p:nvSpPr>
          <p:spPr>
            <a:xfrm>
              <a:off x="3491880" y="5114024"/>
              <a:ext cx="3975031" cy="1224136"/>
            </a:xfrm>
            <a:prstGeom prst="parallelogram">
              <a:avLst>
                <a:gd name="adj" fmla="val 1043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48" y="3811612"/>
            <a:ext cx="1665000" cy="49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90" y="3681112"/>
            <a:ext cx="2250000" cy="756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7544" y="4310622"/>
            <a:ext cx="5013001" cy="803680"/>
            <a:chOff x="467544" y="4310622"/>
            <a:chExt cx="5013001" cy="8036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46"/>
            <a:stretch/>
          </p:blipFill>
          <p:spPr>
            <a:xfrm>
              <a:off x="467544" y="4310622"/>
              <a:ext cx="5013001" cy="70255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50933" y="4893527"/>
              <a:ext cx="292675" cy="220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9"/>
          <a:stretch/>
        </p:blipFill>
        <p:spPr>
          <a:xfrm>
            <a:off x="1619672" y="4964037"/>
            <a:ext cx="5013001" cy="16333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31121"/>
            <a:ext cx="1188000" cy="351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40" y="5427264"/>
            <a:ext cx="11700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07403"/>
            <a:ext cx="846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Properties of Majorana Fermions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abelian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statistics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Exchange of two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Majoranas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Effect on number states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528" y="2492896"/>
            <a:ext cx="6423303" cy="1224136"/>
            <a:chOff x="1043608" y="5114024"/>
            <a:chExt cx="6423303" cy="12241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608" y="5168957"/>
              <a:ext cx="6178097" cy="1169203"/>
            </a:xfrm>
            <a:prstGeom prst="rect">
              <a:avLst/>
            </a:prstGeom>
          </p:spPr>
        </p:pic>
        <p:sp>
          <p:nvSpPr>
            <p:cNvPr id="4" name="Parallelogram 3"/>
            <p:cNvSpPr/>
            <p:nvPr/>
          </p:nvSpPr>
          <p:spPr>
            <a:xfrm>
              <a:off x="3491880" y="5114024"/>
              <a:ext cx="3975031" cy="1224136"/>
            </a:xfrm>
            <a:prstGeom prst="parallelogram">
              <a:avLst>
                <a:gd name="adj" fmla="val 1043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96" y="2492896"/>
            <a:ext cx="4914001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34397"/>
            <a:ext cx="2502000" cy="75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30149"/>
            <a:ext cx="2511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564904"/>
            <a:ext cx="4717758" cy="11937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60032" y="3284984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Pauli matrices for rotations on the Bloch sphere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Braiding as rotations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907403"/>
            <a:ext cx="846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Properties of Majorana Fermions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abelian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statistics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Exchange of four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Majoranas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Effect on number states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17842"/>
            <a:ext cx="2727000" cy="75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89240"/>
            <a:ext cx="2970000" cy="75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33240"/>
            <a:ext cx="2727000" cy="75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24"/>
          <a:stretch/>
        </p:blipFill>
        <p:spPr>
          <a:xfrm>
            <a:off x="5337294" y="4080955"/>
            <a:ext cx="2979000" cy="368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6"/>
          <a:stretch/>
        </p:blipFill>
        <p:spPr>
          <a:xfrm>
            <a:off x="5494768" y="4400601"/>
            <a:ext cx="2979000" cy="6845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2" y="5435758"/>
            <a:ext cx="2097000" cy="49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2" y="5885646"/>
            <a:ext cx="1431000" cy="4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78" y="907403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Ingredients for observing Majoranas?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9308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Key ingredients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Mechanism for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pairing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of regular fermions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degree of freedom must be suppressed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Additionally we need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p-wave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pairing symmetry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Spin-triplet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state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Tools that provide these ingredients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Pairing 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in superconductors or proximity effect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Suppress spin 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break time-reversal symmetry or polarize a band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Few important approaches/proposals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Engineer systems with </a:t>
            </a:r>
            <a:r>
              <a:rPr lang="en-CA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strong spin-orbit coupling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and </a:t>
            </a:r>
            <a:r>
              <a:rPr lang="en-CA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superconductors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Induced </a:t>
            </a:r>
            <a:r>
              <a:rPr lang="en-CA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triplet </a:t>
            </a:r>
            <a:r>
              <a:rPr lang="en-CA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</a:t>
            </a:r>
            <a:r>
              <a:rPr lang="en-CA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-wave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pairing in </a:t>
            </a:r>
            <a:r>
              <a:rPr lang="en-CA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non-</a:t>
            </a:r>
            <a:r>
              <a:rPr lang="en-CA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centrosymmetric</a:t>
            </a:r>
            <a:r>
              <a:rPr lang="en-CA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superconductors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Discover </a:t>
            </a:r>
            <a:r>
              <a:rPr lang="en-CA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Time Reversal Invariant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topological superconductors!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78" y="992922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“Artificial” topological superconductors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“Spinless” </a:t>
            </a:r>
            <a:r>
              <a:rPr lang="en-CA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-wave superconductors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z="22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quantized Hamiltonian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Pairing Hamiltonian: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i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Nambu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spinor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i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-wave singlet pairing inherited from superconductor: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3780001" cy="85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33051"/>
            <a:ext cx="6835899" cy="878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10788"/>
            <a:ext cx="4635001" cy="73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65" y="6165304"/>
            <a:ext cx="936000" cy="45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46680"/>
            <a:ext cx="2268000" cy="15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78" y="992922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“Artificial” topological superconductors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“Spinless” </a:t>
            </a:r>
            <a:r>
              <a:rPr lang="en-CA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-wave superconductors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Recall 1</a:t>
            </a:r>
            <a:r>
              <a:rPr lang="en-CA" sz="22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and 2</a:t>
            </a:r>
            <a:r>
              <a:rPr lang="en-CA" sz="22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quantized Hamiltonians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Define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Then total Hamiltonian is given by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37" y="3429088"/>
            <a:ext cx="3519000" cy="7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88"/>
            <a:ext cx="3897001" cy="79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4520600"/>
            <a:ext cx="6021001" cy="73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20600"/>
            <a:ext cx="1818000" cy="81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540820"/>
            <a:ext cx="4626001" cy="73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9003" y="5135397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06475"/>
            <a:ext cx="6835899" cy="878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95" y="1700808"/>
            <a:ext cx="3780001" cy="8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78" y="62068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“Artificial” topological superconductors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412776"/>
            <a:ext cx="882107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Obtaining 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Bogoliubov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Gennes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BdG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) equation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Compare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7080607" cy="928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638926"/>
            <a:ext cx="4986001" cy="84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15064"/>
            <a:ext cx="4986001" cy="84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77192"/>
            <a:ext cx="5364001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59" y="5048501"/>
            <a:ext cx="9326179" cy="9788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29" y="5810544"/>
            <a:ext cx="5319001" cy="84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00" y="5944629"/>
            <a:ext cx="1242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78" y="62068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“Artificial” topological superconductors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412776"/>
            <a:ext cx="882107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Artifacts of the 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BdG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formalism?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Particle-hole symmetry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Action on operators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Relation between particle and hole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eigenstates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Therefore, Majorana fermions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Structure of the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Nambu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spinor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94928"/>
            <a:ext cx="3960001" cy="13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28952"/>
            <a:ext cx="2304000" cy="46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8" y="3033008"/>
            <a:ext cx="2664000" cy="46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1728000" cy="46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1008000" cy="49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00" y="4118674"/>
            <a:ext cx="1953000" cy="46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23320"/>
            <a:ext cx="4734001" cy="13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4904022"/>
            <a:ext cx="1782000" cy="1386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79512" y="4904022"/>
            <a:ext cx="2484000" cy="1423146"/>
            <a:chOff x="179512" y="4904022"/>
            <a:chExt cx="2484000" cy="14231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941168"/>
              <a:ext cx="2484000" cy="1386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79512" y="4904022"/>
              <a:ext cx="2484000" cy="14231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65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27" y="1268760"/>
            <a:ext cx="3806269" cy="2274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778" y="62068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“Artificial” topological superconductors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“Spinless” </a:t>
            </a:r>
            <a:r>
              <a:rPr lang="en-CA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-wave superconductors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z="22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quantized Hamiltonian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Assume on-site pairing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First consider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Block diagonal 2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2 Hamiltonians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645000" cy="74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1" y="3284984"/>
            <a:ext cx="7182001" cy="10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73168"/>
            <a:ext cx="2412000" cy="46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23015"/>
            <a:ext cx="1962000" cy="79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8144" y="4464486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4" y="4844424"/>
            <a:ext cx="792000" cy="36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1" y="5586050"/>
            <a:ext cx="4338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72816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342900" indent="-342900">
              <a:buFont typeface="Wingdings" pitchFamily="2" charset="2"/>
              <a:buChar char="§"/>
            </a:pPr>
            <a:endParaRPr lang="en-C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Majorana fermions in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-wave superconductors</a:t>
            </a:r>
            <a:endParaRPr lang="en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Representation in terms of fermionic operators</a:t>
            </a:r>
            <a:endParaRPr lang="en-CA" sz="22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Non-abelian 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statistics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Majorana </a:t>
            </a:r>
            <a:r>
              <a:rPr lang="en-CA" sz="2200" dirty="0" err="1">
                <a:latin typeface="Times New Roman" pitchFamily="18" charset="0"/>
                <a:cs typeface="Times New Roman" pitchFamily="18" charset="0"/>
              </a:rPr>
              <a:t>qubits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 and topological quantum 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computation</a:t>
            </a: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Proximity-induced superconductivity in spin-orbit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semiconductors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Induced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-wave-like gap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semiconductors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Conclusions and outlook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907403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9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27" y="1268760"/>
            <a:ext cx="3806269" cy="2274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778" y="62068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“Artificial” topological superconductors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“Spinless” </a:t>
            </a:r>
            <a:r>
              <a:rPr lang="en-CA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-wave superconductors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Diagonalizing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2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matrices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Eigenvalues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338001" cy="7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92" y="3844640"/>
            <a:ext cx="4140001" cy="693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308304" y="3844640"/>
            <a:ext cx="1728192" cy="693000"/>
            <a:chOff x="7308304" y="3844640"/>
            <a:chExt cx="1728192" cy="693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570" y="3966958"/>
              <a:ext cx="1611000" cy="432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08304" y="3844640"/>
              <a:ext cx="1728192" cy="693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92" y="4509120"/>
            <a:ext cx="1782000" cy="69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2" y="3168064"/>
            <a:ext cx="4923001" cy="837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8" y="5317546"/>
            <a:ext cx="4599001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27" y="1268760"/>
            <a:ext cx="3806269" cy="2274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778" y="62068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“Artificial” topological superconductors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“Spinless” </a:t>
            </a:r>
            <a:r>
              <a:rPr lang="en-CA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-wave superconductors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Recall eigenvalues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no Zeeman field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0" y="2405914"/>
            <a:ext cx="4599001" cy="82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0" y="3429000"/>
            <a:ext cx="3132000" cy="792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223265" y="4256024"/>
            <a:ext cx="3276727" cy="2364420"/>
            <a:chOff x="1223265" y="4256024"/>
            <a:chExt cx="3276727" cy="23644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r="51070"/>
            <a:stretch/>
          </p:blipFill>
          <p:spPr>
            <a:xfrm>
              <a:off x="1223265" y="4256024"/>
              <a:ext cx="3276727" cy="236442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403648" y="436510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571637" y="4295116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834529" y="4245454"/>
            <a:ext cx="3697911" cy="2364420"/>
            <a:chOff x="4247964" y="1049963"/>
            <a:chExt cx="3697911" cy="236442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/>
            <a:srcRect l="49462"/>
            <a:stretch/>
          </p:blipFill>
          <p:spPr>
            <a:xfrm>
              <a:off x="4561499" y="1049963"/>
              <a:ext cx="3384376" cy="236442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247964" y="1089055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85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35" y="1268760"/>
            <a:ext cx="3806269" cy="2274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778" y="62068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“Artificial” topological superconductors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“Spinless” </a:t>
            </a:r>
            <a:r>
              <a:rPr lang="en-CA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-wave superconductors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Now, slowly turn on the pairing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Total Hamiltonian becomes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Brute force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diagonalization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gap vanishes at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637" y="4295116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6" y="3111140"/>
            <a:ext cx="7560001" cy="10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58" y="2202765"/>
            <a:ext cx="810000" cy="36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83148"/>
            <a:ext cx="5994001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907266"/>
            <a:ext cx="3375000" cy="83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44" y="6090604"/>
            <a:ext cx="1971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29792"/>
            <a:ext cx="5018909" cy="344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35" y="1268760"/>
            <a:ext cx="3806269" cy="2274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778" y="62068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“Artificial” topological superconductors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“Spinless” </a:t>
            </a:r>
            <a:r>
              <a:rPr lang="en-CA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-wave superconductors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gap vanishes at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40" y="2549430"/>
            <a:ext cx="3375000" cy="83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41014"/>
            <a:ext cx="1971000" cy="5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2740100"/>
            <a:ext cx="987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95503" y="5733256"/>
            <a:ext cx="6813001" cy="1008112"/>
            <a:chOff x="2295503" y="5733256"/>
            <a:chExt cx="6813001" cy="1008112"/>
          </a:xfrm>
        </p:grpSpPr>
        <p:sp>
          <p:nvSpPr>
            <p:cNvPr id="13" name="Rectangle 12"/>
            <p:cNvSpPr/>
            <p:nvPr/>
          </p:nvSpPr>
          <p:spPr>
            <a:xfrm>
              <a:off x="2295503" y="5733256"/>
              <a:ext cx="6740993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503" y="5889957"/>
              <a:ext cx="6813001" cy="792000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2339752" y="4915924"/>
            <a:ext cx="360040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07904" y="4936811"/>
            <a:ext cx="360040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93572" y="3696429"/>
            <a:ext cx="41183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Consider the limit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35" y="4122408"/>
            <a:ext cx="2520000" cy="49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19" y="4548951"/>
            <a:ext cx="1530000" cy="477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36096" y="4553878"/>
            <a:ext cx="987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92" y="5130041"/>
            <a:ext cx="1719000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7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78" y="920914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Conclusions and Outlook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Overview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How to obtain Majorana fermions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abelian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statistics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Engineering/finding systems that host Majorana zero modes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Experimental progress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Kouwenhoven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group first to see “zero bias conductance peak” (ZBCP) 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InSb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nanowires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Other groups confirmed existence of ZBCP with different experimental parameters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Experimental to-do’s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Verify non-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abelian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statistics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Test more platforms for hosting Majorana fermions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Accomplish reliable quantum computation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07403"/>
            <a:ext cx="262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746681"/>
            <a:ext cx="867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31348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200" dirty="0">
                <a:latin typeface="Times New Roman"/>
                <a:ea typeface="Calibri"/>
                <a:cs typeface="Arial"/>
              </a:rPr>
              <a:t>Martin </a:t>
            </a:r>
            <a:r>
              <a:rPr lang="en-US" sz="2200" dirty="0" err="1">
                <a:latin typeface="Times New Roman"/>
                <a:ea typeface="Calibri"/>
                <a:cs typeface="Arial"/>
              </a:rPr>
              <a:t>Leijnse</a:t>
            </a:r>
            <a:r>
              <a:rPr lang="en-US" sz="2200" dirty="0">
                <a:latin typeface="Times New Roman"/>
                <a:ea typeface="Calibri"/>
                <a:cs typeface="Arial"/>
              </a:rPr>
              <a:t> and </a:t>
            </a:r>
            <a:r>
              <a:rPr lang="en-US" sz="2200" dirty="0" err="1">
                <a:latin typeface="Times New Roman"/>
                <a:ea typeface="Calibri"/>
                <a:cs typeface="Arial"/>
              </a:rPr>
              <a:t>Karsten</a:t>
            </a:r>
            <a:r>
              <a:rPr lang="en-US" sz="2200" dirty="0">
                <a:latin typeface="Times New Roman"/>
                <a:ea typeface="Calibri"/>
                <a:cs typeface="Arial"/>
              </a:rPr>
              <a:t> </a:t>
            </a:r>
            <a:r>
              <a:rPr lang="en-US" sz="2200" dirty="0" err="1">
                <a:latin typeface="Times New Roman"/>
                <a:ea typeface="Calibri"/>
                <a:cs typeface="Arial"/>
              </a:rPr>
              <a:t>Flensberg</a:t>
            </a:r>
            <a:r>
              <a:rPr lang="en-US" sz="22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“Introduction </a:t>
            </a:r>
            <a:r>
              <a:rPr lang="en-US" sz="2200" dirty="0">
                <a:latin typeface="Times New Roman"/>
                <a:ea typeface="Calibri"/>
                <a:cs typeface="Arial"/>
              </a:rPr>
              <a:t>to topological superconductivity and Majorana fermions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,” </a:t>
            </a:r>
            <a:r>
              <a:rPr lang="en-US" sz="2200" i="1" dirty="0">
                <a:latin typeface="Times New Roman"/>
                <a:ea typeface="Calibri"/>
                <a:cs typeface="Arial"/>
              </a:rPr>
              <a:t>Semiconductor Science and Technology</a:t>
            </a:r>
            <a:r>
              <a:rPr lang="en-US" sz="2200" dirty="0">
                <a:latin typeface="Times New Roman"/>
                <a:ea typeface="Calibri"/>
                <a:cs typeface="Arial"/>
              </a:rPr>
              <a:t>, vol. 27, no. 12, p. 124003, 2012</a:t>
            </a:r>
            <a:endParaRPr lang="en-US" sz="22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22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200" dirty="0">
                <a:latin typeface="Times New Roman"/>
                <a:ea typeface="Calibri"/>
                <a:cs typeface="Arial"/>
              </a:rPr>
              <a:t>Jason </a:t>
            </a:r>
            <a:r>
              <a:rPr lang="en-US" sz="2200" dirty="0" err="1">
                <a:latin typeface="Times New Roman"/>
                <a:ea typeface="Calibri"/>
                <a:cs typeface="Arial"/>
              </a:rPr>
              <a:t>Alicea</a:t>
            </a:r>
            <a:r>
              <a:rPr lang="en-US" sz="22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“New </a:t>
            </a:r>
            <a:r>
              <a:rPr lang="en-US" sz="2200" dirty="0">
                <a:latin typeface="Times New Roman"/>
                <a:ea typeface="Calibri"/>
                <a:cs typeface="Arial"/>
              </a:rPr>
              <a:t>directions in the pursuit of Majorana fermions in solid state systems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,” </a:t>
            </a:r>
            <a:r>
              <a:rPr lang="en-US" sz="2200" i="1" dirty="0">
                <a:latin typeface="Times New Roman"/>
                <a:ea typeface="Calibri"/>
                <a:cs typeface="Arial"/>
              </a:rPr>
              <a:t>Reports on Progress in Physics</a:t>
            </a:r>
            <a:r>
              <a:rPr lang="en-US" sz="2200" dirty="0">
                <a:latin typeface="Times New Roman"/>
                <a:ea typeface="Calibri"/>
                <a:cs typeface="Arial"/>
              </a:rPr>
              <a:t>, vol. 75, no. 7, p. 076501, 2012</a:t>
            </a:r>
            <a:endParaRPr lang="en-US" sz="2200" dirty="0" smtClean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08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526" y="1700808"/>
            <a:ext cx="695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Thanks for listening!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3723" y="3585790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Questions</a:t>
            </a:r>
            <a:r>
              <a:rPr lang="en-C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2437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14"/>
          <a:stretch/>
        </p:blipFill>
        <p:spPr bwMode="auto">
          <a:xfrm>
            <a:off x="4355976" y="908720"/>
            <a:ext cx="4681126" cy="99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907403"/>
            <a:ext cx="50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Kitaev 1-D Chain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Spinless </a:t>
            </a:r>
            <a:r>
              <a:rPr lang="en-CA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-wave superconductor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Tight-Binding Hamiltonian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Defining Majorana Operators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Anticommutation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relations for Majorana Operators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Special case: “left”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Majoranas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on different sites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Majoranas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on same site: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5319001" cy="90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83080"/>
            <a:ext cx="3942001" cy="63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56080"/>
            <a:ext cx="4185001" cy="69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6" y="4824675"/>
            <a:ext cx="5630462" cy="64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373264"/>
            <a:ext cx="2016000" cy="4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733304"/>
            <a:ext cx="774000" cy="4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04" y="6214111"/>
            <a:ext cx="1863000" cy="4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96" y="6214111"/>
            <a:ext cx="2673000" cy="432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387190" y="6172286"/>
            <a:ext cx="2217257" cy="513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4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14"/>
          <a:stretch/>
        </p:blipFill>
        <p:spPr bwMode="auto">
          <a:xfrm>
            <a:off x="4355976" y="908720"/>
            <a:ext cx="4681126" cy="99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907403"/>
            <a:ext cx="50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Kitaev 1-D Chain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Hamiltonian in terms of Majorana Operators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Simple case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Recall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anticommutation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1494000" cy="42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5" y="2447992"/>
            <a:ext cx="5247001" cy="90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27" y="3356992"/>
            <a:ext cx="4473001" cy="90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72" y="3342856"/>
            <a:ext cx="3150000" cy="90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27" y="4248192"/>
            <a:ext cx="5859001" cy="909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/>
          <a:stretch/>
        </p:blipFill>
        <p:spPr>
          <a:xfrm>
            <a:off x="3779912" y="5143056"/>
            <a:ext cx="2137195" cy="4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5" y="5517232"/>
            <a:ext cx="6543001" cy="90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04" y="5517232"/>
            <a:ext cx="2088000" cy="909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308304" y="5486967"/>
            <a:ext cx="1774064" cy="969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948264" y="2601484"/>
            <a:ext cx="1472528" cy="639000"/>
            <a:chOff x="6195818" y="2447992"/>
            <a:chExt cx="1472528" cy="639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9" r="49318"/>
            <a:stretch/>
          </p:blipFill>
          <p:spPr>
            <a:xfrm>
              <a:off x="6228185" y="2447992"/>
              <a:ext cx="1440160" cy="639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195818" y="2516295"/>
              <a:ext cx="1472528" cy="4665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8962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14"/>
          <a:stretch/>
        </p:blipFill>
        <p:spPr bwMode="auto">
          <a:xfrm>
            <a:off x="4355976" y="908720"/>
            <a:ext cx="4681126" cy="99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907403"/>
            <a:ext cx="50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Kitaev 1-D Chain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Alternative pairing of Majorana fermions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Recall 1-D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Majorana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Hamiltonian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Define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Diagonalized Hamiltonian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2" y="2492896"/>
            <a:ext cx="2772000" cy="909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3"/>
          <a:stretch/>
        </p:blipFill>
        <p:spPr bwMode="auto">
          <a:xfrm>
            <a:off x="4211960" y="3140968"/>
            <a:ext cx="4681126" cy="77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6992"/>
            <a:ext cx="2250000" cy="693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52101" y="2447968"/>
            <a:ext cx="4185001" cy="69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01" y="2447968"/>
            <a:ext cx="4185001" cy="69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889824"/>
            <a:ext cx="3888001" cy="69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5" y="4482039"/>
            <a:ext cx="4635001" cy="69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12539"/>
            <a:ext cx="1584000" cy="43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5" y="5085184"/>
            <a:ext cx="3780001" cy="69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17376"/>
            <a:ext cx="5239455" cy="7878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36" y="5607086"/>
            <a:ext cx="3321000" cy="909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258153" y="5738566"/>
            <a:ext cx="1259870" cy="624502"/>
            <a:chOff x="6970744" y="3448690"/>
            <a:chExt cx="1259870" cy="62450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970744" y="3495441"/>
              <a:ext cx="1259870" cy="53850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970745" y="3448690"/>
              <a:ext cx="1164598" cy="62450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Group 2055"/>
          <p:cNvGrpSpPr/>
          <p:nvPr/>
        </p:nvGrpSpPr>
        <p:grpSpPr>
          <a:xfrm>
            <a:off x="4355976" y="3212976"/>
            <a:ext cx="4707960" cy="1440078"/>
            <a:chOff x="4355976" y="3212976"/>
            <a:chExt cx="4707960" cy="1440078"/>
          </a:xfrm>
        </p:grpSpPr>
        <p:sp>
          <p:nvSpPr>
            <p:cNvPr id="27" name="Oval 26"/>
            <p:cNvSpPr/>
            <p:nvPr/>
          </p:nvSpPr>
          <p:spPr>
            <a:xfrm>
              <a:off x="4355976" y="3212976"/>
              <a:ext cx="288032" cy="676848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425046" y="3224869"/>
              <a:ext cx="288032" cy="676848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936" y="4221054"/>
              <a:ext cx="2331000" cy="432000"/>
            </a:xfrm>
            <a:prstGeom prst="rect">
              <a:avLst/>
            </a:prstGeom>
          </p:spPr>
        </p:pic>
        <p:cxnSp>
          <p:nvCxnSpPr>
            <p:cNvPr id="2049" name="Straight Arrow Connector 2048"/>
            <p:cNvCxnSpPr>
              <a:stCxn id="28" idx="0"/>
            </p:cNvCxnSpPr>
            <p:nvPr/>
          </p:nvCxnSpPr>
          <p:spPr>
            <a:xfrm flipH="1" flipV="1">
              <a:off x="4509453" y="3901717"/>
              <a:ext cx="3388983" cy="3193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2" name="Straight Arrow Connector 2051"/>
            <p:cNvCxnSpPr>
              <a:stCxn id="28" idx="0"/>
              <a:endCxn id="33" idx="4"/>
            </p:cNvCxnSpPr>
            <p:nvPr/>
          </p:nvCxnSpPr>
          <p:spPr>
            <a:xfrm flipV="1">
              <a:off x="7898436" y="3901717"/>
              <a:ext cx="670626" cy="3193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436097" y="4639702"/>
            <a:ext cx="1583999" cy="388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4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94194"/>
            <a:ext cx="3193953" cy="3447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907403"/>
            <a:ext cx="846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Role of pairing in </a:t>
            </a:r>
            <a:r>
              <a:rPr lang="en-CA" sz="4000" b="1" u="sng" dirty="0" err="1" smtClean="0">
                <a:latin typeface="Times New Roman" pitchFamily="18" charset="0"/>
                <a:cs typeface="Times New Roman" pitchFamily="18" charset="0"/>
              </a:rPr>
              <a:t>Kitaev</a:t>
            </a:r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 1-D Chain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What is the nature of pairing?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Recall the tight-Binding Hamiltonian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Why is this a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-wave superconductor?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For the so-called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- or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-wave</a:t>
            </a:r>
            <a:br>
              <a:rPr lang="en-C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superconductor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Pairing in real space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How to visualize cooper pairs?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Lattice model for (conventional)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-wave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On-site 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particle number 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operator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This “bosonic blob” still at the same site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75984"/>
            <a:ext cx="5319001" cy="90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68" y="3861096"/>
            <a:ext cx="3321000" cy="432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058833" y="2636912"/>
            <a:ext cx="60139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1" y="5256288"/>
            <a:ext cx="4626001" cy="76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805264"/>
            <a:ext cx="1332000" cy="495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580112" y="5967264"/>
            <a:ext cx="1834821" cy="666000"/>
            <a:chOff x="5580112" y="5967264"/>
            <a:chExt cx="1834821" cy="666000"/>
          </a:xfrm>
        </p:grpSpPr>
        <p:sp>
          <p:nvSpPr>
            <p:cNvPr id="32" name="Rectangle 31"/>
            <p:cNvSpPr/>
            <p:nvPr/>
          </p:nvSpPr>
          <p:spPr>
            <a:xfrm>
              <a:off x="6740077" y="5967264"/>
              <a:ext cx="674856" cy="666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580112" y="6300264"/>
              <a:ext cx="1159965" cy="8106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21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07403"/>
            <a:ext cx="846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Role of pairing in </a:t>
            </a:r>
            <a:r>
              <a:rPr lang="en-CA" sz="4000" b="1" u="sng" dirty="0" err="1" smtClean="0">
                <a:latin typeface="Times New Roman" pitchFamily="18" charset="0"/>
                <a:cs typeface="Times New Roman" pitchFamily="18" charset="0"/>
              </a:rPr>
              <a:t>Kitaev</a:t>
            </a:r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 1-D Chain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Pairing in “conventional” superconductivity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Recall lattice model for conventional superconductor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Applying Wick’s theorem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The mean field Hamiltonian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Pairing in “unconventional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” superconductivity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1" y="2492896"/>
            <a:ext cx="4626001" cy="76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1" y="3495441"/>
            <a:ext cx="2475000" cy="53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95441"/>
            <a:ext cx="4995001" cy="531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131840" y="2493030"/>
            <a:ext cx="1984940" cy="1492697"/>
            <a:chOff x="3131840" y="2493030"/>
            <a:chExt cx="1984940" cy="1492697"/>
          </a:xfrm>
        </p:grpSpPr>
        <p:cxnSp>
          <p:nvCxnSpPr>
            <p:cNvPr id="18" name="Straight Arrow Connector 17"/>
            <p:cNvCxnSpPr>
              <a:stCxn id="20" idx="0"/>
            </p:cNvCxnSpPr>
            <p:nvPr/>
          </p:nvCxnSpPr>
          <p:spPr>
            <a:xfrm flipH="1" flipV="1">
              <a:off x="4067945" y="3208446"/>
              <a:ext cx="328755" cy="32770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676620" y="3536155"/>
              <a:ext cx="1440160" cy="4495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1840" y="2493030"/>
              <a:ext cx="936104" cy="7199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322" y="3144761"/>
              <a:ext cx="633185" cy="303929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220072" y="3555492"/>
            <a:ext cx="1440160" cy="920587"/>
            <a:chOff x="5220072" y="3555492"/>
            <a:chExt cx="1440160" cy="920587"/>
          </a:xfrm>
        </p:grpSpPr>
        <p:sp>
          <p:nvSpPr>
            <p:cNvPr id="34" name="Rectangle 33"/>
            <p:cNvSpPr/>
            <p:nvPr/>
          </p:nvSpPr>
          <p:spPr>
            <a:xfrm>
              <a:off x="5220072" y="3555492"/>
              <a:ext cx="1440160" cy="4495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152" y="4014829"/>
              <a:ext cx="810000" cy="46125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6970744" y="3448690"/>
            <a:ext cx="1259870" cy="624502"/>
            <a:chOff x="6970744" y="3448690"/>
            <a:chExt cx="1259870" cy="62450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970744" y="3495441"/>
              <a:ext cx="1259870" cy="53850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0745" y="3448690"/>
              <a:ext cx="1164598" cy="62450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1" y="4410200"/>
            <a:ext cx="6246001" cy="819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01208"/>
            <a:ext cx="7050789" cy="1614985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6084168" y="4548087"/>
            <a:ext cx="2589956" cy="706370"/>
            <a:chOff x="6084168" y="4548087"/>
            <a:chExt cx="2589956" cy="706370"/>
          </a:xfrm>
        </p:grpSpPr>
        <p:sp>
          <p:nvSpPr>
            <p:cNvPr id="52" name="Rectangle 51"/>
            <p:cNvSpPr/>
            <p:nvPr/>
          </p:nvSpPr>
          <p:spPr>
            <a:xfrm>
              <a:off x="6084168" y="4548087"/>
              <a:ext cx="360040" cy="3930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444208" y="4885125"/>
              <a:ext cx="2229916" cy="369332"/>
              <a:chOff x="6444208" y="4885125"/>
              <a:chExt cx="2229916" cy="369332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054452" y="4885125"/>
                <a:ext cx="161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On-site pairing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Straight Arrow Connector 56"/>
              <p:cNvCxnSpPr>
                <a:stCxn id="54" idx="1"/>
              </p:cNvCxnSpPr>
              <p:nvPr/>
            </p:nvCxnSpPr>
            <p:spPr>
              <a:xfrm flipH="1" flipV="1">
                <a:off x="6444208" y="4941168"/>
                <a:ext cx="610244" cy="128623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2411760" y="6165304"/>
            <a:ext cx="3779912" cy="648072"/>
            <a:chOff x="2411760" y="6165304"/>
            <a:chExt cx="3779912" cy="648072"/>
          </a:xfrm>
        </p:grpSpPr>
        <p:sp>
          <p:nvSpPr>
            <p:cNvPr id="53" name="Rectangle 52"/>
            <p:cNvSpPr/>
            <p:nvPr/>
          </p:nvSpPr>
          <p:spPr>
            <a:xfrm>
              <a:off x="2411760" y="6165304"/>
              <a:ext cx="432048" cy="3930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843808" y="6444044"/>
              <a:ext cx="3347864" cy="369332"/>
              <a:chOff x="2843808" y="6444044"/>
              <a:chExt cx="3347864" cy="36933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635896" y="6444044"/>
                <a:ext cx="2555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Nearest-neighbor pairing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Straight Arrow Connector 57"/>
              <p:cNvCxnSpPr>
                <a:stCxn id="55" idx="1"/>
              </p:cNvCxnSpPr>
              <p:nvPr/>
            </p:nvCxnSpPr>
            <p:spPr>
              <a:xfrm flipH="1" flipV="1">
                <a:off x="2843808" y="6558385"/>
                <a:ext cx="792088" cy="7032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441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07403"/>
            <a:ext cx="846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Role of pairing in </a:t>
            </a:r>
            <a:r>
              <a:rPr lang="en-CA" sz="4000" b="1" u="sng" dirty="0" err="1" smtClean="0">
                <a:latin typeface="Times New Roman" pitchFamily="18" charset="0"/>
                <a:cs typeface="Times New Roman" pitchFamily="18" charset="0"/>
              </a:rPr>
              <a:t>Kitaev</a:t>
            </a:r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 1-D Chain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Pairing in “unconventional” superconductivity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2-D lattice model mean field Hamiltonian (lattice constant = 1)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Diagonalize</a:t>
            </a: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1" y="2420888"/>
            <a:ext cx="6408001" cy="81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89" y="3204772"/>
            <a:ext cx="1926275" cy="195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12090"/>
            <a:ext cx="2388630" cy="1945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07211"/>
            <a:ext cx="2023870" cy="1949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96376"/>
            <a:ext cx="1643250" cy="168900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63815"/>
            <a:ext cx="2655000" cy="81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2673000" cy="81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7047001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07403"/>
            <a:ext cx="846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latin typeface="Times New Roman" pitchFamily="18" charset="0"/>
                <a:cs typeface="Times New Roman" pitchFamily="18" charset="0"/>
              </a:rPr>
              <a:t>Properties of Majorana Fermions</a:t>
            </a:r>
            <a:endParaRPr lang="en-C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1752464"/>
            <a:ext cx="88210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Are Majoranas “hard-core balls”?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Majorana “mode” is a superposition of electron and hole states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Is this like a bound state? e.g.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exciton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, hydrogen atom,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positronium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Can “count” them by putting them in bins?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Sure, define a number operator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Garbage! Okay, counting doesn’t make sense!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Regular fermion basis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We can count regular fermions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We can pair Majoranas into regular fermions and measure them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How to chose? Number of pairings: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Overlap between states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To observe the state of the system we need to “fuse” two 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Majoranas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C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78016"/>
            <a:ext cx="1314000" cy="49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84" y="3087016"/>
            <a:ext cx="1773000" cy="47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81" y="4149080"/>
            <a:ext cx="1107000" cy="49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44" y="4869208"/>
            <a:ext cx="1854000" cy="4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86696"/>
            <a:ext cx="2628000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11433</TotalTime>
  <Words>874</Words>
  <Application>Microsoft Office PowerPoint</Application>
  <PresentationFormat>On-screen Show (4:3)</PresentationFormat>
  <Paragraphs>345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Introduction to topological superconductivity and Majorana fermions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Tejas</dc:creator>
  <cp:lastModifiedBy>Tejas</cp:lastModifiedBy>
  <cp:revision>977</cp:revision>
  <dcterms:created xsi:type="dcterms:W3CDTF">2010-06-06T19:09:27Z</dcterms:created>
  <dcterms:modified xsi:type="dcterms:W3CDTF">2013-11-04T02:56:21Z</dcterms:modified>
</cp:coreProperties>
</file>